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519" r:id="rId3"/>
    <p:sldId id="454" r:id="rId4"/>
    <p:sldId id="564" r:id="rId5"/>
    <p:sldId id="261" r:id="rId6"/>
    <p:sldId id="259" r:id="rId7"/>
    <p:sldId id="264" r:id="rId8"/>
    <p:sldId id="267" r:id="rId9"/>
    <p:sldId id="268" r:id="rId10"/>
    <p:sldId id="269" r:id="rId11"/>
    <p:sldId id="272" r:id="rId12"/>
    <p:sldId id="569" r:id="rId13"/>
    <p:sldId id="260" r:id="rId14"/>
    <p:sldId id="567" r:id="rId15"/>
    <p:sldId id="566" r:id="rId16"/>
    <p:sldId id="537" r:id="rId17"/>
    <p:sldId id="549" r:id="rId18"/>
    <p:sldId id="548" r:id="rId19"/>
    <p:sldId id="550" r:id="rId20"/>
    <p:sldId id="551" r:id="rId21"/>
    <p:sldId id="552" r:id="rId22"/>
    <p:sldId id="540" r:id="rId23"/>
    <p:sldId id="310" r:id="rId24"/>
    <p:sldId id="542" r:id="rId25"/>
    <p:sldId id="298" r:id="rId26"/>
    <p:sldId id="539" r:id="rId27"/>
    <p:sldId id="271" r:id="rId28"/>
    <p:sldId id="532" r:id="rId29"/>
    <p:sldId id="534" r:id="rId30"/>
    <p:sldId id="556" r:id="rId31"/>
    <p:sldId id="560" r:id="rId32"/>
    <p:sldId id="559" r:id="rId33"/>
    <p:sldId id="558" r:id="rId34"/>
    <p:sldId id="561" r:id="rId35"/>
    <p:sldId id="553" r:id="rId36"/>
    <p:sldId id="554" r:id="rId37"/>
    <p:sldId id="562" r:id="rId38"/>
    <p:sldId id="56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8682"/>
    <a:srgbClr val="FFC000"/>
    <a:srgbClr val="C55A11"/>
    <a:srgbClr val="D9D9D9"/>
    <a:srgbClr val="A5A5A5"/>
    <a:srgbClr val="FFC9C9"/>
    <a:srgbClr val="98C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0128" autoAdjust="0"/>
  </p:normalViewPr>
  <p:slideViewPr>
    <p:cSldViewPr snapToGrid="0">
      <p:cViewPr varScale="1">
        <p:scale>
          <a:sx n="76" d="100"/>
          <a:sy n="76" d="100"/>
        </p:scale>
        <p:origin x="998" y="6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ugamavithanage Dilruk Dasantha Perera" userId="c2a87547-8c9f-4ea5-89db-9cb707856635" providerId="ADAL" clId="{3A529863-0D74-4255-B35C-FB69BD11F889}"/>
    <pc:docChg chg="modSld">
      <pc:chgData name="Mathugamavithanage Dilruk Dasantha Perera" userId="c2a87547-8c9f-4ea5-89db-9cb707856635" providerId="ADAL" clId="{3A529863-0D74-4255-B35C-FB69BD11F889}" dt="2020-03-21T22:26:41.001" v="2" actId="14100"/>
      <pc:docMkLst>
        <pc:docMk/>
      </pc:docMkLst>
      <pc:sldChg chg="modSp">
        <pc:chgData name="Mathugamavithanage Dilruk Dasantha Perera" userId="c2a87547-8c9f-4ea5-89db-9cb707856635" providerId="ADAL" clId="{3A529863-0D74-4255-B35C-FB69BD11F889}" dt="2020-03-21T22:26:41.001" v="2" actId="14100"/>
        <pc:sldMkLst>
          <pc:docMk/>
          <pc:sldMk cId="1601413596" sldId="256"/>
        </pc:sldMkLst>
        <pc:spChg chg="mod">
          <ac:chgData name="Mathugamavithanage Dilruk Dasantha Perera" userId="c2a87547-8c9f-4ea5-89db-9cb707856635" providerId="ADAL" clId="{3A529863-0D74-4255-B35C-FB69BD11F889}" dt="2020-03-21T22:26:41.001" v="2" actId="14100"/>
          <ac:spMkLst>
            <pc:docMk/>
            <pc:sldMk cId="1601413596" sldId="256"/>
            <ac:spMk id="3" creationId="{586999FD-B3EA-4AC8-B7E3-1132437AC49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Dilruk\Dropbox\Paper\Draw%20figure\AL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ilru\Dropbox\WWW19\Paper%20Images\ONLINE_TEST_64_HR_n_NDCG_new.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3_WWW%2019%20WORK\Paper%20Images\ONLINE_TEST_64_HR_n_NDCG_updat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ilru\Dropbox\WWW19\Paper%20Images\ONLINE_TEST_64_HR_n_NDCG_new.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A:\3_WWW%2019%20WORK\Paper%20Images\ONLINE_TEST_64_HR_n_NDCG_update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dilru\Dropbox\WWW19\Paper%20Images\ONLINE_TEST_64_HR_n_NDCG_new.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A:\3_WWW%2019%20WORK\Paper%20Images\ONLINE_TEST_64_HR_n_NDCG_updated.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Dilruk\Dropbox\Paper\Draw%20figure\ALL.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Dilruk\Dropbox\Paper\Draw%20figure\ALL.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776865197432107"/>
          <c:y val="0.15345588364240706"/>
          <c:w val="0.73694525111796039"/>
          <c:h val="0.61436087814981144"/>
        </c:manualLayout>
      </c:layout>
      <c:lineChart>
        <c:grouping val="standard"/>
        <c:varyColors val="0"/>
        <c:ser>
          <c:idx val="0"/>
          <c:order val="0"/>
          <c:tx>
            <c:strRef>
              <c:f>'EXP2'!$B$4</c:f>
              <c:strCache>
                <c:ptCount val="1"/>
                <c:pt idx="0">
                  <c:v>Proposed-E</c:v>
                </c:pt>
              </c:strCache>
            </c:strRef>
          </c:tx>
          <c:spPr>
            <a:ln w="34925" cap="rnd">
              <a:solidFill>
                <a:srgbClr val="C00000"/>
              </a:solidFill>
            </a:ln>
            <a:effectLst>
              <a:glow rad="139700">
                <a:schemeClr val="accent1">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'EXP2'!$B$5:$B$8</c:f>
              <c:numCache>
                <c:formatCode>General</c:formatCode>
                <c:ptCount val="4"/>
                <c:pt idx="0">
                  <c:v>2.5100000000000001E-2</c:v>
                </c:pt>
                <c:pt idx="1">
                  <c:v>2.1700000000000001E-2</c:v>
                </c:pt>
                <c:pt idx="2">
                  <c:v>2.1299999999999999E-2</c:v>
                </c:pt>
                <c:pt idx="3">
                  <c:v>1.83E-2</c:v>
                </c:pt>
              </c:numCache>
            </c:numRef>
          </c:val>
          <c:smooth val="0"/>
          <c:extLst>
            <c:ext xmlns:c16="http://schemas.microsoft.com/office/drawing/2014/chart" uri="{C3380CC4-5D6E-409C-BE32-E72D297353CC}">
              <c16:uniqueId val="{00000000-62CE-475A-9A49-22B179E0BA56}"/>
            </c:ext>
          </c:extLst>
        </c:ser>
        <c:ser>
          <c:idx val="2"/>
          <c:order val="1"/>
          <c:tx>
            <c:strRef>
              <c:f>'EXP2'!$D$4</c:f>
              <c:strCache>
                <c:ptCount val="1"/>
                <c:pt idx="0">
                  <c:v>TimeMF-E</c:v>
                </c:pt>
              </c:strCache>
            </c:strRef>
          </c:tx>
          <c:spPr>
            <a:ln w="34925" cap="rnd">
              <a:solidFill>
                <a:schemeClr val="accent3"/>
              </a:solidFill>
            </a:ln>
            <a:effectLst>
              <a:glow rad="139700">
                <a:schemeClr val="accent3">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'EXP2'!$D$5:$D$8</c:f>
              <c:numCache>
                <c:formatCode>General</c:formatCode>
                <c:ptCount val="4"/>
                <c:pt idx="0">
                  <c:v>1.6199999999999999E-2</c:v>
                </c:pt>
                <c:pt idx="1">
                  <c:v>1.54E-2</c:v>
                </c:pt>
                <c:pt idx="2">
                  <c:v>1.2699999999999999E-2</c:v>
                </c:pt>
                <c:pt idx="3">
                  <c:v>1.15E-2</c:v>
                </c:pt>
              </c:numCache>
            </c:numRef>
          </c:val>
          <c:smooth val="0"/>
          <c:extLst>
            <c:ext xmlns:c16="http://schemas.microsoft.com/office/drawing/2014/chart" uri="{C3380CC4-5D6E-409C-BE32-E72D297353CC}">
              <c16:uniqueId val="{00000002-62CE-475A-9A49-22B179E0BA56}"/>
            </c:ext>
          </c:extLst>
        </c:ser>
        <c:ser>
          <c:idx val="4"/>
          <c:order val="2"/>
          <c:tx>
            <c:strRef>
              <c:f>'EXP2'!$F$4</c:f>
              <c:strCache>
                <c:ptCount val="1"/>
                <c:pt idx="0">
                  <c:v>Proposed-N</c:v>
                </c:pt>
              </c:strCache>
            </c:strRef>
          </c:tx>
          <c:spPr>
            <a:ln w="34925" cap="rnd">
              <a:solidFill>
                <a:srgbClr val="00B050"/>
              </a:solidFill>
              <a:prstDash val="sysDash"/>
            </a:ln>
            <a:effectLst>
              <a:glow rad="139700">
                <a:schemeClr val="accent5">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'EXP2'!$F$5:$F$8</c:f>
              <c:numCache>
                <c:formatCode>General</c:formatCode>
                <c:ptCount val="4"/>
                <c:pt idx="0">
                  <c:v>2.1299999999999999E-2</c:v>
                </c:pt>
                <c:pt idx="1">
                  <c:v>1.83E-2</c:v>
                </c:pt>
                <c:pt idx="2">
                  <c:v>1.7899999999999999E-2</c:v>
                </c:pt>
                <c:pt idx="3">
                  <c:v>1.6199999999999999E-2</c:v>
                </c:pt>
              </c:numCache>
            </c:numRef>
          </c:val>
          <c:smooth val="0"/>
          <c:extLst>
            <c:ext xmlns:c16="http://schemas.microsoft.com/office/drawing/2014/chart" uri="{C3380CC4-5D6E-409C-BE32-E72D297353CC}">
              <c16:uniqueId val="{00000004-62CE-475A-9A49-22B179E0BA56}"/>
            </c:ext>
          </c:extLst>
        </c:ser>
        <c:dLbls>
          <c:showLegendKey val="0"/>
          <c:showVal val="0"/>
          <c:showCatName val="0"/>
          <c:showSerName val="0"/>
          <c:showPercent val="0"/>
          <c:showBubbleSize val="0"/>
        </c:dLbls>
        <c:smooth val="0"/>
        <c:axId val="191044608"/>
        <c:axId val="191055360"/>
      </c:lineChart>
      <c:catAx>
        <c:axId val="19104460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a:solidFill>
                      <a:schemeClr val="bg1"/>
                    </a:solidFill>
                  </a:rPr>
                  <a:t>Top-N value</a:t>
                </a:r>
              </a:p>
            </c:rich>
          </c:tx>
          <c:layout>
            <c:manualLayout>
              <c:xMode val="edge"/>
              <c:yMode val="edge"/>
              <c:x val="0.460316761174689"/>
              <c:y val="0.9022027175120177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1055360"/>
        <c:crosses val="autoZero"/>
        <c:auto val="1"/>
        <c:lblAlgn val="ctr"/>
        <c:lblOffset val="100"/>
        <c:noMultiLvlLbl val="0"/>
      </c:catAx>
      <c:valAx>
        <c:axId val="191055360"/>
        <c:scaling>
          <c:orientation val="minMax"/>
          <c:max val="2.6000000000000006E-2"/>
          <c:min val="1.0000000000000002E-2"/>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dirty="0">
                    <a:solidFill>
                      <a:schemeClr val="bg1"/>
                    </a:solidFill>
                  </a:rPr>
                  <a:t>F1-score</a:t>
                </a:r>
              </a:p>
            </c:rich>
          </c:tx>
          <c:layout>
            <c:manualLayout>
              <c:xMode val="edge"/>
              <c:yMode val="edge"/>
              <c:x val="3.4894500563636657E-3"/>
              <c:y val="0.3988162754248608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1044608"/>
        <c:crosses val="autoZero"/>
        <c:crossBetween val="between"/>
        <c:majorUnit val="5.000000000000001E-3"/>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spPr>
            <a:ln w="34925" cap="rnd">
              <a:solidFill>
                <a:srgbClr val="0070C0"/>
              </a:solidFill>
              <a:round/>
            </a:ln>
            <a:effectLst>
              <a:outerShdw blurRad="39000" dist="25400" dir="5400000" rotWithShape="0">
                <a:scrgbClr r="0" g="0" b="0">
                  <a:shade val="33000"/>
                  <a:alpha val="83000"/>
                </a:scrgbClr>
              </a:outerShdw>
            </a:effectLst>
          </c:spPr>
          <c:marker>
            <c:symbol val="diamond"/>
            <c:size val="7"/>
            <c:spPr>
              <a:solidFill>
                <a:srgbClr val="0070C0"/>
              </a:solidFill>
              <a:ln w="9525">
                <a:solidFill>
                  <a:srgbClr val="0070C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Lit>
              <c:formatCode>General</c:formatCode>
              <c:ptCount val="4"/>
              <c:pt idx="0">
                <c:v>10</c:v>
              </c:pt>
              <c:pt idx="1">
                <c:v>20</c:v>
              </c:pt>
              <c:pt idx="2">
                <c:v>50</c:v>
              </c:pt>
              <c:pt idx="3">
                <c:v>100</c:v>
              </c:pt>
            </c:numLit>
          </c:cat>
          <c:val>
            <c:numRef>
              <c:f>HR_new!$C$1:$C$4</c:f>
              <c:numCache>
                <c:formatCode>General</c:formatCode>
                <c:ptCount val="4"/>
                <c:pt idx="0">
                  <c:v>0.218096813</c:v>
                </c:pt>
                <c:pt idx="1">
                  <c:v>0.28619664</c:v>
                </c:pt>
                <c:pt idx="2">
                  <c:v>0.340356608</c:v>
                </c:pt>
                <c:pt idx="3">
                  <c:v>0.37254389599999999</c:v>
                </c:pt>
              </c:numCache>
            </c:numRef>
          </c:val>
          <c:smooth val="0"/>
          <c:extLst>
            <c:ext xmlns:c16="http://schemas.microsoft.com/office/drawing/2014/chart" uri="{C3380CC4-5D6E-409C-BE32-E72D297353CC}">
              <c16:uniqueId val="{00000002-0A12-47A3-8A37-84AAF37C61DB}"/>
            </c:ext>
          </c:extLst>
        </c:ser>
        <c:dLbls>
          <c:showLegendKey val="0"/>
          <c:showVal val="0"/>
          <c:showCatName val="0"/>
          <c:showSerName val="0"/>
          <c:showPercent val="0"/>
          <c:showBubbleSize val="0"/>
        </c:dLbls>
        <c:marker val="1"/>
        <c:smooth val="0"/>
        <c:axId val="586395903"/>
        <c:axId val="449383039"/>
      </c:lineChart>
      <c:catAx>
        <c:axId val="586395903"/>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49383039"/>
        <c:crosses val="autoZero"/>
        <c:auto val="0"/>
        <c:lblAlgn val="ctr"/>
        <c:lblOffset val="100"/>
        <c:noMultiLvlLbl val="0"/>
      </c:catAx>
      <c:valAx>
        <c:axId val="449383039"/>
        <c:scaling>
          <c:orientation val="minMax"/>
          <c:max val="0.42000000000000004"/>
          <c:min val="0.2"/>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86395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NDCG_new!$D$1</c:f>
              <c:strCache>
                <c:ptCount val="1"/>
                <c:pt idx="0">
                  <c:v>NUBPR-NO</c:v>
                </c:pt>
              </c:strCache>
            </c:strRef>
          </c:tx>
          <c:spPr>
            <a:ln w="34925" cap="rnd">
              <a:solidFill>
                <a:srgbClr val="0070C0"/>
              </a:solidFill>
              <a:round/>
            </a:ln>
            <a:effectLst>
              <a:outerShdw blurRad="39000" dist="25400" dir="5400000" rotWithShape="0">
                <a:scrgbClr r="0" g="0" b="0">
                  <a:shade val="33000"/>
                  <a:alpha val="83000"/>
                </a:scrgbClr>
              </a:outerShdw>
            </a:effectLst>
          </c:spPr>
          <c:marker>
            <c:symbol val="diamond"/>
            <c:size val="7"/>
            <c:spPr>
              <a:solidFill>
                <a:srgbClr val="0070C0"/>
              </a:solidFill>
              <a:ln w="9525">
                <a:solidFill>
                  <a:srgbClr val="0070C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Ref>
              <c:f>NDCG_new!$A$2:$A$5</c:f>
              <c:numCache>
                <c:formatCode>General</c:formatCode>
                <c:ptCount val="4"/>
                <c:pt idx="0">
                  <c:v>10</c:v>
                </c:pt>
                <c:pt idx="1">
                  <c:v>20</c:v>
                </c:pt>
                <c:pt idx="2">
                  <c:v>50</c:v>
                </c:pt>
                <c:pt idx="3">
                  <c:v>100</c:v>
                </c:pt>
              </c:numCache>
            </c:numRef>
          </c:cat>
          <c:val>
            <c:numRef>
              <c:f>NDCG_new!$D$2:$D$5</c:f>
              <c:numCache>
                <c:formatCode>General</c:formatCode>
                <c:ptCount val="4"/>
                <c:pt idx="0">
                  <c:v>0.13284293799999999</c:v>
                </c:pt>
                <c:pt idx="1">
                  <c:v>0.14825471000000001</c:v>
                </c:pt>
                <c:pt idx="2">
                  <c:v>0.16799810500000001</c:v>
                </c:pt>
                <c:pt idx="3">
                  <c:v>0.17346096699999999</c:v>
                </c:pt>
              </c:numCache>
            </c:numRef>
          </c:val>
          <c:smooth val="0"/>
          <c:extLst>
            <c:ext xmlns:c16="http://schemas.microsoft.com/office/drawing/2014/chart" uri="{C3380CC4-5D6E-409C-BE32-E72D297353CC}">
              <c16:uniqueId val="{00000002-8FDD-4CED-828D-D0EFBA717BFE}"/>
            </c:ext>
          </c:extLst>
        </c:ser>
        <c:dLbls>
          <c:showLegendKey val="0"/>
          <c:showVal val="0"/>
          <c:showCatName val="0"/>
          <c:showSerName val="0"/>
          <c:showPercent val="0"/>
          <c:showBubbleSize val="0"/>
        </c:dLbls>
        <c:marker val="1"/>
        <c:smooth val="0"/>
        <c:axId val="1989613008"/>
        <c:axId val="1993017616"/>
      </c:lineChart>
      <c:catAx>
        <c:axId val="1989613008"/>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93017616"/>
        <c:crosses val="autoZero"/>
        <c:auto val="1"/>
        <c:lblAlgn val="ctr"/>
        <c:lblOffset val="100"/>
        <c:noMultiLvlLbl val="0"/>
      </c:catAx>
      <c:valAx>
        <c:axId val="1993017616"/>
        <c:scaling>
          <c:orientation val="minMax"/>
          <c:max val="0.2"/>
          <c:min val="0.13"/>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896130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4925" cap="rnd">
              <a:solidFill>
                <a:schemeClr val="tx1"/>
              </a:solidFill>
              <a:round/>
            </a:ln>
            <a:effectLst>
              <a:outerShdw blurRad="39000" dist="25400" dir="5400000" rotWithShape="0">
                <a:scrgbClr r="0" g="0" b="0">
                  <a:shade val="33000"/>
                  <a:alpha val="83000"/>
                </a:scrgbClr>
              </a:outerShdw>
            </a:effectLst>
          </c:spPr>
          <c:marker>
            <c:symbol val="square"/>
            <c:size val="7"/>
            <c:spPr>
              <a:solidFill>
                <a:schemeClr val="tx1"/>
              </a:solidFill>
              <a:ln w="9525">
                <a:solidFill>
                  <a:schemeClr val="tx1"/>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Lit>
              <c:formatCode>General</c:formatCode>
              <c:ptCount val="4"/>
              <c:pt idx="0">
                <c:v>10</c:v>
              </c:pt>
              <c:pt idx="1">
                <c:v>20</c:v>
              </c:pt>
              <c:pt idx="2">
                <c:v>50</c:v>
              </c:pt>
              <c:pt idx="3">
                <c:v>100</c:v>
              </c:pt>
            </c:numLit>
          </c:cat>
          <c:val>
            <c:numRef>
              <c:f>HR_new!$A$1:$A$4</c:f>
              <c:numCache>
                <c:formatCode>General</c:formatCode>
                <c:ptCount val="4"/>
                <c:pt idx="0">
                  <c:v>0.27653165800000001</c:v>
                </c:pt>
                <c:pt idx="1">
                  <c:v>0.337469097</c:v>
                </c:pt>
                <c:pt idx="2">
                  <c:v>0.380019045</c:v>
                </c:pt>
                <c:pt idx="3">
                  <c:v>0.41837675699999999</c:v>
                </c:pt>
              </c:numCache>
            </c:numRef>
          </c:val>
          <c:smooth val="0"/>
          <c:extLst>
            <c:ext xmlns:c16="http://schemas.microsoft.com/office/drawing/2014/chart" uri="{C3380CC4-5D6E-409C-BE32-E72D297353CC}">
              <c16:uniqueId val="{00000000-98D6-48DB-BF7C-C1D53726DC06}"/>
            </c:ext>
          </c:extLst>
        </c:ser>
        <c:ser>
          <c:idx val="2"/>
          <c:order val="1"/>
          <c:spPr>
            <a:ln w="34925" cap="rnd">
              <a:solidFill>
                <a:srgbClr val="0070C0"/>
              </a:solidFill>
              <a:round/>
            </a:ln>
            <a:effectLst>
              <a:outerShdw blurRad="39000" dist="25400" dir="5400000" rotWithShape="0">
                <a:scrgbClr r="0" g="0" b="0">
                  <a:shade val="33000"/>
                  <a:alpha val="83000"/>
                </a:scrgbClr>
              </a:outerShdw>
            </a:effectLst>
          </c:spPr>
          <c:marker>
            <c:symbol val="diamond"/>
            <c:size val="7"/>
            <c:spPr>
              <a:solidFill>
                <a:srgbClr val="0070C0"/>
              </a:solidFill>
              <a:ln w="9525">
                <a:solidFill>
                  <a:srgbClr val="0070C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Lit>
              <c:formatCode>General</c:formatCode>
              <c:ptCount val="4"/>
              <c:pt idx="0">
                <c:v>10</c:v>
              </c:pt>
              <c:pt idx="1">
                <c:v>20</c:v>
              </c:pt>
              <c:pt idx="2">
                <c:v>50</c:v>
              </c:pt>
              <c:pt idx="3">
                <c:v>100</c:v>
              </c:pt>
            </c:numLit>
          </c:cat>
          <c:val>
            <c:numRef>
              <c:f>HR_new!$C$1:$C$4</c:f>
              <c:numCache>
                <c:formatCode>General</c:formatCode>
                <c:ptCount val="4"/>
                <c:pt idx="0">
                  <c:v>0.218096813</c:v>
                </c:pt>
                <c:pt idx="1">
                  <c:v>0.28619664</c:v>
                </c:pt>
                <c:pt idx="2">
                  <c:v>0.340356608</c:v>
                </c:pt>
                <c:pt idx="3">
                  <c:v>0.37254389599999999</c:v>
                </c:pt>
              </c:numCache>
            </c:numRef>
          </c:val>
          <c:smooth val="0"/>
          <c:extLst>
            <c:ext xmlns:c16="http://schemas.microsoft.com/office/drawing/2014/chart" uri="{C3380CC4-5D6E-409C-BE32-E72D297353CC}">
              <c16:uniqueId val="{00000002-98D6-48DB-BF7C-C1D53726DC06}"/>
            </c:ext>
          </c:extLst>
        </c:ser>
        <c:dLbls>
          <c:showLegendKey val="0"/>
          <c:showVal val="0"/>
          <c:showCatName val="0"/>
          <c:showSerName val="0"/>
          <c:showPercent val="0"/>
          <c:showBubbleSize val="0"/>
        </c:dLbls>
        <c:marker val="1"/>
        <c:smooth val="0"/>
        <c:axId val="586395903"/>
        <c:axId val="449383039"/>
      </c:lineChart>
      <c:catAx>
        <c:axId val="586395903"/>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49383039"/>
        <c:crosses val="autoZero"/>
        <c:auto val="0"/>
        <c:lblAlgn val="ctr"/>
        <c:lblOffset val="100"/>
        <c:noMultiLvlLbl val="0"/>
      </c:catAx>
      <c:valAx>
        <c:axId val="449383039"/>
        <c:scaling>
          <c:orientation val="minMax"/>
          <c:max val="0.42000000000000004"/>
          <c:min val="0.2"/>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86395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NDCG_new!$B$1</c:f>
              <c:strCache>
                <c:ptCount val="1"/>
                <c:pt idx="0">
                  <c:v>NUBPR-O</c:v>
                </c:pt>
              </c:strCache>
            </c:strRef>
          </c:tx>
          <c:spPr>
            <a:ln w="34925" cap="rnd">
              <a:solidFill>
                <a:schemeClr val="tx1"/>
              </a:solidFill>
              <a:round/>
            </a:ln>
            <a:effectLst>
              <a:outerShdw blurRad="39000" dist="25400" dir="5400000" rotWithShape="0">
                <a:scrgbClr r="0" g="0" b="0">
                  <a:shade val="33000"/>
                  <a:alpha val="83000"/>
                </a:scrgbClr>
              </a:outerShdw>
            </a:effectLst>
          </c:spPr>
          <c:marker>
            <c:symbol val="square"/>
            <c:size val="7"/>
            <c:spPr>
              <a:solidFill>
                <a:schemeClr val="tx1"/>
              </a:solidFill>
              <a:ln w="9525">
                <a:solidFill>
                  <a:schemeClr val="tx1"/>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Ref>
              <c:f>NDCG_new!$A$2:$A$5</c:f>
              <c:numCache>
                <c:formatCode>General</c:formatCode>
                <c:ptCount val="4"/>
                <c:pt idx="0">
                  <c:v>10</c:v>
                </c:pt>
                <c:pt idx="1">
                  <c:v>20</c:v>
                </c:pt>
                <c:pt idx="2">
                  <c:v>50</c:v>
                </c:pt>
                <c:pt idx="3">
                  <c:v>100</c:v>
                </c:pt>
              </c:numCache>
            </c:numRef>
          </c:cat>
          <c:val>
            <c:numRef>
              <c:f>NDCG_new!$B$2:$B$5</c:f>
              <c:numCache>
                <c:formatCode>General</c:formatCode>
                <c:ptCount val="4"/>
                <c:pt idx="0">
                  <c:v>0.16108451700000001</c:v>
                </c:pt>
                <c:pt idx="1">
                  <c:v>0.17796088299999999</c:v>
                </c:pt>
                <c:pt idx="2">
                  <c:v>0.192720487</c:v>
                </c:pt>
                <c:pt idx="3">
                  <c:v>0.19758640899999999</c:v>
                </c:pt>
              </c:numCache>
            </c:numRef>
          </c:val>
          <c:smooth val="0"/>
          <c:extLst>
            <c:ext xmlns:c16="http://schemas.microsoft.com/office/drawing/2014/chart" uri="{C3380CC4-5D6E-409C-BE32-E72D297353CC}">
              <c16:uniqueId val="{00000000-9FD0-461B-ACCB-A7F9A5D9F538}"/>
            </c:ext>
          </c:extLst>
        </c:ser>
        <c:ser>
          <c:idx val="2"/>
          <c:order val="1"/>
          <c:tx>
            <c:strRef>
              <c:f>NDCG_new!$D$1</c:f>
              <c:strCache>
                <c:ptCount val="1"/>
                <c:pt idx="0">
                  <c:v>NUBPR-NO</c:v>
                </c:pt>
              </c:strCache>
            </c:strRef>
          </c:tx>
          <c:spPr>
            <a:ln w="34925" cap="rnd">
              <a:solidFill>
                <a:srgbClr val="0070C0"/>
              </a:solidFill>
              <a:round/>
            </a:ln>
            <a:effectLst>
              <a:outerShdw blurRad="39000" dist="25400" dir="5400000" rotWithShape="0">
                <a:scrgbClr r="0" g="0" b="0">
                  <a:shade val="33000"/>
                  <a:alpha val="83000"/>
                </a:scrgbClr>
              </a:outerShdw>
            </a:effectLst>
          </c:spPr>
          <c:marker>
            <c:symbol val="diamond"/>
            <c:size val="7"/>
            <c:spPr>
              <a:solidFill>
                <a:srgbClr val="0070C0"/>
              </a:solidFill>
              <a:ln w="9525">
                <a:solidFill>
                  <a:srgbClr val="0070C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Ref>
              <c:f>NDCG_new!$A$2:$A$5</c:f>
              <c:numCache>
                <c:formatCode>General</c:formatCode>
                <c:ptCount val="4"/>
                <c:pt idx="0">
                  <c:v>10</c:v>
                </c:pt>
                <c:pt idx="1">
                  <c:v>20</c:v>
                </c:pt>
                <c:pt idx="2">
                  <c:v>50</c:v>
                </c:pt>
                <c:pt idx="3">
                  <c:v>100</c:v>
                </c:pt>
              </c:numCache>
            </c:numRef>
          </c:cat>
          <c:val>
            <c:numRef>
              <c:f>NDCG_new!$D$2:$D$5</c:f>
              <c:numCache>
                <c:formatCode>General</c:formatCode>
                <c:ptCount val="4"/>
                <c:pt idx="0">
                  <c:v>0.13284293799999999</c:v>
                </c:pt>
                <c:pt idx="1">
                  <c:v>0.14825471000000001</c:v>
                </c:pt>
                <c:pt idx="2">
                  <c:v>0.16799810500000001</c:v>
                </c:pt>
                <c:pt idx="3">
                  <c:v>0.17346096699999999</c:v>
                </c:pt>
              </c:numCache>
            </c:numRef>
          </c:val>
          <c:smooth val="0"/>
          <c:extLst>
            <c:ext xmlns:c16="http://schemas.microsoft.com/office/drawing/2014/chart" uri="{C3380CC4-5D6E-409C-BE32-E72D297353CC}">
              <c16:uniqueId val="{00000002-9FD0-461B-ACCB-A7F9A5D9F538}"/>
            </c:ext>
          </c:extLst>
        </c:ser>
        <c:dLbls>
          <c:showLegendKey val="0"/>
          <c:showVal val="0"/>
          <c:showCatName val="0"/>
          <c:showSerName val="0"/>
          <c:showPercent val="0"/>
          <c:showBubbleSize val="0"/>
        </c:dLbls>
        <c:marker val="1"/>
        <c:smooth val="0"/>
        <c:axId val="1989613008"/>
        <c:axId val="1993017616"/>
      </c:lineChart>
      <c:catAx>
        <c:axId val="1989613008"/>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93017616"/>
        <c:crosses val="autoZero"/>
        <c:auto val="1"/>
        <c:lblAlgn val="ctr"/>
        <c:lblOffset val="100"/>
        <c:noMultiLvlLbl val="0"/>
      </c:catAx>
      <c:valAx>
        <c:axId val="1993017616"/>
        <c:scaling>
          <c:orientation val="minMax"/>
          <c:max val="0.2"/>
          <c:min val="0.13"/>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896130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4925" cap="rnd">
              <a:solidFill>
                <a:schemeClr val="tx1"/>
              </a:solidFill>
              <a:round/>
            </a:ln>
            <a:effectLst>
              <a:outerShdw blurRad="39000" dist="25400" dir="5400000" rotWithShape="0">
                <a:scrgbClr r="0" g="0" b="0">
                  <a:shade val="33000"/>
                  <a:alpha val="83000"/>
                </a:scrgbClr>
              </a:outerShdw>
            </a:effectLst>
          </c:spPr>
          <c:marker>
            <c:symbol val="square"/>
            <c:size val="7"/>
            <c:spPr>
              <a:solidFill>
                <a:schemeClr val="tx1"/>
              </a:solidFill>
              <a:ln w="9525">
                <a:solidFill>
                  <a:schemeClr val="tx1"/>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Lit>
              <c:formatCode>General</c:formatCode>
              <c:ptCount val="4"/>
              <c:pt idx="0">
                <c:v>10</c:v>
              </c:pt>
              <c:pt idx="1">
                <c:v>20</c:v>
              </c:pt>
              <c:pt idx="2">
                <c:v>50</c:v>
              </c:pt>
              <c:pt idx="3">
                <c:v>100</c:v>
              </c:pt>
            </c:numLit>
          </c:cat>
          <c:val>
            <c:numRef>
              <c:f>HR_new!$A$1:$A$4</c:f>
              <c:numCache>
                <c:formatCode>General</c:formatCode>
                <c:ptCount val="4"/>
                <c:pt idx="0">
                  <c:v>0.27653165800000001</c:v>
                </c:pt>
                <c:pt idx="1">
                  <c:v>0.337469097</c:v>
                </c:pt>
                <c:pt idx="2">
                  <c:v>0.380019045</c:v>
                </c:pt>
                <c:pt idx="3">
                  <c:v>0.41837675699999999</c:v>
                </c:pt>
              </c:numCache>
            </c:numRef>
          </c:val>
          <c:smooth val="0"/>
          <c:extLst>
            <c:ext xmlns:c16="http://schemas.microsoft.com/office/drawing/2014/chart" uri="{C3380CC4-5D6E-409C-BE32-E72D297353CC}">
              <c16:uniqueId val="{00000000-242E-48AE-972F-B6FABA366F25}"/>
            </c:ext>
          </c:extLst>
        </c:ser>
        <c:ser>
          <c:idx val="1"/>
          <c:order val="1"/>
          <c:spPr>
            <a:ln w="34925" cap="rnd">
              <a:solidFill>
                <a:srgbClr val="C00000"/>
              </a:solidFill>
              <a:round/>
            </a:ln>
            <a:effectLst>
              <a:outerShdw blurRad="39000" dist="25400" dir="5400000" rotWithShape="0">
                <a:scrgbClr r="0" g="0" b="0">
                  <a:shade val="33000"/>
                  <a:alpha val="83000"/>
                </a:scrgbClr>
              </a:outerShdw>
            </a:effectLst>
          </c:spPr>
          <c:marker>
            <c:symbol val="circle"/>
            <c:size val="7"/>
            <c:spPr>
              <a:solidFill>
                <a:srgbClr val="C00000"/>
              </a:solidFill>
              <a:ln w="9525">
                <a:solidFill>
                  <a:srgbClr val="C0000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Lit>
              <c:formatCode>General</c:formatCode>
              <c:ptCount val="4"/>
              <c:pt idx="0">
                <c:v>10</c:v>
              </c:pt>
              <c:pt idx="1">
                <c:v>20</c:v>
              </c:pt>
              <c:pt idx="2">
                <c:v>50</c:v>
              </c:pt>
              <c:pt idx="3">
                <c:v>100</c:v>
              </c:pt>
            </c:numLit>
          </c:cat>
          <c:val>
            <c:numRef>
              <c:f>HR_new!$B$1:$B$4</c:f>
              <c:numCache>
                <c:formatCode>General</c:formatCode>
                <c:ptCount val="4"/>
                <c:pt idx="0">
                  <c:v>0.25148229900000002</c:v>
                </c:pt>
                <c:pt idx="1">
                  <c:v>0.31638456599999998</c:v>
                </c:pt>
                <c:pt idx="2">
                  <c:v>0.36794420900000002</c:v>
                </c:pt>
                <c:pt idx="3">
                  <c:v>0.40177294699999999</c:v>
                </c:pt>
              </c:numCache>
            </c:numRef>
          </c:val>
          <c:smooth val="0"/>
          <c:extLst>
            <c:ext xmlns:c16="http://schemas.microsoft.com/office/drawing/2014/chart" uri="{C3380CC4-5D6E-409C-BE32-E72D297353CC}">
              <c16:uniqueId val="{00000001-242E-48AE-972F-B6FABA366F25}"/>
            </c:ext>
          </c:extLst>
        </c:ser>
        <c:ser>
          <c:idx val="2"/>
          <c:order val="2"/>
          <c:spPr>
            <a:ln w="34925" cap="rnd">
              <a:solidFill>
                <a:srgbClr val="0070C0"/>
              </a:solidFill>
              <a:round/>
            </a:ln>
            <a:effectLst>
              <a:outerShdw blurRad="39000" dist="25400" dir="5400000" rotWithShape="0">
                <a:scrgbClr r="0" g="0" b="0">
                  <a:shade val="33000"/>
                  <a:alpha val="83000"/>
                </a:scrgbClr>
              </a:outerShdw>
            </a:effectLst>
          </c:spPr>
          <c:marker>
            <c:symbol val="diamond"/>
            <c:size val="7"/>
            <c:spPr>
              <a:solidFill>
                <a:srgbClr val="0070C0"/>
              </a:solidFill>
              <a:ln w="9525">
                <a:solidFill>
                  <a:srgbClr val="0070C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Lit>
              <c:formatCode>General</c:formatCode>
              <c:ptCount val="4"/>
              <c:pt idx="0">
                <c:v>10</c:v>
              </c:pt>
              <c:pt idx="1">
                <c:v>20</c:v>
              </c:pt>
              <c:pt idx="2">
                <c:v>50</c:v>
              </c:pt>
              <c:pt idx="3">
                <c:v>100</c:v>
              </c:pt>
            </c:numLit>
          </c:cat>
          <c:val>
            <c:numRef>
              <c:f>HR_new!$C$1:$C$4</c:f>
              <c:numCache>
                <c:formatCode>General</c:formatCode>
                <c:ptCount val="4"/>
                <c:pt idx="0">
                  <c:v>0.218096813</c:v>
                </c:pt>
                <c:pt idx="1">
                  <c:v>0.28619664</c:v>
                </c:pt>
                <c:pt idx="2">
                  <c:v>0.340356608</c:v>
                </c:pt>
                <c:pt idx="3">
                  <c:v>0.37254389599999999</c:v>
                </c:pt>
              </c:numCache>
            </c:numRef>
          </c:val>
          <c:smooth val="0"/>
          <c:extLst>
            <c:ext xmlns:c16="http://schemas.microsoft.com/office/drawing/2014/chart" uri="{C3380CC4-5D6E-409C-BE32-E72D297353CC}">
              <c16:uniqueId val="{00000002-242E-48AE-972F-B6FABA366F25}"/>
            </c:ext>
          </c:extLst>
        </c:ser>
        <c:dLbls>
          <c:showLegendKey val="0"/>
          <c:showVal val="0"/>
          <c:showCatName val="0"/>
          <c:showSerName val="0"/>
          <c:showPercent val="0"/>
          <c:showBubbleSize val="0"/>
        </c:dLbls>
        <c:marker val="1"/>
        <c:smooth val="0"/>
        <c:axId val="586395903"/>
        <c:axId val="449383039"/>
      </c:lineChart>
      <c:catAx>
        <c:axId val="586395903"/>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49383039"/>
        <c:crosses val="autoZero"/>
        <c:auto val="0"/>
        <c:lblAlgn val="ctr"/>
        <c:lblOffset val="100"/>
        <c:noMultiLvlLbl val="0"/>
      </c:catAx>
      <c:valAx>
        <c:axId val="449383039"/>
        <c:scaling>
          <c:orientation val="minMax"/>
          <c:max val="0.42000000000000004"/>
          <c:min val="0.2"/>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86395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NDCG_new!$B$1</c:f>
              <c:strCache>
                <c:ptCount val="1"/>
                <c:pt idx="0">
                  <c:v>NUBPR-O</c:v>
                </c:pt>
              </c:strCache>
            </c:strRef>
          </c:tx>
          <c:spPr>
            <a:ln w="34925" cap="rnd">
              <a:solidFill>
                <a:schemeClr val="tx1"/>
              </a:solidFill>
              <a:round/>
            </a:ln>
            <a:effectLst>
              <a:outerShdw blurRad="39000" dist="25400" dir="5400000" rotWithShape="0">
                <a:scrgbClr r="0" g="0" b="0">
                  <a:shade val="33000"/>
                  <a:alpha val="83000"/>
                </a:scrgbClr>
              </a:outerShdw>
            </a:effectLst>
          </c:spPr>
          <c:marker>
            <c:symbol val="square"/>
            <c:size val="7"/>
            <c:spPr>
              <a:solidFill>
                <a:schemeClr val="tx1"/>
              </a:solidFill>
              <a:ln w="9525">
                <a:solidFill>
                  <a:schemeClr val="tx1"/>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Ref>
              <c:f>NDCG_new!$A$2:$A$5</c:f>
              <c:numCache>
                <c:formatCode>General</c:formatCode>
                <c:ptCount val="4"/>
                <c:pt idx="0">
                  <c:v>10</c:v>
                </c:pt>
                <c:pt idx="1">
                  <c:v>20</c:v>
                </c:pt>
                <c:pt idx="2">
                  <c:v>50</c:v>
                </c:pt>
                <c:pt idx="3">
                  <c:v>100</c:v>
                </c:pt>
              </c:numCache>
            </c:numRef>
          </c:cat>
          <c:val>
            <c:numRef>
              <c:f>NDCG_new!$B$2:$B$5</c:f>
              <c:numCache>
                <c:formatCode>General</c:formatCode>
                <c:ptCount val="4"/>
                <c:pt idx="0">
                  <c:v>0.16108451700000001</c:v>
                </c:pt>
                <c:pt idx="1">
                  <c:v>0.17796088299999999</c:v>
                </c:pt>
                <c:pt idx="2">
                  <c:v>0.192720487</c:v>
                </c:pt>
                <c:pt idx="3">
                  <c:v>0.19758640899999999</c:v>
                </c:pt>
              </c:numCache>
            </c:numRef>
          </c:val>
          <c:smooth val="0"/>
          <c:extLst>
            <c:ext xmlns:c16="http://schemas.microsoft.com/office/drawing/2014/chart" uri="{C3380CC4-5D6E-409C-BE32-E72D297353CC}">
              <c16:uniqueId val="{00000000-08A5-4E92-A7B0-0C6949FADA05}"/>
            </c:ext>
          </c:extLst>
        </c:ser>
        <c:ser>
          <c:idx val="1"/>
          <c:order val="1"/>
          <c:tx>
            <c:strRef>
              <c:f>NDCG_new!$C$1</c:f>
              <c:strCache>
                <c:ptCount val="1"/>
                <c:pt idx="0">
                  <c:v>Proposed</c:v>
                </c:pt>
              </c:strCache>
            </c:strRef>
          </c:tx>
          <c:spPr>
            <a:ln w="34925" cap="rnd">
              <a:solidFill>
                <a:srgbClr val="C00000"/>
              </a:solidFill>
              <a:round/>
            </a:ln>
            <a:effectLst>
              <a:outerShdw blurRad="39000" dist="25400" dir="5400000" rotWithShape="0">
                <a:scrgbClr r="0" g="0" b="0">
                  <a:shade val="33000"/>
                  <a:alpha val="83000"/>
                </a:scrgbClr>
              </a:outerShdw>
            </a:effectLst>
          </c:spPr>
          <c:marker>
            <c:symbol val="circle"/>
            <c:size val="7"/>
            <c:spPr>
              <a:solidFill>
                <a:srgbClr val="C00000"/>
              </a:solidFill>
              <a:ln w="9525">
                <a:solidFill>
                  <a:srgbClr val="C0000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Ref>
              <c:f>NDCG_new!$A$2:$A$5</c:f>
              <c:numCache>
                <c:formatCode>General</c:formatCode>
                <c:ptCount val="4"/>
                <c:pt idx="0">
                  <c:v>10</c:v>
                </c:pt>
                <c:pt idx="1">
                  <c:v>20</c:v>
                </c:pt>
                <c:pt idx="2">
                  <c:v>50</c:v>
                </c:pt>
                <c:pt idx="3">
                  <c:v>100</c:v>
                </c:pt>
              </c:numCache>
            </c:numRef>
          </c:cat>
          <c:val>
            <c:numRef>
              <c:f>NDCG_new!$C$2:$C$5</c:f>
              <c:numCache>
                <c:formatCode>General</c:formatCode>
                <c:ptCount val="4"/>
                <c:pt idx="0">
                  <c:v>0.15121457899999999</c:v>
                </c:pt>
                <c:pt idx="1">
                  <c:v>0.16820247599999999</c:v>
                </c:pt>
                <c:pt idx="2">
                  <c:v>0.18017058899999999</c:v>
                </c:pt>
                <c:pt idx="3">
                  <c:v>0.187257909</c:v>
                </c:pt>
              </c:numCache>
            </c:numRef>
          </c:val>
          <c:smooth val="0"/>
          <c:extLst>
            <c:ext xmlns:c16="http://schemas.microsoft.com/office/drawing/2014/chart" uri="{C3380CC4-5D6E-409C-BE32-E72D297353CC}">
              <c16:uniqueId val="{00000001-08A5-4E92-A7B0-0C6949FADA05}"/>
            </c:ext>
          </c:extLst>
        </c:ser>
        <c:ser>
          <c:idx val="2"/>
          <c:order val="2"/>
          <c:tx>
            <c:strRef>
              <c:f>NDCG_new!$D$1</c:f>
              <c:strCache>
                <c:ptCount val="1"/>
                <c:pt idx="0">
                  <c:v>NUBPR-NO</c:v>
                </c:pt>
              </c:strCache>
            </c:strRef>
          </c:tx>
          <c:spPr>
            <a:ln w="34925" cap="rnd">
              <a:solidFill>
                <a:srgbClr val="0070C0"/>
              </a:solidFill>
              <a:round/>
            </a:ln>
            <a:effectLst>
              <a:outerShdw blurRad="39000" dist="25400" dir="5400000" rotWithShape="0">
                <a:scrgbClr r="0" g="0" b="0">
                  <a:shade val="33000"/>
                  <a:alpha val="83000"/>
                </a:scrgbClr>
              </a:outerShdw>
            </a:effectLst>
          </c:spPr>
          <c:marker>
            <c:symbol val="diamond"/>
            <c:size val="7"/>
            <c:spPr>
              <a:solidFill>
                <a:srgbClr val="0070C0"/>
              </a:solidFill>
              <a:ln w="9525">
                <a:solidFill>
                  <a:srgbClr val="0070C0"/>
                </a:solidFill>
                <a:round/>
              </a:ln>
              <a:effectLst>
                <a:outerShdw blurRad="39000" dist="25400" dir="5400000" rotWithShape="0">
                  <a:scrgbClr r="0" g="0" b="0">
                    <a:shade val="33000"/>
                    <a:alpha val="83000"/>
                  </a:scrgbClr>
                </a:outerShdw>
              </a:effectLst>
              <a:scene3d>
                <a:camera prst="orthographicFront" fov="0">
                  <a:rot lat="0" lon="0" rev="0"/>
                </a:camera>
                <a:lightRig rig="contrasting" dir="t">
                  <a:rot lat="0" lon="0" rev="1500000"/>
                </a:lightRig>
              </a:scene3d>
              <a:sp3d extrusionH="127000" prstMaterial="powder">
                <a:bevelT w="50800" h="63500"/>
              </a:sp3d>
            </c:spPr>
          </c:marker>
          <c:cat>
            <c:numRef>
              <c:f>NDCG_new!$A$2:$A$5</c:f>
              <c:numCache>
                <c:formatCode>General</c:formatCode>
                <c:ptCount val="4"/>
                <c:pt idx="0">
                  <c:v>10</c:v>
                </c:pt>
                <c:pt idx="1">
                  <c:v>20</c:v>
                </c:pt>
                <c:pt idx="2">
                  <c:v>50</c:v>
                </c:pt>
                <c:pt idx="3">
                  <c:v>100</c:v>
                </c:pt>
              </c:numCache>
            </c:numRef>
          </c:cat>
          <c:val>
            <c:numRef>
              <c:f>NDCG_new!$D$2:$D$5</c:f>
              <c:numCache>
                <c:formatCode>General</c:formatCode>
                <c:ptCount val="4"/>
                <c:pt idx="0">
                  <c:v>0.13284293799999999</c:v>
                </c:pt>
                <c:pt idx="1">
                  <c:v>0.14825471000000001</c:v>
                </c:pt>
                <c:pt idx="2">
                  <c:v>0.16799810500000001</c:v>
                </c:pt>
                <c:pt idx="3">
                  <c:v>0.17346096699999999</c:v>
                </c:pt>
              </c:numCache>
            </c:numRef>
          </c:val>
          <c:smooth val="0"/>
          <c:extLst>
            <c:ext xmlns:c16="http://schemas.microsoft.com/office/drawing/2014/chart" uri="{C3380CC4-5D6E-409C-BE32-E72D297353CC}">
              <c16:uniqueId val="{00000002-08A5-4E92-A7B0-0C6949FADA05}"/>
            </c:ext>
          </c:extLst>
        </c:ser>
        <c:dLbls>
          <c:showLegendKey val="0"/>
          <c:showVal val="0"/>
          <c:showCatName val="0"/>
          <c:showSerName val="0"/>
          <c:showPercent val="0"/>
          <c:showBubbleSize val="0"/>
        </c:dLbls>
        <c:marker val="1"/>
        <c:smooth val="0"/>
        <c:axId val="1989613008"/>
        <c:axId val="1993017616"/>
      </c:lineChart>
      <c:catAx>
        <c:axId val="1989613008"/>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93017616"/>
        <c:crosses val="autoZero"/>
        <c:auto val="1"/>
        <c:lblAlgn val="ctr"/>
        <c:lblOffset val="100"/>
        <c:noMultiLvlLbl val="0"/>
      </c:catAx>
      <c:valAx>
        <c:axId val="1993017616"/>
        <c:scaling>
          <c:orientation val="minMax"/>
          <c:max val="0.2"/>
          <c:min val="0.13"/>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896130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776865197432107"/>
          <c:y val="0.19914132945546636"/>
          <c:w val="0.73694525111796039"/>
          <c:h val="0.56867543233675211"/>
        </c:manualLayout>
      </c:layout>
      <c:lineChart>
        <c:grouping val="standard"/>
        <c:varyColors val="0"/>
        <c:ser>
          <c:idx val="0"/>
          <c:order val="0"/>
          <c:tx>
            <c:strRef>
              <c:f>'EXP2'!$B$4</c:f>
              <c:strCache>
                <c:ptCount val="1"/>
                <c:pt idx="0">
                  <c:v>Proposed-E</c:v>
                </c:pt>
              </c:strCache>
            </c:strRef>
          </c:tx>
          <c:spPr>
            <a:ln w="34925" cap="rnd">
              <a:solidFill>
                <a:srgbClr val="C00000"/>
              </a:solidFill>
            </a:ln>
            <a:effectLst>
              <a:glow rad="139700">
                <a:schemeClr val="accent1">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'EXP2'!$B$5:$B$8</c:f>
              <c:numCache>
                <c:formatCode>General</c:formatCode>
                <c:ptCount val="4"/>
                <c:pt idx="0">
                  <c:v>2.5100000000000001E-2</c:v>
                </c:pt>
                <c:pt idx="1">
                  <c:v>2.1700000000000001E-2</c:v>
                </c:pt>
                <c:pt idx="2">
                  <c:v>2.1299999999999999E-2</c:v>
                </c:pt>
                <c:pt idx="3">
                  <c:v>1.83E-2</c:v>
                </c:pt>
              </c:numCache>
            </c:numRef>
          </c:val>
          <c:smooth val="0"/>
          <c:extLst>
            <c:ext xmlns:c16="http://schemas.microsoft.com/office/drawing/2014/chart" uri="{C3380CC4-5D6E-409C-BE32-E72D297353CC}">
              <c16:uniqueId val="{00000000-62CE-475A-9A49-22B179E0BA56}"/>
            </c:ext>
          </c:extLst>
        </c:ser>
        <c:ser>
          <c:idx val="2"/>
          <c:order val="1"/>
          <c:tx>
            <c:strRef>
              <c:f>'EXP2'!$D$4</c:f>
              <c:strCache>
                <c:ptCount val="1"/>
                <c:pt idx="0">
                  <c:v>TimeMF-E</c:v>
                </c:pt>
              </c:strCache>
            </c:strRef>
          </c:tx>
          <c:spPr>
            <a:ln w="34925" cap="rnd">
              <a:solidFill>
                <a:schemeClr val="accent3"/>
              </a:solidFill>
            </a:ln>
            <a:effectLst>
              <a:glow rad="139700">
                <a:schemeClr val="accent3">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'EXP2'!$D$5:$D$8</c:f>
              <c:numCache>
                <c:formatCode>General</c:formatCode>
                <c:ptCount val="4"/>
                <c:pt idx="0">
                  <c:v>1.6199999999999999E-2</c:v>
                </c:pt>
                <c:pt idx="1">
                  <c:v>1.54E-2</c:v>
                </c:pt>
                <c:pt idx="2">
                  <c:v>1.2699999999999999E-2</c:v>
                </c:pt>
                <c:pt idx="3">
                  <c:v>1.15E-2</c:v>
                </c:pt>
              </c:numCache>
            </c:numRef>
          </c:val>
          <c:smooth val="0"/>
          <c:extLst>
            <c:ext xmlns:c16="http://schemas.microsoft.com/office/drawing/2014/chart" uri="{C3380CC4-5D6E-409C-BE32-E72D297353CC}">
              <c16:uniqueId val="{00000002-62CE-475A-9A49-22B179E0BA56}"/>
            </c:ext>
          </c:extLst>
        </c:ser>
        <c:ser>
          <c:idx val="4"/>
          <c:order val="2"/>
          <c:tx>
            <c:strRef>
              <c:f>'EXP2'!$F$4</c:f>
              <c:strCache>
                <c:ptCount val="1"/>
                <c:pt idx="0">
                  <c:v>Proposed-N</c:v>
                </c:pt>
              </c:strCache>
            </c:strRef>
          </c:tx>
          <c:spPr>
            <a:ln w="34925" cap="rnd">
              <a:solidFill>
                <a:srgbClr val="00B050"/>
              </a:solidFill>
              <a:prstDash val="sysDash"/>
            </a:ln>
            <a:effectLst>
              <a:glow rad="139700">
                <a:schemeClr val="accent5">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'EXP2'!$F$5:$F$8</c:f>
              <c:numCache>
                <c:formatCode>General</c:formatCode>
                <c:ptCount val="4"/>
                <c:pt idx="0">
                  <c:v>2.1299999999999999E-2</c:v>
                </c:pt>
                <c:pt idx="1">
                  <c:v>1.83E-2</c:v>
                </c:pt>
                <c:pt idx="2">
                  <c:v>1.7899999999999999E-2</c:v>
                </c:pt>
                <c:pt idx="3">
                  <c:v>1.6199999999999999E-2</c:v>
                </c:pt>
              </c:numCache>
            </c:numRef>
          </c:val>
          <c:smooth val="0"/>
          <c:extLst>
            <c:ext xmlns:c16="http://schemas.microsoft.com/office/drawing/2014/chart" uri="{C3380CC4-5D6E-409C-BE32-E72D297353CC}">
              <c16:uniqueId val="{00000004-62CE-475A-9A49-22B179E0BA56}"/>
            </c:ext>
          </c:extLst>
        </c:ser>
        <c:dLbls>
          <c:showLegendKey val="0"/>
          <c:showVal val="0"/>
          <c:showCatName val="0"/>
          <c:showSerName val="0"/>
          <c:showPercent val="0"/>
          <c:showBubbleSize val="0"/>
        </c:dLbls>
        <c:smooth val="0"/>
        <c:axId val="191044608"/>
        <c:axId val="191055360"/>
      </c:lineChart>
      <c:catAx>
        <c:axId val="19104460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a:solidFill>
                      <a:schemeClr val="bg1"/>
                    </a:solidFill>
                  </a:rPr>
                  <a:t>Top-N value</a:t>
                </a:r>
              </a:p>
            </c:rich>
          </c:tx>
          <c:layout>
            <c:manualLayout>
              <c:xMode val="edge"/>
              <c:yMode val="edge"/>
              <c:x val="0.460316761174689"/>
              <c:y val="0.9022027175120177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1055360"/>
        <c:crosses val="autoZero"/>
        <c:auto val="1"/>
        <c:lblAlgn val="ctr"/>
        <c:lblOffset val="100"/>
        <c:noMultiLvlLbl val="0"/>
      </c:catAx>
      <c:valAx>
        <c:axId val="191055360"/>
        <c:scaling>
          <c:orientation val="minMax"/>
          <c:min val="1.0000000000000002E-2"/>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dirty="0">
                    <a:solidFill>
                      <a:schemeClr val="bg1"/>
                    </a:solidFill>
                  </a:rPr>
                  <a:t>F1-score</a:t>
                </a:r>
              </a:p>
            </c:rich>
          </c:tx>
          <c:layout>
            <c:manualLayout>
              <c:xMode val="edge"/>
              <c:yMode val="edge"/>
              <c:x val="3.4894500563636657E-3"/>
              <c:y val="0.3988162754248608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104460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314519529992289"/>
          <c:y val="0.13061308850959807"/>
          <c:w val="0.83156853081152682"/>
          <c:h val="0.71548779095094317"/>
        </c:manualLayout>
      </c:layout>
      <c:lineChart>
        <c:grouping val="standard"/>
        <c:varyColors val="0"/>
        <c:ser>
          <c:idx val="0"/>
          <c:order val="0"/>
          <c:tx>
            <c:strRef>
              <c:f>'EXP2'!$B$4</c:f>
              <c:strCache>
                <c:ptCount val="1"/>
                <c:pt idx="0">
                  <c:v>Proposed-E</c:v>
                </c:pt>
              </c:strCache>
            </c:strRef>
          </c:tx>
          <c:spPr>
            <a:ln w="34925" cap="rnd">
              <a:solidFill>
                <a:srgbClr val="C00000"/>
              </a:solidFill>
            </a:ln>
            <a:effectLst>
              <a:glow rad="139700">
                <a:schemeClr val="accent1">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'EXP2'!$B$5:$B$8</c:f>
              <c:numCache>
                <c:formatCode>General</c:formatCode>
                <c:ptCount val="4"/>
                <c:pt idx="0">
                  <c:v>2.5100000000000001E-2</c:v>
                </c:pt>
                <c:pt idx="1">
                  <c:v>2.1700000000000001E-2</c:v>
                </c:pt>
                <c:pt idx="2">
                  <c:v>2.1299999999999999E-2</c:v>
                </c:pt>
                <c:pt idx="3">
                  <c:v>1.83E-2</c:v>
                </c:pt>
              </c:numCache>
            </c:numRef>
          </c:val>
          <c:smooth val="0"/>
          <c:extLst>
            <c:ext xmlns:c16="http://schemas.microsoft.com/office/drawing/2014/chart" uri="{C3380CC4-5D6E-409C-BE32-E72D297353CC}">
              <c16:uniqueId val="{00000000-62CE-475A-9A49-22B179E0BA56}"/>
            </c:ext>
          </c:extLst>
        </c:ser>
        <c:ser>
          <c:idx val="1"/>
          <c:order val="1"/>
          <c:tx>
            <c:strRef>
              <c:f>'EXP2'!$C$4</c:f>
              <c:strCache>
                <c:ptCount val="1"/>
                <c:pt idx="0">
                  <c:v>Unified-E</c:v>
                </c:pt>
              </c:strCache>
            </c:strRef>
          </c:tx>
          <c:spPr>
            <a:ln w="34925" cap="rnd">
              <a:solidFill>
                <a:schemeClr val="accent2"/>
              </a:solidFill>
            </a:ln>
            <a:effectLst>
              <a:glow rad="139700">
                <a:schemeClr val="accent2">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'EXP2'!$C$5:$C$8</c:f>
              <c:numCache>
                <c:formatCode>General</c:formatCode>
                <c:ptCount val="4"/>
                <c:pt idx="0">
                  <c:v>2.3199999999999998E-2</c:v>
                </c:pt>
                <c:pt idx="1">
                  <c:v>1.9699999999999999E-2</c:v>
                </c:pt>
                <c:pt idx="2">
                  <c:v>1.9199999999999998E-2</c:v>
                </c:pt>
                <c:pt idx="3">
                  <c:v>1.6199999999999999E-2</c:v>
                </c:pt>
              </c:numCache>
            </c:numRef>
          </c:val>
          <c:smooth val="0"/>
          <c:extLst>
            <c:ext xmlns:c16="http://schemas.microsoft.com/office/drawing/2014/chart" uri="{C3380CC4-5D6E-409C-BE32-E72D297353CC}">
              <c16:uniqueId val="{00000001-62CE-475A-9A49-22B179E0BA56}"/>
            </c:ext>
          </c:extLst>
        </c:ser>
        <c:ser>
          <c:idx val="2"/>
          <c:order val="2"/>
          <c:tx>
            <c:strRef>
              <c:f>'EXP2'!$D$4</c:f>
              <c:strCache>
                <c:ptCount val="1"/>
                <c:pt idx="0">
                  <c:v>TimeMF-E</c:v>
                </c:pt>
              </c:strCache>
            </c:strRef>
          </c:tx>
          <c:spPr>
            <a:ln w="34925" cap="rnd">
              <a:solidFill>
                <a:schemeClr val="accent3"/>
              </a:solidFill>
            </a:ln>
            <a:effectLst>
              <a:glow rad="139700">
                <a:schemeClr val="accent3">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'EXP2'!$D$5:$D$8</c:f>
              <c:numCache>
                <c:formatCode>General</c:formatCode>
                <c:ptCount val="4"/>
                <c:pt idx="0">
                  <c:v>1.6199999999999999E-2</c:v>
                </c:pt>
                <c:pt idx="1">
                  <c:v>1.54E-2</c:v>
                </c:pt>
                <c:pt idx="2">
                  <c:v>1.2699999999999999E-2</c:v>
                </c:pt>
                <c:pt idx="3">
                  <c:v>1.15E-2</c:v>
                </c:pt>
              </c:numCache>
            </c:numRef>
          </c:val>
          <c:smooth val="0"/>
          <c:extLst>
            <c:ext xmlns:c16="http://schemas.microsoft.com/office/drawing/2014/chart" uri="{C3380CC4-5D6E-409C-BE32-E72D297353CC}">
              <c16:uniqueId val="{00000002-62CE-475A-9A49-22B179E0BA56}"/>
            </c:ext>
          </c:extLst>
        </c:ser>
        <c:ser>
          <c:idx val="4"/>
          <c:order val="3"/>
          <c:tx>
            <c:strRef>
              <c:f>'EXP2'!$F$4</c:f>
              <c:strCache>
                <c:ptCount val="1"/>
                <c:pt idx="0">
                  <c:v>Proposed-N</c:v>
                </c:pt>
              </c:strCache>
            </c:strRef>
          </c:tx>
          <c:spPr>
            <a:ln w="34925" cap="rnd">
              <a:solidFill>
                <a:srgbClr val="00B050"/>
              </a:solidFill>
              <a:prstDash val="sysDash"/>
            </a:ln>
            <a:effectLst>
              <a:glow rad="139700">
                <a:schemeClr val="accent5">
                  <a:satMod val="175000"/>
                  <a:alpha val="14000"/>
                </a:schemeClr>
              </a:glow>
            </a:effectLst>
          </c:spPr>
          <c:marker>
            <c:symbol val="none"/>
          </c:marker>
          <c:cat>
            <c:numRef>
              <c:f>'EXP2'!$A$5:$A$8</c:f>
              <c:numCache>
                <c:formatCode>General</c:formatCode>
                <c:ptCount val="4"/>
                <c:pt idx="0">
                  <c:v>5</c:v>
                </c:pt>
                <c:pt idx="1">
                  <c:v>10</c:v>
                </c:pt>
                <c:pt idx="2">
                  <c:v>20</c:v>
                </c:pt>
                <c:pt idx="3">
                  <c:v>50</c:v>
                </c:pt>
              </c:numCache>
            </c:numRef>
          </c:cat>
          <c:val>
            <c:numRef>
              <c:f>'EXP2'!$F$5:$F$8</c:f>
              <c:numCache>
                <c:formatCode>General</c:formatCode>
                <c:ptCount val="4"/>
                <c:pt idx="0">
                  <c:v>2.1299999999999999E-2</c:v>
                </c:pt>
                <c:pt idx="1">
                  <c:v>1.83E-2</c:v>
                </c:pt>
                <c:pt idx="2">
                  <c:v>1.7899999999999999E-2</c:v>
                </c:pt>
                <c:pt idx="3">
                  <c:v>1.6199999999999999E-2</c:v>
                </c:pt>
              </c:numCache>
            </c:numRef>
          </c:val>
          <c:smooth val="0"/>
          <c:extLst>
            <c:ext xmlns:c16="http://schemas.microsoft.com/office/drawing/2014/chart" uri="{C3380CC4-5D6E-409C-BE32-E72D297353CC}">
              <c16:uniqueId val="{00000004-62CE-475A-9A49-22B179E0BA56}"/>
            </c:ext>
          </c:extLst>
        </c:ser>
        <c:dLbls>
          <c:showLegendKey val="0"/>
          <c:showVal val="0"/>
          <c:showCatName val="0"/>
          <c:showSerName val="0"/>
          <c:showPercent val="0"/>
          <c:showBubbleSize val="0"/>
        </c:dLbls>
        <c:smooth val="0"/>
        <c:axId val="191044608"/>
        <c:axId val="191055360"/>
      </c:lineChart>
      <c:catAx>
        <c:axId val="19104460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a:solidFill>
                      <a:schemeClr val="bg1"/>
                    </a:solidFill>
                  </a:rPr>
                  <a:t>Top-N value</a:t>
                </a:r>
              </a:p>
            </c:rich>
          </c:tx>
          <c:layout>
            <c:manualLayout>
              <c:xMode val="edge"/>
              <c:yMode val="edge"/>
              <c:x val="0.42955073353443829"/>
              <c:y val="0.9233573605944305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1055360"/>
        <c:crosses val="autoZero"/>
        <c:auto val="1"/>
        <c:lblAlgn val="ctr"/>
        <c:lblOffset val="100"/>
        <c:noMultiLvlLbl val="0"/>
      </c:catAx>
      <c:valAx>
        <c:axId val="191055360"/>
        <c:scaling>
          <c:orientation val="minMax"/>
          <c:min val="1.0000000000000002E-2"/>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dirty="0">
                    <a:solidFill>
                      <a:schemeClr val="bg1"/>
                    </a:solidFill>
                  </a:rPr>
                  <a:t>F1-score</a:t>
                </a:r>
              </a:p>
            </c:rich>
          </c:tx>
          <c:layout>
            <c:manualLayout>
              <c:xMode val="edge"/>
              <c:yMode val="edge"/>
              <c:x val="3.4894500563636657E-3"/>
              <c:y val="0.3988162754248608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104460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2914880253972"/>
          <c:y val="8.256058901728193E-2"/>
          <c:w val="0.8067366354789135"/>
          <c:h val="0.72729988439621751"/>
        </c:manualLayout>
      </c:layout>
      <c:lineChart>
        <c:grouping val="standard"/>
        <c:varyColors val="0"/>
        <c:ser>
          <c:idx val="2"/>
          <c:order val="0"/>
          <c:tx>
            <c:strRef>
              <c:f>Sheet1!$C$1</c:f>
              <c:strCache>
                <c:ptCount val="1"/>
                <c:pt idx="0">
                  <c:v>TDCN</c:v>
                </c:pt>
              </c:strCache>
            </c:strRef>
          </c:tx>
          <c:spPr>
            <a:ln w="15875" cap="rnd">
              <a:solidFill>
                <a:srgbClr val="0070C0"/>
              </a:solidFill>
              <a:round/>
            </a:ln>
            <a:effectLst/>
          </c:spPr>
          <c:marker>
            <c:symbol val="triangle"/>
            <c:size val="5"/>
            <c:spPr>
              <a:solidFill>
                <a:srgbClr val="0070C0"/>
              </a:solidFill>
              <a:ln w="9525">
                <a:solidFill>
                  <a:srgbClr val="0070C0"/>
                </a:solidFill>
              </a:ln>
              <a:effectLst/>
            </c:spPr>
          </c:marker>
          <c:val>
            <c:numRef>
              <c:f>Sheet1!$C$2:$C$19</c:f>
              <c:numCache>
                <c:formatCode>General</c:formatCode>
                <c:ptCount val="18"/>
                <c:pt idx="0">
                  <c:v>0.23400000000000001</c:v>
                </c:pt>
                <c:pt idx="1">
                  <c:v>0.216</c:v>
                </c:pt>
                <c:pt idx="2">
                  <c:v>0.22</c:v>
                </c:pt>
                <c:pt idx="3">
                  <c:v>0.2</c:v>
                </c:pt>
                <c:pt idx="4">
                  <c:v>0.24</c:v>
                </c:pt>
                <c:pt idx="5">
                  <c:v>0.24</c:v>
                </c:pt>
                <c:pt idx="6">
                  <c:v>0.218</c:v>
                </c:pt>
                <c:pt idx="7">
                  <c:v>0.21</c:v>
                </c:pt>
                <c:pt idx="8">
                  <c:v>0.248</c:v>
                </c:pt>
                <c:pt idx="9">
                  <c:v>0.247</c:v>
                </c:pt>
                <c:pt idx="10">
                  <c:v>0.245</c:v>
                </c:pt>
                <c:pt idx="11">
                  <c:v>0.23</c:v>
                </c:pt>
                <c:pt idx="12">
                  <c:v>0.22</c:v>
                </c:pt>
                <c:pt idx="13">
                  <c:v>0.25</c:v>
                </c:pt>
                <c:pt idx="14">
                  <c:v>0.248</c:v>
                </c:pt>
                <c:pt idx="15">
                  <c:v>0.23799999999999999</c:v>
                </c:pt>
                <c:pt idx="16">
                  <c:v>0.253</c:v>
                </c:pt>
                <c:pt idx="17">
                  <c:v>0.245</c:v>
                </c:pt>
              </c:numCache>
            </c:numRef>
          </c:val>
          <c:smooth val="0"/>
          <c:extLst>
            <c:ext xmlns:c16="http://schemas.microsoft.com/office/drawing/2014/chart" uri="{C3380CC4-5D6E-409C-BE32-E72D297353CC}">
              <c16:uniqueId val="{00000002-9009-443A-96B0-B7A891CE7B30}"/>
            </c:ext>
          </c:extLst>
        </c:ser>
        <c:ser>
          <c:idx val="3"/>
          <c:order val="1"/>
          <c:tx>
            <c:strRef>
              <c:f>Sheet1!$D$1</c:f>
              <c:strCache>
                <c:ptCount val="1"/>
                <c:pt idx="0">
                  <c:v>CLSTM</c:v>
                </c:pt>
              </c:strCache>
            </c:strRef>
          </c:tx>
          <c:spPr>
            <a:ln w="15875" cap="rnd">
              <a:solidFill>
                <a:schemeClr val="tx1"/>
              </a:solidFill>
              <a:round/>
            </a:ln>
            <a:effectLst/>
          </c:spPr>
          <c:marker>
            <c:symbol val="circle"/>
            <c:size val="5"/>
            <c:spPr>
              <a:solidFill>
                <a:schemeClr val="tx1"/>
              </a:solidFill>
              <a:ln w="9525">
                <a:solidFill>
                  <a:schemeClr val="tx1"/>
                </a:solidFill>
              </a:ln>
              <a:effectLst/>
            </c:spPr>
          </c:marker>
          <c:val>
            <c:numRef>
              <c:f>Sheet1!$D$2:$D$19</c:f>
              <c:numCache>
                <c:formatCode>General</c:formatCode>
                <c:ptCount val="18"/>
                <c:pt idx="0">
                  <c:v>0.32150000000000001</c:v>
                </c:pt>
                <c:pt idx="1">
                  <c:v>0.26500000000000001</c:v>
                </c:pt>
                <c:pt idx="2">
                  <c:v>0.28999999999999998</c:v>
                </c:pt>
                <c:pt idx="3">
                  <c:v>0.28399999999999997</c:v>
                </c:pt>
                <c:pt idx="4">
                  <c:v>0.26900000000000002</c:v>
                </c:pt>
                <c:pt idx="5">
                  <c:v>0.27</c:v>
                </c:pt>
                <c:pt idx="6">
                  <c:v>0.27500000000000002</c:v>
                </c:pt>
                <c:pt idx="7">
                  <c:v>0.26800000000000002</c:v>
                </c:pt>
                <c:pt idx="8">
                  <c:v>0.255</c:v>
                </c:pt>
                <c:pt idx="9">
                  <c:v>0.253</c:v>
                </c:pt>
                <c:pt idx="10">
                  <c:v>0.25900000000000001</c:v>
                </c:pt>
                <c:pt idx="11">
                  <c:v>0.25800000000000001</c:v>
                </c:pt>
                <c:pt idx="12">
                  <c:v>0.248</c:v>
                </c:pt>
                <c:pt idx="13">
                  <c:v>0.24</c:v>
                </c:pt>
                <c:pt idx="14">
                  <c:v>0.23499999999999999</c:v>
                </c:pt>
                <c:pt idx="15">
                  <c:v>0.22600000000000001</c:v>
                </c:pt>
                <c:pt idx="16">
                  <c:v>0.221</c:v>
                </c:pt>
                <c:pt idx="17">
                  <c:v>0.216</c:v>
                </c:pt>
              </c:numCache>
            </c:numRef>
          </c:val>
          <c:smooth val="0"/>
          <c:extLst>
            <c:ext xmlns:c16="http://schemas.microsoft.com/office/drawing/2014/chart" uri="{C3380CC4-5D6E-409C-BE32-E72D297353CC}">
              <c16:uniqueId val="{00000003-9009-443A-96B0-B7A891CE7B30}"/>
            </c:ext>
          </c:extLst>
        </c:ser>
        <c:ser>
          <c:idx val="4"/>
          <c:order val="2"/>
          <c:tx>
            <c:strRef>
              <c:f>Sheet1!$E$1</c:f>
              <c:strCache>
                <c:ptCount val="1"/>
                <c:pt idx="0">
                  <c:v>Proposed</c:v>
                </c:pt>
              </c:strCache>
            </c:strRef>
          </c:tx>
          <c:spPr>
            <a:ln w="15875" cap="rnd">
              <a:solidFill>
                <a:srgbClr val="C00000"/>
              </a:solidFill>
              <a:round/>
            </a:ln>
            <a:effectLst/>
          </c:spPr>
          <c:marker>
            <c:symbol val="square"/>
            <c:size val="5"/>
            <c:spPr>
              <a:solidFill>
                <a:srgbClr val="C00000"/>
              </a:solidFill>
              <a:ln w="9525">
                <a:solidFill>
                  <a:srgbClr val="C00000"/>
                </a:solidFill>
              </a:ln>
              <a:effectLst/>
            </c:spPr>
          </c:marker>
          <c:val>
            <c:numRef>
              <c:f>Sheet1!$E$2:$E$19</c:f>
              <c:numCache>
                <c:formatCode>General</c:formatCode>
                <c:ptCount val="18"/>
                <c:pt idx="0">
                  <c:v>0.38750000000000001</c:v>
                </c:pt>
                <c:pt idx="1">
                  <c:v>0.315</c:v>
                </c:pt>
                <c:pt idx="2">
                  <c:v>0.35620000000000002</c:v>
                </c:pt>
                <c:pt idx="3">
                  <c:v>0.34210000000000002</c:v>
                </c:pt>
                <c:pt idx="4">
                  <c:v>0.32100000000000001</c:v>
                </c:pt>
                <c:pt idx="5">
                  <c:v>0.33450000000000002</c:v>
                </c:pt>
                <c:pt idx="6">
                  <c:v>0.32200000000000001</c:v>
                </c:pt>
                <c:pt idx="7">
                  <c:v>0.33250000000000002</c:v>
                </c:pt>
                <c:pt idx="8">
                  <c:v>0.32</c:v>
                </c:pt>
                <c:pt idx="9">
                  <c:v>0.3165</c:v>
                </c:pt>
                <c:pt idx="10">
                  <c:v>0.32500000000000001</c:v>
                </c:pt>
                <c:pt idx="11">
                  <c:v>0.32450000000000001</c:v>
                </c:pt>
                <c:pt idx="12">
                  <c:v>0.31850000000000001</c:v>
                </c:pt>
                <c:pt idx="13">
                  <c:v>0.31619999999999998</c:v>
                </c:pt>
                <c:pt idx="14">
                  <c:v>0.3155</c:v>
                </c:pt>
                <c:pt idx="15">
                  <c:v>0.31</c:v>
                </c:pt>
                <c:pt idx="16">
                  <c:v>0.312</c:v>
                </c:pt>
                <c:pt idx="17">
                  <c:v>0.308</c:v>
                </c:pt>
              </c:numCache>
            </c:numRef>
          </c:val>
          <c:smooth val="0"/>
          <c:extLst>
            <c:ext xmlns:c16="http://schemas.microsoft.com/office/drawing/2014/chart" uri="{C3380CC4-5D6E-409C-BE32-E72D297353CC}">
              <c16:uniqueId val="{00000004-9009-443A-96B0-B7A891CE7B30}"/>
            </c:ext>
          </c:extLst>
        </c:ser>
        <c:dLbls>
          <c:showLegendKey val="0"/>
          <c:showVal val="0"/>
          <c:showCatName val="0"/>
          <c:showSerName val="0"/>
          <c:showPercent val="0"/>
          <c:showBubbleSize val="0"/>
        </c:dLbls>
        <c:marker val="1"/>
        <c:smooth val="0"/>
        <c:axId val="580719240"/>
        <c:axId val="580716288"/>
      </c:lineChart>
      <c:catAx>
        <c:axId val="580719240"/>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dirty="0">
                    <a:solidFill>
                      <a:sysClr val="windowText" lastClr="000000"/>
                    </a:solidFill>
                  </a:rPr>
                  <a:t>Test Interactions (online)</a:t>
                </a:r>
              </a:p>
            </c:rich>
          </c:tx>
          <c:layout>
            <c:manualLayout>
              <c:xMode val="edge"/>
              <c:yMode val="edge"/>
              <c:x val="0.38515629890967396"/>
              <c:y val="0.90718891840555449"/>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80716288"/>
        <c:crosses val="autoZero"/>
        <c:auto val="1"/>
        <c:lblAlgn val="ctr"/>
        <c:lblOffset val="100"/>
        <c:noMultiLvlLbl val="0"/>
      </c:catAx>
      <c:valAx>
        <c:axId val="580716288"/>
        <c:scaling>
          <c:orientation val="minMax"/>
          <c:max val="0.4"/>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a:solidFill>
                      <a:sysClr val="windowText" lastClr="000000"/>
                    </a:solidFill>
                  </a:rPr>
                  <a:t>Hit ratio</a:t>
                </a:r>
              </a:p>
            </c:rich>
          </c:tx>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580719240"/>
        <c:crosses val="autoZero"/>
        <c:crossBetween val="between"/>
      </c:valAx>
      <c:spPr>
        <a:noFill/>
        <a:ln>
          <a:noFill/>
        </a:ln>
        <a:effectLst/>
      </c:spPr>
    </c:plotArea>
    <c:legend>
      <c:legendPos val="b"/>
      <c:layout>
        <c:manualLayout>
          <c:xMode val="edge"/>
          <c:yMode val="edge"/>
          <c:x val="0.21852628075700989"/>
          <c:y val="2.8155571462658076E-2"/>
          <c:w val="0.75577557889073832"/>
          <c:h val="0.1320209973753281"/>
        </c:manualLayout>
      </c:layout>
      <c:overlay val="0"/>
      <c:spPr>
        <a:solidFill>
          <a:schemeClr val="bg1"/>
        </a:solidFill>
        <a:ln w="3175">
          <a:solidFill>
            <a:schemeClr val="bg1">
              <a:lumMod val="50000"/>
            </a:schemeClr>
          </a:solidFill>
        </a:ln>
        <a:effectLst/>
      </c:spPr>
      <c:txPr>
        <a:bodyPr rot="0" spcFirstLastPara="1" vertOverflow="ellipsis" vert="horz" wrap="square" anchor="ctr" anchorCtr="1"/>
        <a:lstStyle/>
        <a:p>
          <a:pPr>
            <a:defRPr sz="1200" b="0" i="0" u="none" strike="noStrike" kern="1200" baseline="0">
              <a:ln>
                <a:noFill/>
              </a:ln>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solidFill>
        <a:schemeClr val="tx1">
          <a:lumMod val="50000"/>
          <a:lumOff val="50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68004919492783"/>
          <c:y val="8.256058901728193E-2"/>
          <c:w val="0.79134807430938292"/>
          <c:h val="0.73596164273315989"/>
        </c:manualLayout>
      </c:layout>
      <c:lineChart>
        <c:grouping val="standard"/>
        <c:varyColors val="0"/>
        <c:ser>
          <c:idx val="2"/>
          <c:order val="0"/>
          <c:tx>
            <c:strRef>
              <c:f>Sheet1!$C$1</c:f>
              <c:strCache>
                <c:ptCount val="1"/>
                <c:pt idx="0">
                  <c:v>TDCN</c:v>
                </c:pt>
              </c:strCache>
            </c:strRef>
          </c:tx>
          <c:spPr>
            <a:ln w="15875" cap="rnd">
              <a:solidFill>
                <a:srgbClr val="0070C0"/>
              </a:solidFill>
              <a:round/>
            </a:ln>
            <a:effectLst/>
          </c:spPr>
          <c:marker>
            <c:symbol val="triangle"/>
            <c:size val="5"/>
            <c:spPr>
              <a:solidFill>
                <a:srgbClr val="0070C0"/>
              </a:solidFill>
              <a:ln w="9525">
                <a:solidFill>
                  <a:srgbClr val="0070C0"/>
                </a:solidFill>
              </a:ln>
              <a:effectLst/>
            </c:spPr>
          </c:marker>
          <c:val>
            <c:numRef>
              <c:f>Sheet1!$C$2:$C$19</c:f>
              <c:numCache>
                <c:formatCode>General</c:formatCode>
                <c:ptCount val="18"/>
                <c:pt idx="0">
                  <c:v>5.8500000000000003E-2</c:v>
                </c:pt>
                <c:pt idx="1">
                  <c:v>5.8000000000000003E-2</c:v>
                </c:pt>
                <c:pt idx="2">
                  <c:v>5.3999999999999999E-2</c:v>
                </c:pt>
                <c:pt idx="3">
                  <c:v>5.1999999999999998E-2</c:v>
                </c:pt>
                <c:pt idx="4">
                  <c:v>5.5E-2</c:v>
                </c:pt>
                <c:pt idx="5">
                  <c:v>5.8999999999999997E-2</c:v>
                </c:pt>
                <c:pt idx="6">
                  <c:v>5.0999999999999997E-2</c:v>
                </c:pt>
                <c:pt idx="7">
                  <c:v>5.2999999999999999E-2</c:v>
                </c:pt>
                <c:pt idx="8">
                  <c:v>6.2E-2</c:v>
                </c:pt>
                <c:pt idx="9">
                  <c:v>0.06</c:v>
                </c:pt>
                <c:pt idx="10">
                  <c:v>5.8999999999999997E-2</c:v>
                </c:pt>
                <c:pt idx="11">
                  <c:v>5.7000000000000002E-2</c:v>
                </c:pt>
                <c:pt idx="12">
                  <c:v>5.5E-2</c:v>
                </c:pt>
                <c:pt idx="13">
                  <c:v>0.06</c:v>
                </c:pt>
                <c:pt idx="14">
                  <c:v>6.2E-2</c:v>
                </c:pt>
                <c:pt idx="15">
                  <c:v>0.06</c:v>
                </c:pt>
                <c:pt idx="16">
                  <c:v>6.2E-2</c:v>
                </c:pt>
                <c:pt idx="17">
                  <c:v>6.3E-2</c:v>
                </c:pt>
              </c:numCache>
            </c:numRef>
          </c:val>
          <c:smooth val="0"/>
          <c:extLst>
            <c:ext xmlns:c16="http://schemas.microsoft.com/office/drawing/2014/chart" uri="{C3380CC4-5D6E-409C-BE32-E72D297353CC}">
              <c16:uniqueId val="{00000002-483C-41F5-9DA7-7606FA0C1199}"/>
            </c:ext>
          </c:extLst>
        </c:ser>
        <c:ser>
          <c:idx val="3"/>
          <c:order val="1"/>
          <c:tx>
            <c:strRef>
              <c:f>Sheet1!$D$1</c:f>
              <c:strCache>
                <c:ptCount val="1"/>
                <c:pt idx="0">
                  <c:v>CLSTM</c:v>
                </c:pt>
              </c:strCache>
            </c:strRef>
          </c:tx>
          <c:spPr>
            <a:ln w="15875" cap="rnd">
              <a:solidFill>
                <a:schemeClr val="tx1"/>
              </a:solidFill>
              <a:round/>
            </a:ln>
            <a:effectLst/>
          </c:spPr>
          <c:marker>
            <c:symbol val="circle"/>
            <c:size val="5"/>
            <c:spPr>
              <a:solidFill>
                <a:schemeClr val="tx1"/>
              </a:solidFill>
              <a:ln w="9525">
                <a:solidFill>
                  <a:schemeClr val="tx1"/>
                </a:solidFill>
              </a:ln>
              <a:effectLst/>
            </c:spPr>
          </c:marker>
          <c:val>
            <c:numRef>
              <c:f>Sheet1!$D$2:$D$19</c:f>
              <c:numCache>
                <c:formatCode>General</c:formatCode>
                <c:ptCount val="18"/>
                <c:pt idx="0">
                  <c:v>7.5999999999999998E-2</c:v>
                </c:pt>
                <c:pt idx="1">
                  <c:v>6.6000000000000003E-2</c:v>
                </c:pt>
                <c:pt idx="2">
                  <c:v>7.2999999999999995E-2</c:v>
                </c:pt>
                <c:pt idx="3">
                  <c:v>7.0999999999999994E-2</c:v>
                </c:pt>
                <c:pt idx="4">
                  <c:v>6.5000000000000002E-2</c:v>
                </c:pt>
                <c:pt idx="5">
                  <c:v>6.7000000000000004E-2</c:v>
                </c:pt>
                <c:pt idx="6">
                  <c:v>6.9000000000000006E-2</c:v>
                </c:pt>
                <c:pt idx="7">
                  <c:v>6.7000000000000004E-2</c:v>
                </c:pt>
                <c:pt idx="8">
                  <c:v>6.5000000000000002E-2</c:v>
                </c:pt>
                <c:pt idx="9">
                  <c:v>6.3E-2</c:v>
                </c:pt>
                <c:pt idx="10">
                  <c:v>6.5000000000000002E-2</c:v>
                </c:pt>
                <c:pt idx="11">
                  <c:v>6.4500000000000002E-2</c:v>
                </c:pt>
                <c:pt idx="12">
                  <c:v>6.2E-2</c:v>
                </c:pt>
                <c:pt idx="13">
                  <c:v>5.8999999999999997E-2</c:v>
                </c:pt>
                <c:pt idx="14">
                  <c:v>0.06</c:v>
                </c:pt>
                <c:pt idx="15">
                  <c:v>5.5E-2</c:v>
                </c:pt>
                <c:pt idx="16">
                  <c:v>5.6000000000000001E-2</c:v>
                </c:pt>
                <c:pt idx="17">
                  <c:v>5.3999999999999999E-2</c:v>
                </c:pt>
              </c:numCache>
            </c:numRef>
          </c:val>
          <c:smooth val="0"/>
          <c:extLst>
            <c:ext xmlns:c16="http://schemas.microsoft.com/office/drawing/2014/chart" uri="{C3380CC4-5D6E-409C-BE32-E72D297353CC}">
              <c16:uniqueId val="{00000003-483C-41F5-9DA7-7606FA0C1199}"/>
            </c:ext>
          </c:extLst>
        </c:ser>
        <c:ser>
          <c:idx val="4"/>
          <c:order val="2"/>
          <c:tx>
            <c:strRef>
              <c:f>Sheet1!$E$1</c:f>
              <c:strCache>
                <c:ptCount val="1"/>
                <c:pt idx="0">
                  <c:v>Proposed</c:v>
                </c:pt>
              </c:strCache>
            </c:strRef>
          </c:tx>
          <c:spPr>
            <a:ln w="15875" cap="rnd">
              <a:solidFill>
                <a:srgbClr val="C00000"/>
              </a:solidFill>
              <a:round/>
            </a:ln>
            <a:effectLst/>
          </c:spPr>
          <c:marker>
            <c:symbol val="square"/>
            <c:size val="5"/>
            <c:spPr>
              <a:solidFill>
                <a:srgbClr val="C00000"/>
              </a:solidFill>
              <a:ln w="9525">
                <a:solidFill>
                  <a:srgbClr val="C00000"/>
                </a:solidFill>
              </a:ln>
              <a:effectLst/>
            </c:spPr>
          </c:marker>
          <c:val>
            <c:numRef>
              <c:f>Sheet1!$E$2:$E$19</c:f>
              <c:numCache>
                <c:formatCode>General</c:formatCode>
                <c:ptCount val="18"/>
                <c:pt idx="0">
                  <c:v>9.7000000000000003E-2</c:v>
                </c:pt>
                <c:pt idx="1">
                  <c:v>8.2000000000000003E-2</c:v>
                </c:pt>
                <c:pt idx="2">
                  <c:v>9.1999999999999998E-2</c:v>
                </c:pt>
                <c:pt idx="3">
                  <c:v>8.3000000000000004E-2</c:v>
                </c:pt>
                <c:pt idx="4">
                  <c:v>0.08</c:v>
                </c:pt>
                <c:pt idx="5">
                  <c:v>8.6999999999999994E-2</c:v>
                </c:pt>
                <c:pt idx="6">
                  <c:v>8.2000000000000003E-2</c:v>
                </c:pt>
                <c:pt idx="7">
                  <c:v>8.2000000000000003E-2</c:v>
                </c:pt>
                <c:pt idx="8">
                  <c:v>0.08</c:v>
                </c:pt>
                <c:pt idx="9">
                  <c:v>0.08</c:v>
                </c:pt>
                <c:pt idx="10">
                  <c:v>8.2000000000000003E-2</c:v>
                </c:pt>
                <c:pt idx="11">
                  <c:v>7.8E-2</c:v>
                </c:pt>
                <c:pt idx="12">
                  <c:v>0.08</c:v>
                </c:pt>
                <c:pt idx="13">
                  <c:v>0.08</c:v>
                </c:pt>
                <c:pt idx="14">
                  <c:v>7.9000000000000001E-2</c:v>
                </c:pt>
                <c:pt idx="15">
                  <c:v>7.9000000000000001E-2</c:v>
                </c:pt>
                <c:pt idx="16">
                  <c:v>7.5999999999999998E-2</c:v>
                </c:pt>
                <c:pt idx="17">
                  <c:v>7.8E-2</c:v>
                </c:pt>
              </c:numCache>
            </c:numRef>
          </c:val>
          <c:smooth val="0"/>
          <c:extLst>
            <c:ext xmlns:c16="http://schemas.microsoft.com/office/drawing/2014/chart" uri="{C3380CC4-5D6E-409C-BE32-E72D297353CC}">
              <c16:uniqueId val="{00000004-483C-41F5-9DA7-7606FA0C1199}"/>
            </c:ext>
          </c:extLst>
        </c:ser>
        <c:dLbls>
          <c:showLegendKey val="0"/>
          <c:showVal val="0"/>
          <c:showCatName val="0"/>
          <c:showSerName val="0"/>
          <c:showPercent val="0"/>
          <c:showBubbleSize val="0"/>
        </c:dLbls>
        <c:marker val="1"/>
        <c:smooth val="0"/>
        <c:axId val="580719240"/>
        <c:axId val="580716288"/>
      </c:lineChart>
      <c:catAx>
        <c:axId val="580719240"/>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dirty="0">
                    <a:solidFill>
                      <a:sysClr val="windowText" lastClr="000000"/>
                    </a:solidFill>
                  </a:rPr>
                  <a:t>Test Interactions (online)</a:t>
                </a:r>
              </a:p>
            </c:rich>
          </c:tx>
          <c:layout>
            <c:manualLayout>
              <c:xMode val="edge"/>
              <c:yMode val="edge"/>
              <c:x val="0.40054486007920465"/>
              <c:y val="0.90718891840555449"/>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80716288"/>
        <c:crosses val="autoZero"/>
        <c:auto val="1"/>
        <c:lblAlgn val="ctr"/>
        <c:lblOffset val="100"/>
        <c:noMultiLvlLbl val="0"/>
      </c:catAx>
      <c:valAx>
        <c:axId val="580716288"/>
        <c:scaling>
          <c:orientation val="minMax"/>
          <c:max val="0.1"/>
          <c:min val="5.000000000000001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a:solidFill>
                      <a:sysClr val="windowText" lastClr="000000"/>
                    </a:solidFill>
                  </a:rPr>
                  <a:t>NDCG</a:t>
                </a:r>
              </a:p>
            </c:rich>
          </c:tx>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580719240"/>
        <c:crosses val="autoZero"/>
        <c:crossBetween val="between"/>
        <c:majorUnit val="2.5000000000000005E-2"/>
      </c:valAx>
      <c:spPr>
        <a:noFill/>
        <a:ln>
          <a:noFill/>
        </a:ln>
        <a:effectLst/>
      </c:spPr>
    </c:plotArea>
    <c:legend>
      <c:legendPos val="b"/>
      <c:layout>
        <c:manualLayout>
          <c:xMode val="edge"/>
          <c:yMode val="edge"/>
          <c:x val="0.21852628075700989"/>
          <c:y val="2.8155571462658076E-2"/>
          <c:w val="0.75577557889073832"/>
          <c:h val="0.1320209973753281"/>
        </c:manualLayout>
      </c:layout>
      <c:overlay val="0"/>
      <c:spPr>
        <a:solidFill>
          <a:schemeClr val="bg1"/>
        </a:solidFill>
        <a:ln w="3175">
          <a:solidFill>
            <a:schemeClr val="bg1">
              <a:lumMod val="50000"/>
            </a:schemeClr>
          </a:solidFill>
        </a:ln>
        <a:effectLst/>
      </c:spPr>
      <c:txPr>
        <a:bodyPr rot="0" spcFirstLastPara="1" vertOverflow="ellipsis" vert="horz" wrap="square" anchor="ctr" anchorCtr="1"/>
        <a:lstStyle/>
        <a:p>
          <a:pPr>
            <a:defRPr sz="1200" b="0" i="0" u="none" strike="noStrike" kern="1200" baseline="0">
              <a:ln>
                <a:noFill/>
              </a:ln>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solidFill>
        <a:schemeClr val="tx1">
          <a:lumMod val="50000"/>
          <a:lumOff val="50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2914880253972"/>
          <c:y val="8.256058901728193E-2"/>
          <c:w val="0.8067366354789135"/>
          <c:h val="0.72729988439621751"/>
        </c:manualLayout>
      </c:layout>
      <c:lineChart>
        <c:grouping val="standard"/>
        <c:varyColors val="0"/>
        <c:ser>
          <c:idx val="2"/>
          <c:order val="0"/>
          <c:tx>
            <c:strRef>
              <c:f>Sheet1!$C$1</c:f>
              <c:strCache>
                <c:ptCount val="1"/>
                <c:pt idx="0">
                  <c:v>TDCN</c:v>
                </c:pt>
              </c:strCache>
            </c:strRef>
          </c:tx>
          <c:spPr>
            <a:ln w="15875" cap="rnd">
              <a:solidFill>
                <a:srgbClr val="0070C0"/>
              </a:solidFill>
              <a:round/>
            </a:ln>
            <a:effectLst/>
          </c:spPr>
          <c:marker>
            <c:symbol val="triangle"/>
            <c:size val="5"/>
            <c:spPr>
              <a:solidFill>
                <a:srgbClr val="0070C0"/>
              </a:solidFill>
              <a:ln w="9525">
                <a:solidFill>
                  <a:srgbClr val="0070C0"/>
                </a:solidFill>
              </a:ln>
              <a:effectLst/>
            </c:spPr>
          </c:marker>
          <c:val>
            <c:numRef>
              <c:f>Sheet1!$C$2:$C$19</c:f>
              <c:numCache>
                <c:formatCode>General</c:formatCode>
                <c:ptCount val="18"/>
                <c:pt idx="0">
                  <c:v>0.23400000000000001</c:v>
                </c:pt>
                <c:pt idx="1">
                  <c:v>0.216</c:v>
                </c:pt>
                <c:pt idx="2">
                  <c:v>0.22</c:v>
                </c:pt>
                <c:pt idx="3">
                  <c:v>0.2</c:v>
                </c:pt>
                <c:pt idx="4">
                  <c:v>0.24</c:v>
                </c:pt>
                <c:pt idx="5">
                  <c:v>0.24</c:v>
                </c:pt>
                <c:pt idx="6">
                  <c:v>0.218</c:v>
                </c:pt>
                <c:pt idx="7">
                  <c:v>0.21</c:v>
                </c:pt>
                <c:pt idx="8">
                  <c:v>0.248</c:v>
                </c:pt>
                <c:pt idx="9">
                  <c:v>0.247</c:v>
                </c:pt>
                <c:pt idx="10">
                  <c:v>0.245</c:v>
                </c:pt>
                <c:pt idx="11">
                  <c:v>0.23</c:v>
                </c:pt>
                <c:pt idx="12">
                  <c:v>0.22</c:v>
                </c:pt>
                <c:pt idx="13">
                  <c:v>0.25</c:v>
                </c:pt>
                <c:pt idx="14">
                  <c:v>0.248</c:v>
                </c:pt>
                <c:pt idx="15">
                  <c:v>0.23799999999999999</c:v>
                </c:pt>
                <c:pt idx="16">
                  <c:v>0.253</c:v>
                </c:pt>
                <c:pt idx="17">
                  <c:v>0.245</c:v>
                </c:pt>
              </c:numCache>
            </c:numRef>
          </c:val>
          <c:smooth val="0"/>
          <c:extLst>
            <c:ext xmlns:c16="http://schemas.microsoft.com/office/drawing/2014/chart" uri="{C3380CC4-5D6E-409C-BE32-E72D297353CC}">
              <c16:uniqueId val="{00000002-9009-443A-96B0-B7A891CE7B30}"/>
            </c:ext>
          </c:extLst>
        </c:ser>
        <c:ser>
          <c:idx val="3"/>
          <c:order val="1"/>
          <c:tx>
            <c:strRef>
              <c:f>Sheet1!$D$1</c:f>
              <c:strCache>
                <c:ptCount val="1"/>
                <c:pt idx="0">
                  <c:v>CLSTM</c:v>
                </c:pt>
              </c:strCache>
            </c:strRef>
          </c:tx>
          <c:spPr>
            <a:ln w="15875" cap="rnd">
              <a:solidFill>
                <a:schemeClr val="tx1"/>
              </a:solidFill>
              <a:round/>
            </a:ln>
            <a:effectLst/>
          </c:spPr>
          <c:marker>
            <c:symbol val="circle"/>
            <c:size val="5"/>
            <c:spPr>
              <a:solidFill>
                <a:schemeClr val="tx1"/>
              </a:solidFill>
              <a:ln w="9525">
                <a:solidFill>
                  <a:schemeClr val="tx1"/>
                </a:solidFill>
              </a:ln>
              <a:effectLst/>
            </c:spPr>
          </c:marker>
          <c:val>
            <c:numRef>
              <c:f>Sheet1!$D$2:$D$19</c:f>
              <c:numCache>
                <c:formatCode>General</c:formatCode>
                <c:ptCount val="18"/>
                <c:pt idx="0">
                  <c:v>0.32150000000000001</c:v>
                </c:pt>
                <c:pt idx="1">
                  <c:v>0.26500000000000001</c:v>
                </c:pt>
                <c:pt idx="2">
                  <c:v>0.28999999999999998</c:v>
                </c:pt>
                <c:pt idx="3">
                  <c:v>0.28399999999999997</c:v>
                </c:pt>
                <c:pt idx="4">
                  <c:v>0.26900000000000002</c:v>
                </c:pt>
                <c:pt idx="5">
                  <c:v>0.27</c:v>
                </c:pt>
                <c:pt idx="6">
                  <c:v>0.27500000000000002</c:v>
                </c:pt>
                <c:pt idx="7">
                  <c:v>0.26800000000000002</c:v>
                </c:pt>
                <c:pt idx="8">
                  <c:v>0.255</c:v>
                </c:pt>
                <c:pt idx="9">
                  <c:v>0.253</c:v>
                </c:pt>
                <c:pt idx="10">
                  <c:v>0.25900000000000001</c:v>
                </c:pt>
                <c:pt idx="11">
                  <c:v>0.25800000000000001</c:v>
                </c:pt>
                <c:pt idx="12">
                  <c:v>0.248</c:v>
                </c:pt>
                <c:pt idx="13">
                  <c:v>0.24</c:v>
                </c:pt>
                <c:pt idx="14">
                  <c:v>0.23499999999999999</c:v>
                </c:pt>
                <c:pt idx="15">
                  <c:v>0.22600000000000001</c:v>
                </c:pt>
                <c:pt idx="16">
                  <c:v>0.221</c:v>
                </c:pt>
                <c:pt idx="17">
                  <c:v>0.216</c:v>
                </c:pt>
              </c:numCache>
            </c:numRef>
          </c:val>
          <c:smooth val="0"/>
          <c:extLst>
            <c:ext xmlns:c16="http://schemas.microsoft.com/office/drawing/2014/chart" uri="{C3380CC4-5D6E-409C-BE32-E72D297353CC}">
              <c16:uniqueId val="{00000003-9009-443A-96B0-B7A891CE7B30}"/>
            </c:ext>
          </c:extLst>
        </c:ser>
        <c:ser>
          <c:idx val="4"/>
          <c:order val="2"/>
          <c:tx>
            <c:strRef>
              <c:f>Sheet1!$E$1</c:f>
              <c:strCache>
                <c:ptCount val="1"/>
                <c:pt idx="0">
                  <c:v>Proposed</c:v>
                </c:pt>
              </c:strCache>
            </c:strRef>
          </c:tx>
          <c:spPr>
            <a:ln w="15875" cap="rnd">
              <a:solidFill>
                <a:srgbClr val="C00000"/>
              </a:solidFill>
              <a:round/>
            </a:ln>
            <a:effectLst/>
          </c:spPr>
          <c:marker>
            <c:symbol val="square"/>
            <c:size val="5"/>
            <c:spPr>
              <a:solidFill>
                <a:srgbClr val="C00000"/>
              </a:solidFill>
              <a:ln w="9525">
                <a:solidFill>
                  <a:srgbClr val="C00000"/>
                </a:solidFill>
              </a:ln>
              <a:effectLst/>
            </c:spPr>
          </c:marker>
          <c:val>
            <c:numRef>
              <c:f>Sheet1!$E$2:$E$19</c:f>
              <c:numCache>
                <c:formatCode>General</c:formatCode>
                <c:ptCount val="18"/>
                <c:pt idx="0">
                  <c:v>0.38750000000000001</c:v>
                </c:pt>
                <c:pt idx="1">
                  <c:v>0.315</c:v>
                </c:pt>
                <c:pt idx="2">
                  <c:v>0.35620000000000002</c:v>
                </c:pt>
                <c:pt idx="3">
                  <c:v>0.34210000000000002</c:v>
                </c:pt>
                <c:pt idx="4">
                  <c:v>0.32100000000000001</c:v>
                </c:pt>
                <c:pt idx="5">
                  <c:v>0.33450000000000002</c:v>
                </c:pt>
                <c:pt idx="6">
                  <c:v>0.32200000000000001</c:v>
                </c:pt>
                <c:pt idx="7">
                  <c:v>0.33250000000000002</c:v>
                </c:pt>
                <c:pt idx="8">
                  <c:v>0.32</c:v>
                </c:pt>
                <c:pt idx="9">
                  <c:v>0.3165</c:v>
                </c:pt>
                <c:pt idx="10">
                  <c:v>0.32500000000000001</c:v>
                </c:pt>
                <c:pt idx="11">
                  <c:v>0.32450000000000001</c:v>
                </c:pt>
                <c:pt idx="12">
                  <c:v>0.31850000000000001</c:v>
                </c:pt>
                <c:pt idx="13">
                  <c:v>0.31619999999999998</c:v>
                </c:pt>
                <c:pt idx="14">
                  <c:v>0.3155</c:v>
                </c:pt>
                <c:pt idx="15">
                  <c:v>0.31</c:v>
                </c:pt>
                <c:pt idx="16">
                  <c:v>0.312</c:v>
                </c:pt>
                <c:pt idx="17">
                  <c:v>0.308</c:v>
                </c:pt>
              </c:numCache>
            </c:numRef>
          </c:val>
          <c:smooth val="0"/>
          <c:extLst>
            <c:ext xmlns:c16="http://schemas.microsoft.com/office/drawing/2014/chart" uri="{C3380CC4-5D6E-409C-BE32-E72D297353CC}">
              <c16:uniqueId val="{00000004-9009-443A-96B0-B7A891CE7B30}"/>
            </c:ext>
          </c:extLst>
        </c:ser>
        <c:dLbls>
          <c:showLegendKey val="0"/>
          <c:showVal val="0"/>
          <c:showCatName val="0"/>
          <c:showSerName val="0"/>
          <c:showPercent val="0"/>
          <c:showBubbleSize val="0"/>
        </c:dLbls>
        <c:marker val="1"/>
        <c:smooth val="0"/>
        <c:axId val="580719240"/>
        <c:axId val="580716288"/>
      </c:lineChart>
      <c:catAx>
        <c:axId val="580719240"/>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dirty="0">
                    <a:solidFill>
                      <a:sysClr val="windowText" lastClr="000000"/>
                    </a:solidFill>
                  </a:rPr>
                  <a:t>Test Interactions (online)</a:t>
                </a:r>
              </a:p>
            </c:rich>
          </c:tx>
          <c:layout>
            <c:manualLayout>
              <c:xMode val="edge"/>
              <c:yMode val="edge"/>
              <c:x val="0.38515629890967396"/>
              <c:y val="0.90718891840555449"/>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80716288"/>
        <c:crosses val="autoZero"/>
        <c:auto val="1"/>
        <c:lblAlgn val="ctr"/>
        <c:lblOffset val="100"/>
        <c:noMultiLvlLbl val="0"/>
      </c:catAx>
      <c:valAx>
        <c:axId val="580716288"/>
        <c:scaling>
          <c:orientation val="minMax"/>
          <c:max val="0.4"/>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a:solidFill>
                      <a:sysClr val="windowText" lastClr="000000"/>
                    </a:solidFill>
                  </a:rPr>
                  <a:t>Hit ratio</a:t>
                </a:r>
              </a:p>
            </c:rich>
          </c:tx>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580719240"/>
        <c:crosses val="autoZero"/>
        <c:crossBetween val="between"/>
      </c:valAx>
      <c:spPr>
        <a:noFill/>
        <a:ln>
          <a:noFill/>
        </a:ln>
        <a:effectLst/>
      </c:spPr>
    </c:plotArea>
    <c:legend>
      <c:legendPos val="b"/>
      <c:layout>
        <c:manualLayout>
          <c:xMode val="edge"/>
          <c:yMode val="edge"/>
          <c:x val="0.21852628075700989"/>
          <c:y val="2.8155571462658076E-2"/>
          <c:w val="0.75577557889073832"/>
          <c:h val="0.1320209973753281"/>
        </c:manualLayout>
      </c:layout>
      <c:overlay val="0"/>
      <c:spPr>
        <a:solidFill>
          <a:schemeClr val="bg1"/>
        </a:solidFill>
        <a:ln w="3175">
          <a:solidFill>
            <a:schemeClr val="bg1">
              <a:lumMod val="50000"/>
            </a:schemeClr>
          </a:solidFill>
        </a:ln>
        <a:effectLst/>
      </c:spPr>
      <c:txPr>
        <a:bodyPr rot="0" spcFirstLastPara="1" vertOverflow="ellipsis" vert="horz" wrap="square" anchor="ctr" anchorCtr="1"/>
        <a:lstStyle/>
        <a:p>
          <a:pPr>
            <a:defRPr sz="1200" b="0" i="0" u="none" strike="noStrike" kern="1200" baseline="0">
              <a:ln>
                <a:noFill/>
              </a:ln>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solidFill>
        <a:schemeClr val="tx1">
          <a:lumMod val="50000"/>
          <a:lumOff val="50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68004919492783"/>
          <c:y val="8.256058901728193E-2"/>
          <c:w val="0.79134807430938292"/>
          <c:h val="0.73596164273315989"/>
        </c:manualLayout>
      </c:layout>
      <c:lineChart>
        <c:grouping val="standard"/>
        <c:varyColors val="0"/>
        <c:ser>
          <c:idx val="2"/>
          <c:order val="0"/>
          <c:tx>
            <c:strRef>
              <c:f>Sheet1!$C$1</c:f>
              <c:strCache>
                <c:ptCount val="1"/>
                <c:pt idx="0">
                  <c:v>TDCN</c:v>
                </c:pt>
              </c:strCache>
            </c:strRef>
          </c:tx>
          <c:spPr>
            <a:ln w="15875" cap="rnd">
              <a:solidFill>
                <a:srgbClr val="0070C0"/>
              </a:solidFill>
              <a:round/>
            </a:ln>
            <a:effectLst/>
          </c:spPr>
          <c:marker>
            <c:symbol val="triangle"/>
            <c:size val="5"/>
            <c:spPr>
              <a:solidFill>
                <a:srgbClr val="0070C0"/>
              </a:solidFill>
              <a:ln w="9525">
                <a:solidFill>
                  <a:srgbClr val="0070C0"/>
                </a:solidFill>
              </a:ln>
              <a:effectLst/>
            </c:spPr>
          </c:marker>
          <c:val>
            <c:numRef>
              <c:f>Sheet1!$C$2:$C$19</c:f>
              <c:numCache>
                <c:formatCode>General</c:formatCode>
                <c:ptCount val="18"/>
                <c:pt idx="0">
                  <c:v>5.8500000000000003E-2</c:v>
                </c:pt>
                <c:pt idx="1">
                  <c:v>5.8000000000000003E-2</c:v>
                </c:pt>
                <c:pt idx="2">
                  <c:v>5.3999999999999999E-2</c:v>
                </c:pt>
                <c:pt idx="3">
                  <c:v>5.1999999999999998E-2</c:v>
                </c:pt>
                <c:pt idx="4">
                  <c:v>5.5E-2</c:v>
                </c:pt>
                <c:pt idx="5">
                  <c:v>5.8999999999999997E-2</c:v>
                </c:pt>
                <c:pt idx="6">
                  <c:v>5.0999999999999997E-2</c:v>
                </c:pt>
                <c:pt idx="7">
                  <c:v>5.2999999999999999E-2</c:v>
                </c:pt>
                <c:pt idx="8">
                  <c:v>6.2E-2</c:v>
                </c:pt>
                <c:pt idx="9">
                  <c:v>0.06</c:v>
                </c:pt>
                <c:pt idx="10">
                  <c:v>5.8999999999999997E-2</c:v>
                </c:pt>
                <c:pt idx="11">
                  <c:v>5.7000000000000002E-2</c:v>
                </c:pt>
                <c:pt idx="12">
                  <c:v>5.5E-2</c:v>
                </c:pt>
                <c:pt idx="13">
                  <c:v>0.06</c:v>
                </c:pt>
                <c:pt idx="14">
                  <c:v>6.2E-2</c:v>
                </c:pt>
                <c:pt idx="15">
                  <c:v>0.06</c:v>
                </c:pt>
                <c:pt idx="16">
                  <c:v>6.2E-2</c:v>
                </c:pt>
                <c:pt idx="17">
                  <c:v>6.3E-2</c:v>
                </c:pt>
              </c:numCache>
            </c:numRef>
          </c:val>
          <c:smooth val="0"/>
          <c:extLst>
            <c:ext xmlns:c16="http://schemas.microsoft.com/office/drawing/2014/chart" uri="{C3380CC4-5D6E-409C-BE32-E72D297353CC}">
              <c16:uniqueId val="{00000002-483C-41F5-9DA7-7606FA0C1199}"/>
            </c:ext>
          </c:extLst>
        </c:ser>
        <c:ser>
          <c:idx val="3"/>
          <c:order val="1"/>
          <c:tx>
            <c:strRef>
              <c:f>Sheet1!$D$1</c:f>
              <c:strCache>
                <c:ptCount val="1"/>
                <c:pt idx="0">
                  <c:v>CLSTM</c:v>
                </c:pt>
              </c:strCache>
            </c:strRef>
          </c:tx>
          <c:spPr>
            <a:ln w="15875" cap="rnd">
              <a:solidFill>
                <a:schemeClr val="tx1"/>
              </a:solidFill>
              <a:round/>
            </a:ln>
            <a:effectLst/>
          </c:spPr>
          <c:marker>
            <c:symbol val="circle"/>
            <c:size val="5"/>
            <c:spPr>
              <a:solidFill>
                <a:schemeClr val="tx1"/>
              </a:solidFill>
              <a:ln w="9525">
                <a:solidFill>
                  <a:schemeClr val="tx1"/>
                </a:solidFill>
              </a:ln>
              <a:effectLst/>
            </c:spPr>
          </c:marker>
          <c:val>
            <c:numRef>
              <c:f>Sheet1!$D$2:$D$19</c:f>
              <c:numCache>
                <c:formatCode>General</c:formatCode>
                <c:ptCount val="18"/>
                <c:pt idx="0">
                  <c:v>7.5999999999999998E-2</c:v>
                </c:pt>
                <c:pt idx="1">
                  <c:v>6.6000000000000003E-2</c:v>
                </c:pt>
                <c:pt idx="2">
                  <c:v>7.2999999999999995E-2</c:v>
                </c:pt>
                <c:pt idx="3">
                  <c:v>7.0999999999999994E-2</c:v>
                </c:pt>
                <c:pt idx="4">
                  <c:v>6.5000000000000002E-2</c:v>
                </c:pt>
                <c:pt idx="5">
                  <c:v>6.7000000000000004E-2</c:v>
                </c:pt>
                <c:pt idx="6">
                  <c:v>6.9000000000000006E-2</c:v>
                </c:pt>
                <c:pt idx="7">
                  <c:v>6.7000000000000004E-2</c:v>
                </c:pt>
                <c:pt idx="8">
                  <c:v>6.5000000000000002E-2</c:v>
                </c:pt>
                <c:pt idx="9">
                  <c:v>6.3E-2</c:v>
                </c:pt>
                <c:pt idx="10">
                  <c:v>6.5000000000000002E-2</c:v>
                </c:pt>
                <c:pt idx="11">
                  <c:v>6.4500000000000002E-2</c:v>
                </c:pt>
                <c:pt idx="12">
                  <c:v>6.2E-2</c:v>
                </c:pt>
                <c:pt idx="13">
                  <c:v>5.8999999999999997E-2</c:v>
                </c:pt>
                <c:pt idx="14">
                  <c:v>0.06</c:v>
                </c:pt>
                <c:pt idx="15">
                  <c:v>5.5E-2</c:v>
                </c:pt>
                <c:pt idx="16">
                  <c:v>5.6000000000000001E-2</c:v>
                </c:pt>
                <c:pt idx="17">
                  <c:v>5.3999999999999999E-2</c:v>
                </c:pt>
              </c:numCache>
            </c:numRef>
          </c:val>
          <c:smooth val="0"/>
          <c:extLst>
            <c:ext xmlns:c16="http://schemas.microsoft.com/office/drawing/2014/chart" uri="{C3380CC4-5D6E-409C-BE32-E72D297353CC}">
              <c16:uniqueId val="{00000003-483C-41F5-9DA7-7606FA0C1199}"/>
            </c:ext>
          </c:extLst>
        </c:ser>
        <c:ser>
          <c:idx val="4"/>
          <c:order val="2"/>
          <c:tx>
            <c:strRef>
              <c:f>Sheet1!$E$1</c:f>
              <c:strCache>
                <c:ptCount val="1"/>
                <c:pt idx="0">
                  <c:v>Proposed</c:v>
                </c:pt>
              </c:strCache>
            </c:strRef>
          </c:tx>
          <c:spPr>
            <a:ln w="15875" cap="rnd">
              <a:solidFill>
                <a:srgbClr val="C00000"/>
              </a:solidFill>
              <a:round/>
            </a:ln>
            <a:effectLst/>
          </c:spPr>
          <c:marker>
            <c:symbol val="square"/>
            <c:size val="5"/>
            <c:spPr>
              <a:solidFill>
                <a:srgbClr val="C00000"/>
              </a:solidFill>
              <a:ln w="9525">
                <a:solidFill>
                  <a:srgbClr val="C00000"/>
                </a:solidFill>
              </a:ln>
              <a:effectLst/>
            </c:spPr>
          </c:marker>
          <c:val>
            <c:numRef>
              <c:f>Sheet1!$E$2:$E$19</c:f>
              <c:numCache>
                <c:formatCode>General</c:formatCode>
                <c:ptCount val="18"/>
                <c:pt idx="0">
                  <c:v>9.7000000000000003E-2</c:v>
                </c:pt>
                <c:pt idx="1">
                  <c:v>8.2000000000000003E-2</c:v>
                </c:pt>
                <c:pt idx="2">
                  <c:v>9.1999999999999998E-2</c:v>
                </c:pt>
                <c:pt idx="3">
                  <c:v>8.3000000000000004E-2</c:v>
                </c:pt>
                <c:pt idx="4">
                  <c:v>0.08</c:v>
                </c:pt>
                <c:pt idx="5">
                  <c:v>8.6999999999999994E-2</c:v>
                </c:pt>
                <c:pt idx="6">
                  <c:v>8.2000000000000003E-2</c:v>
                </c:pt>
                <c:pt idx="7">
                  <c:v>8.2000000000000003E-2</c:v>
                </c:pt>
                <c:pt idx="8">
                  <c:v>0.08</c:v>
                </c:pt>
                <c:pt idx="9">
                  <c:v>0.08</c:v>
                </c:pt>
                <c:pt idx="10">
                  <c:v>8.2000000000000003E-2</c:v>
                </c:pt>
                <c:pt idx="11">
                  <c:v>7.8E-2</c:v>
                </c:pt>
                <c:pt idx="12">
                  <c:v>0.08</c:v>
                </c:pt>
                <c:pt idx="13">
                  <c:v>0.08</c:v>
                </c:pt>
                <c:pt idx="14">
                  <c:v>7.9000000000000001E-2</c:v>
                </c:pt>
                <c:pt idx="15">
                  <c:v>7.9000000000000001E-2</c:v>
                </c:pt>
                <c:pt idx="16">
                  <c:v>7.5999999999999998E-2</c:v>
                </c:pt>
                <c:pt idx="17">
                  <c:v>7.8E-2</c:v>
                </c:pt>
              </c:numCache>
            </c:numRef>
          </c:val>
          <c:smooth val="0"/>
          <c:extLst>
            <c:ext xmlns:c16="http://schemas.microsoft.com/office/drawing/2014/chart" uri="{C3380CC4-5D6E-409C-BE32-E72D297353CC}">
              <c16:uniqueId val="{00000004-483C-41F5-9DA7-7606FA0C1199}"/>
            </c:ext>
          </c:extLst>
        </c:ser>
        <c:dLbls>
          <c:showLegendKey val="0"/>
          <c:showVal val="0"/>
          <c:showCatName val="0"/>
          <c:showSerName val="0"/>
          <c:showPercent val="0"/>
          <c:showBubbleSize val="0"/>
        </c:dLbls>
        <c:marker val="1"/>
        <c:smooth val="0"/>
        <c:axId val="580719240"/>
        <c:axId val="580716288"/>
      </c:lineChart>
      <c:catAx>
        <c:axId val="580719240"/>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dirty="0">
                    <a:solidFill>
                      <a:sysClr val="windowText" lastClr="000000"/>
                    </a:solidFill>
                  </a:rPr>
                  <a:t>Test Interactions (online)</a:t>
                </a:r>
              </a:p>
            </c:rich>
          </c:tx>
          <c:layout>
            <c:manualLayout>
              <c:xMode val="edge"/>
              <c:yMode val="edge"/>
              <c:x val="0.40054486007920465"/>
              <c:y val="0.90718891840555449"/>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80716288"/>
        <c:crosses val="autoZero"/>
        <c:auto val="1"/>
        <c:lblAlgn val="ctr"/>
        <c:lblOffset val="100"/>
        <c:noMultiLvlLbl val="0"/>
      </c:catAx>
      <c:valAx>
        <c:axId val="580716288"/>
        <c:scaling>
          <c:orientation val="minMax"/>
          <c:max val="0.1"/>
          <c:min val="5.000000000000001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a:solidFill>
                      <a:sysClr val="windowText" lastClr="000000"/>
                    </a:solidFill>
                  </a:rPr>
                  <a:t>NDCG</a:t>
                </a:r>
              </a:p>
            </c:rich>
          </c:tx>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580719240"/>
        <c:crosses val="autoZero"/>
        <c:crossBetween val="between"/>
        <c:majorUnit val="2.5000000000000005E-2"/>
      </c:valAx>
      <c:spPr>
        <a:noFill/>
        <a:ln>
          <a:noFill/>
        </a:ln>
        <a:effectLst/>
      </c:spPr>
    </c:plotArea>
    <c:legend>
      <c:legendPos val="b"/>
      <c:layout>
        <c:manualLayout>
          <c:xMode val="edge"/>
          <c:yMode val="edge"/>
          <c:x val="0.21852628075700989"/>
          <c:y val="2.8155571462658076E-2"/>
          <c:w val="0.75577557889073832"/>
          <c:h val="0.1320209973753281"/>
        </c:manualLayout>
      </c:layout>
      <c:overlay val="0"/>
      <c:spPr>
        <a:solidFill>
          <a:schemeClr val="bg1"/>
        </a:solidFill>
        <a:ln w="3175">
          <a:solidFill>
            <a:schemeClr val="bg1">
              <a:lumMod val="50000"/>
            </a:schemeClr>
          </a:solidFill>
        </a:ln>
        <a:effectLst/>
      </c:spPr>
      <c:txPr>
        <a:bodyPr rot="0" spcFirstLastPara="1" vertOverflow="ellipsis" vert="horz" wrap="square" anchor="ctr" anchorCtr="1"/>
        <a:lstStyle/>
        <a:p>
          <a:pPr>
            <a:defRPr sz="1200" b="0" i="0" u="none" strike="noStrike" kern="1200" baseline="0">
              <a:ln>
                <a:noFill/>
              </a:ln>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solidFill>
        <a:schemeClr val="tx1">
          <a:lumMod val="50000"/>
          <a:lumOff val="50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55879-0707-4682-9316-0672A588E342}" type="doc">
      <dgm:prSet loTypeId="urn:microsoft.com/office/officeart/2005/8/layout/arrow2" loCatId="process" qsTypeId="urn:microsoft.com/office/officeart/2005/8/quickstyle/simple5" qsCatId="simple" csTypeId="urn:microsoft.com/office/officeart/2005/8/colors/colorful5" csCatId="colorful" phldr="1"/>
      <dgm:spPr/>
      <dgm:t>
        <a:bodyPr/>
        <a:lstStyle/>
        <a:p>
          <a:endParaRPr lang="en-US"/>
        </a:p>
      </dgm:t>
    </dgm:pt>
    <dgm:pt modelId="{9B1E57D0-2C57-49FD-B383-65F346DAF928}">
      <dgm:prSet phldrT="[Text]" custT="1"/>
      <dgm:spPr/>
      <dgm:t>
        <a:bodyPr/>
        <a:lstStyle/>
        <a:p>
          <a:pPr marL="0" lvl="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1: Effectiveness</a:t>
          </a:r>
        </a:p>
      </dgm:t>
    </dgm:pt>
    <dgm:pt modelId="{90061C7B-C8EB-4EF4-880B-139D14AAEEA5}" type="parTrans" cxnId="{AD1FE096-F3F6-4FC2-9591-F420183038B8}">
      <dgm:prSet/>
      <dgm:spPr/>
      <dgm:t>
        <a:bodyPr/>
        <a:lstStyle/>
        <a:p>
          <a:endParaRPr lang="en-US"/>
        </a:p>
      </dgm:t>
    </dgm:pt>
    <dgm:pt modelId="{B8B878CA-FA8B-4841-8592-BE39CF439821}" type="sibTrans" cxnId="{AD1FE096-F3F6-4FC2-9591-F420183038B8}">
      <dgm:prSet/>
      <dgm:spPr/>
      <dgm:t>
        <a:bodyPr/>
        <a:lstStyle/>
        <a:p>
          <a:endParaRPr lang="en-US"/>
        </a:p>
      </dgm:t>
    </dgm:pt>
    <dgm:pt modelId="{920FAC53-263F-45A1-AE42-3F890C6E5709}">
      <dgm:prSet phldrT="[Text]" custT="1"/>
      <dgm:spPr/>
      <dgm:t>
        <a:bodyPr/>
        <a:lstStyle/>
        <a:p>
          <a:pPr marL="0" lvl="0" indent="0" algn="l" defTabSz="1466850">
            <a:lnSpc>
              <a:spcPct val="90000"/>
            </a:lnSpc>
            <a:spcBef>
              <a:spcPct val="0"/>
            </a:spcBef>
            <a:spcAft>
              <a:spcPct val="35000"/>
            </a:spcAft>
            <a:buNone/>
          </a:pPr>
          <a:r>
            <a:rPr lang="en-US" sz="3300" kern="1200" dirty="0">
              <a:solidFill>
                <a:srgbClr val="0070C0"/>
              </a:solidFill>
              <a:latin typeface="Calibri" panose="020F0502020204030204"/>
              <a:ea typeface="+mn-ea"/>
              <a:cs typeface="+mn-cs"/>
            </a:rPr>
            <a:t>Study 2:</a:t>
          </a:r>
        </a:p>
        <a:p>
          <a:pPr marL="0" lvl="0" indent="0" algn="l" defTabSz="1466850">
            <a:lnSpc>
              <a:spcPct val="90000"/>
            </a:lnSpc>
            <a:spcBef>
              <a:spcPct val="0"/>
            </a:spcBef>
            <a:spcAft>
              <a:spcPct val="35000"/>
            </a:spcAft>
            <a:buNone/>
          </a:pPr>
          <a:r>
            <a:rPr lang="en-US" sz="3300" kern="1200" dirty="0">
              <a:solidFill>
                <a:srgbClr val="0070C0"/>
              </a:solidFill>
              <a:latin typeface="Calibri" panose="020F0502020204030204"/>
              <a:ea typeface="+mn-ea"/>
              <a:cs typeface="+mn-cs"/>
            </a:rPr>
            <a:t>Practicality</a:t>
          </a:r>
        </a:p>
      </dgm:t>
    </dgm:pt>
    <dgm:pt modelId="{131F9BEB-55F2-4295-913C-C9ADCBBBF1F9}" type="parTrans" cxnId="{72F67031-BB8E-4833-9586-0DCCF48FB1A9}">
      <dgm:prSet/>
      <dgm:spPr/>
      <dgm:t>
        <a:bodyPr/>
        <a:lstStyle/>
        <a:p>
          <a:endParaRPr lang="en-US"/>
        </a:p>
      </dgm:t>
    </dgm:pt>
    <dgm:pt modelId="{AB15D4F1-8FEE-4541-9940-8059F06D9201}" type="sibTrans" cxnId="{72F67031-BB8E-4833-9586-0DCCF48FB1A9}">
      <dgm:prSet/>
      <dgm:spPr/>
      <dgm:t>
        <a:bodyPr/>
        <a:lstStyle/>
        <a:p>
          <a:endParaRPr lang="en-US"/>
        </a:p>
      </dgm:t>
    </dgm:pt>
    <dgm:pt modelId="{45EE596B-8E24-4BEB-BF6A-10A821356768}">
      <dgm:prSet phldrT="[Text]"/>
      <dgm:spPr/>
      <dgm:t>
        <a:bodyPr/>
        <a:lstStyle/>
        <a:p>
          <a:r>
            <a:rPr lang="en-US" dirty="0">
              <a:solidFill>
                <a:schemeClr val="bg1">
                  <a:lumMod val="65000"/>
                </a:schemeClr>
              </a:solidFill>
            </a:rPr>
            <a:t>Study 3:</a:t>
          </a:r>
        </a:p>
        <a:p>
          <a:r>
            <a:rPr lang="en-US" dirty="0">
              <a:solidFill>
                <a:schemeClr val="bg1">
                  <a:lumMod val="65000"/>
                </a:schemeClr>
              </a:solidFill>
            </a:rPr>
            <a:t>Data Challenge</a:t>
          </a:r>
        </a:p>
      </dgm:t>
    </dgm:pt>
    <dgm:pt modelId="{CC4EB2E4-85E1-44AC-BDE0-8F62414CCE2A}" type="parTrans" cxnId="{1ADA9634-0A7F-43B7-9E04-A73656228BB0}">
      <dgm:prSet/>
      <dgm:spPr/>
      <dgm:t>
        <a:bodyPr/>
        <a:lstStyle/>
        <a:p>
          <a:endParaRPr lang="en-US"/>
        </a:p>
      </dgm:t>
    </dgm:pt>
    <dgm:pt modelId="{7BC8AAFE-7796-4482-BD85-0201AE82581A}" type="sibTrans" cxnId="{1ADA9634-0A7F-43B7-9E04-A73656228BB0}">
      <dgm:prSet/>
      <dgm:spPr/>
      <dgm:t>
        <a:bodyPr/>
        <a:lstStyle/>
        <a:p>
          <a:endParaRPr lang="en-US"/>
        </a:p>
      </dgm:t>
    </dgm:pt>
    <dgm:pt modelId="{4AF2E4BB-F18D-4434-821E-5B5EA988B2F8}" type="pres">
      <dgm:prSet presAssocID="{F7955879-0707-4682-9316-0672A588E342}" presName="arrowDiagram" presStyleCnt="0">
        <dgm:presLayoutVars>
          <dgm:chMax val="5"/>
          <dgm:dir/>
          <dgm:resizeHandles val="exact"/>
        </dgm:presLayoutVars>
      </dgm:prSet>
      <dgm:spPr/>
    </dgm:pt>
    <dgm:pt modelId="{67D12F35-2A63-4065-AE98-E9826ACB1ADC}" type="pres">
      <dgm:prSet presAssocID="{F7955879-0707-4682-9316-0672A588E342}" presName="arrow" presStyleLbl="bgShp" presStyleIdx="0" presStyleCnt="1"/>
      <dgm:spPr>
        <a:solidFill>
          <a:schemeClr val="tx2">
            <a:lumMod val="50000"/>
          </a:schemeClr>
        </a:solidFill>
      </dgm:spPr>
    </dgm:pt>
    <dgm:pt modelId="{CADBB18B-A924-48DD-A56D-FC892FBAA4C8}" type="pres">
      <dgm:prSet presAssocID="{F7955879-0707-4682-9316-0672A588E342}" presName="arrowDiagram3" presStyleCnt="0"/>
      <dgm:spPr/>
    </dgm:pt>
    <dgm:pt modelId="{6631ABDC-A972-4BB7-9B6E-0C63FDBF3E58}" type="pres">
      <dgm:prSet presAssocID="{9B1E57D0-2C57-49FD-B383-65F346DAF928}" presName="bullet3a" presStyleLbl="node1" presStyleIdx="0" presStyleCnt="3"/>
      <dgm:spPr>
        <a:xfrm>
          <a:off x="1941830" y="3834923"/>
          <a:ext cx="231140" cy="231140"/>
        </a:xfrm>
        <a:prstGeom prst="ellipse">
          <a:avLst/>
        </a:prstGeom>
        <a:solidFill>
          <a:prstClr val="white">
            <a:lumMod val="75000"/>
          </a:prstClr>
        </a:solidFill>
        <a:ln>
          <a:noFill/>
        </a:ln>
        <a:effectLst>
          <a:outerShdw blurRad="57150" dist="19050" dir="5400000" algn="ctr" rotWithShape="0">
            <a:srgbClr val="000000">
              <a:alpha val="63000"/>
            </a:srgbClr>
          </a:outerShdw>
        </a:effectLst>
      </dgm:spPr>
    </dgm:pt>
    <dgm:pt modelId="{A18D8C2B-2744-4E99-BE43-2F94273FEAD0}" type="pres">
      <dgm:prSet presAssocID="{9B1E57D0-2C57-49FD-B383-65F346DAF928}" presName="textBox3a" presStyleLbl="revTx" presStyleIdx="0" presStyleCnt="3" custScaleX="118884" custScaleY="67968" custLinFactNeighborX="11961" custLinFactNeighborY="-3559">
        <dgm:presLayoutVars>
          <dgm:bulletEnabled val="1"/>
        </dgm:presLayoutVars>
      </dgm:prSet>
      <dgm:spPr/>
    </dgm:pt>
    <dgm:pt modelId="{C6E581D9-E316-4C7B-A8C9-357FDF350B62}" type="pres">
      <dgm:prSet presAssocID="{920FAC53-263F-45A1-AE42-3F890C6E5709}" presName="bullet3b" presStyleLbl="node1" presStyleIdx="1" presStyleCnt="3" custLinFactNeighborX="91185" custLinFactNeighborY="-28875"/>
      <dgm:spPr>
        <a:xfrm>
          <a:off x="4363083" y="2204086"/>
          <a:ext cx="417830" cy="417830"/>
        </a:xfrm>
        <a:prstGeom prst="ellipse">
          <a:avLst/>
        </a:prstGeom>
        <a:solidFill>
          <a:srgbClr val="00B0F0"/>
        </a:solidFill>
        <a:ln>
          <a:noFill/>
        </a:ln>
        <a:effectLst>
          <a:outerShdw blurRad="57150" dist="19050" dir="5400000" algn="ctr" rotWithShape="0">
            <a:srgbClr val="000000">
              <a:alpha val="63000"/>
            </a:srgbClr>
          </a:outerShdw>
        </a:effectLst>
      </dgm:spPr>
    </dgm:pt>
    <dgm:pt modelId="{FF4A61E7-9286-4B21-A563-FFA3F19998B5}" type="pres">
      <dgm:prSet presAssocID="{920FAC53-263F-45A1-AE42-3F890C6E5709}" presName="textBox3b" presStyleLbl="revTx" presStyleIdx="1" presStyleCnt="3" custScaleX="131250" custScaleY="48320" custLinFactNeighborX="17849" custLinFactNeighborY="-11660">
        <dgm:presLayoutVars>
          <dgm:bulletEnabled val="1"/>
        </dgm:presLayoutVars>
      </dgm:prSet>
      <dgm:spPr/>
    </dgm:pt>
    <dgm:pt modelId="{55E8B7C9-282A-4919-BE33-8B97C0725EF4}" type="pres">
      <dgm:prSet presAssocID="{45EE596B-8E24-4BEB-BF6A-10A821356768}" presName="bullet3c" presStyleLbl="node1" presStyleIdx="2" presStyleCnt="3" custLinFactX="53297" custLinFactNeighborX="100000" custLinFactNeighborY="-36264"/>
      <dgm:spPr>
        <a:solidFill>
          <a:schemeClr val="bg1">
            <a:lumMod val="75000"/>
          </a:schemeClr>
        </a:solidFill>
      </dgm:spPr>
    </dgm:pt>
    <dgm:pt modelId="{7DB8FDD0-831C-458D-A93C-8345D2DB9C53}" type="pres">
      <dgm:prSet presAssocID="{45EE596B-8E24-4BEB-BF6A-10A821356768}" presName="textBox3c" presStyleLbl="revTx" presStyleIdx="2" presStyleCnt="3" custScaleX="137674" custScaleY="40802" custLinFactNeighborX="18663" custLinFactNeighborY="-12726">
        <dgm:presLayoutVars>
          <dgm:bulletEnabled val="1"/>
        </dgm:presLayoutVars>
      </dgm:prSet>
      <dgm:spPr/>
    </dgm:pt>
  </dgm:ptLst>
  <dgm:cxnLst>
    <dgm:cxn modelId="{D12DE42E-B661-44E4-9565-5585E6FA2DFB}" type="presOf" srcId="{F7955879-0707-4682-9316-0672A588E342}" destId="{4AF2E4BB-F18D-4434-821E-5B5EA988B2F8}" srcOrd="0" destOrd="0" presId="urn:microsoft.com/office/officeart/2005/8/layout/arrow2"/>
    <dgm:cxn modelId="{72F67031-BB8E-4833-9586-0DCCF48FB1A9}" srcId="{F7955879-0707-4682-9316-0672A588E342}" destId="{920FAC53-263F-45A1-AE42-3F890C6E5709}" srcOrd="1" destOrd="0" parTransId="{131F9BEB-55F2-4295-913C-C9ADCBBBF1F9}" sibTransId="{AB15D4F1-8FEE-4541-9940-8059F06D9201}"/>
    <dgm:cxn modelId="{1ADA9634-0A7F-43B7-9E04-A73656228BB0}" srcId="{F7955879-0707-4682-9316-0672A588E342}" destId="{45EE596B-8E24-4BEB-BF6A-10A821356768}" srcOrd="2" destOrd="0" parTransId="{CC4EB2E4-85E1-44AC-BDE0-8F62414CCE2A}" sibTransId="{7BC8AAFE-7796-4482-BD85-0201AE82581A}"/>
    <dgm:cxn modelId="{48891037-98AF-4F45-9104-AFE0CF50D576}" type="presOf" srcId="{9B1E57D0-2C57-49FD-B383-65F346DAF928}" destId="{A18D8C2B-2744-4E99-BE43-2F94273FEAD0}" srcOrd="0" destOrd="0" presId="urn:microsoft.com/office/officeart/2005/8/layout/arrow2"/>
    <dgm:cxn modelId="{AD1FE096-F3F6-4FC2-9591-F420183038B8}" srcId="{F7955879-0707-4682-9316-0672A588E342}" destId="{9B1E57D0-2C57-49FD-B383-65F346DAF928}" srcOrd="0" destOrd="0" parTransId="{90061C7B-C8EB-4EF4-880B-139D14AAEEA5}" sibTransId="{B8B878CA-FA8B-4841-8592-BE39CF439821}"/>
    <dgm:cxn modelId="{E4D9B1A1-CE21-45F9-BC5E-2E7E6B1954AD}" type="presOf" srcId="{45EE596B-8E24-4BEB-BF6A-10A821356768}" destId="{7DB8FDD0-831C-458D-A93C-8345D2DB9C53}" srcOrd="0" destOrd="0" presId="urn:microsoft.com/office/officeart/2005/8/layout/arrow2"/>
    <dgm:cxn modelId="{0D748FFE-A4F5-40C4-9052-95A8068883D8}" type="presOf" srcId="{920FAC53-263F-45A1-AE42-3F890C6E5709}" destId="{FF4A61E7-9286-4B21-A563-FFA3F19998B5}" srcOrd="0" destOrd="0" presId="urn:microsoft.com/office/officeart/2005/8/layout/arrow2"/>
    <dgm:cxn modelId="{FEA60053-5D9B-482B-92D2-29E0E158D62E}" type="presParOf" srcId="{4AF2E4BB-F18D-4434-821E-5B5EA988B2F8}" destId="{67D12F35-2A63-4065-AE98-E9826ACB1ADC}" srcOrd="0" destOrd="0" presId="urn:microsoft.com/office/officeart/2005/8/layout/arrow2"/>
    <dgm:cxn modelId="{6C14D45C-6811-40C4-8089-4311A2F6FC84}" type="presParOf" srcId="{4AF2E4BB-F18D-4434-821E-5B5EA988B2F8}" destId="{CADBB18B-A924-48DD-A56D-FC892FBAA4C8}" srcOrd="1" destOrd="0" presId="urn:microsoft.com/office/officeart/2005/8/layout/arrow2"/>
    <dgm:cxn modelId="{F2C27982-2358-4482-9C9C-530E7A061A11}" type="presParOf" srcId="{CADBB18B-A924-48DD-A56D-FC892FBAA4C8}" destId="{6631ABDC-A972-4BB7-9B6E-0C63FDBF3E58}" srcOrd="0" destOrd="0" presId="urn:microsoft.com/office/officeart/2005/8/layout/arrow2"/>
    <dgm:cxn modelId="{2E99CF65-2091-484F-98C4-4EB964AE6182}" type="presParOf" srcId="{CADBB18B-A924-48DD-A56D-FC892FBAA4C8}" destId="{A18D8C2B-2744-4E99-BE43-2F94273FEAD0}" srcOrd="1" destOrd="0" presId="urn:microsoft.com/office/officeart/2005/8/layout/arrow2"/>
    <dgm:cxn modelId="{0C8A2964-1DBC-4640-83BF-F4ADB6D9EC49}" type="presParOf" srcId="{CADBB18B-A924-48DD-A56D-FC892FBAA4C8}" destId="{C6E581D9-E316-4C7B-A8C9-357FDF350B62}" srcOrd="2" destOrd="0" presId="urn:microsoft.com/office/officeart/2005/8/layout/arrow2"/>
    <dgm:cxn modelId="{F90F1214-39B5-4187-A944-68061FB6619A}" type="presParOf" srcId="{CADBB18B-A924-48DD-A56D-FC892FBAA4C8}" destId="{FF4A61E7-9286-4B21-A563-FFA3F19998B5}" srcOrd="3" destOrd="0" presId="urn:microsoft.com/office/officeart/2005/8/layout/arrow2"/>
    <dgm:cxn modelId="{59622942-B892-4F26-A540-9B6940921D4C}" type="presParOf" srcId="{CADBB18B-A924-48DD-A56D-FC892FBAA4C8}" destId="{55E8B7C9-282A-4919-BE33-8B97C0725EF4}" srcOrd="4" destOrd="0" presId="urn:microsoft.com/office/officeart/2005/8/layout/arrow2"/>
    <dgm:cxn modelId="{D4ACF313-5647-4CE7-A700-93D7D8DF30BD}" type="presParOf" srcId="{CADBB18B-A924-48DD-A56D-FC892FBAA4C8}" destId="{7DB8FDD0-831C-458D-A93C-8345D2DB9C53}"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955879-0707-4682-9316-0672A588E342}" type="doc">
      <dgm:prSet loTypeId="urn:microsoft.com/office/officeart/2005/8/layout/arrow2" loCatId="process" qsTypeId="urn:microsoft.com/office/officeart/2005/8/quickstyle/simple5" qsCatId="simple" csTypeId="urn:microsoft.com/office/officeart/2005/8/colors/colorful5" csCatId="colorful" phldr="1"/>
      <dgm:spPr/>
      <dgm:t>
        <a:bodyPr/>
        <a:lstStyle/>
        <a:p>
          <a:endParaRPr lang="en-US"/>
        </a:p>
      </dgm:t>
    </dgm:pt>
    <dgm:pt modelId="{9B1E57D0-2C57-49FD-B383-65F346DAF928}">
      <dgm:prSet phldrT="[Text]" custT="1"/>
      <dgm:spPr/>
      <dgm:t>
        <a:bodyPr/>
        <a:lstStyle/>
        <a:p>
          <a:pPr marL="0" lvl="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1: Effectiveness</a:t>
          </a:r>
        </a:p>
      </dgm:t>
    </dgm:pt>
    <dgm:pt modelId="{90061C7B-C8EB-4EF4-880B-139D14AAEEA5}" type="parTrans" cxnId="{AD1FE096-F3F6-4FC2-9591-F420183038B8}">
      <dgm:prSet/>
      <dgm:spPr/>
      <dgm:t>
        <a:bodyPr/>
        <a:lstStyle/>
        <a:p>
          <a:endParaRPr lang="en-US"/>
        </a:p>
      </dgm:t>
    </dgm:pt>
    <dgm:pt modelId="{B8B878CA-FA8B-4841-8592-BE39CF439821}" type="sibTrans" cxnId="{AD1FE096-F3F6-4FC2-9591-F420183038B8}">
      <dgm:prSet/>
      <dgm:spPr/>
      <dgm:t>
        <a:bodyPr/>
        <a:lstStyle/>
        <a:p>
          <a:endParaRPr lang="en-US"/>
        </a:p>
      </dgm:t>
    </dgm:pt>
    <dgm:pt modelId="{920FAC53-263F-45A1-AE42-3F890C6E5709}">
      <dgm:prSet phldrT="[Text]" custT="1"/>
      <dgm:spPr/>
      <dgm:t>
        <a:bodyPr/>
        <a:lstStyle/>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2:</a:t>
          </a:r>
        </a:p>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Practicality</a:t>
          </a:r>
        </a:p>
      </dgm:t>
    </dgm:pt>
    <dgm:pt modelId="{131F9BEB-55F2-4295-913C-C9ADCBBBF1F9}" type="parTrans" cxnId="{72F67031-BB8E-4833-9586-0DCCF48FB1A9}">
      <dgm:prSet/>
      <dgm:spPr/>
      <dgm:t>
        <a:bodyPr/>
        <a:lstStyle/>
        <a:p>
          <a:endParaRPr lang="en-US"/>
        </a:p>
      </dgm:t>
    </dgm:pt>
    <dgm:pt modelId="{AB15D4F1-8FEE-4541-9940-8059F06D9201}" type="sibTrans" cxnId="{72F67031-BB8E-4833-9586-0DCCF48FB1A9}">
      <dgm:prSet/>
      <dgm:spPr/>
      <dgm:t>
        <a:bodyPr/>
        <a:lstStyle/>
        <a:p>
          <a:endParaRPr lang="en-US"/>
        </a:p>
      </dgm:t>
    </dgm:pt>
    <dgm:pt modelId="{45EE596B-8E24-4BEB-BF6A-10A821356768}">
      <dgm:prSet phldrT="[Text]" custT="1"/>
      <dgm:spPr>
        <a:noFill/>
        <a:ln>
          <a:noFill/>
        </a:ln>
        <a:effectLst/>
      </dgm:spPr>
      <dgm:t>
        <a:bodyPr spcFirstLastPara="0" vert="horz" wrap="square" lIns="221399" tIns="0" rIns="0" bIns="0" numCol="1" spcCol="1270" anchor="t" anchorCtr="0"/>
        <a:lstStyle/>
        <a:p>
          <a:r>
            <a:rPr lang="en-US" sz="3300" kern="1200" dirty="0">
              <a:solidFill>
                <a:srgbClr val="0070C0"/>
              </a:solidFill>
              <a:latin typeface="Calibri" panose="020F0502020204030204"/>
              <a:ea typeface="+mn-ea"/>
              <a:cs typeface="+mn-cs"/>
            </a:rPr>
            <a:t>Study 3:</a:t>
          </a:r>
        </a:p>
        <a:p>
          <a:r>
            <a:rPr lang="en-US" sz="3300" kern="1200" dirty="0">
              <a:solidFill>
                <a:srgbClr val="0070C0"/>
              </a:solidFill>
              <a:latin typeface="Calibri" panose="020F0502020204030204"/>
              <a:ea typeface="+mn-ea"/>
              <a:cs typeface="+mn-cs"/>
            </a:rPr>
            <a:t>Data Challenge</a:t>
          </a:r>
        </a:p>
      </dgm:t>
    </dgm:pt>
    <dgm:pt modelId="{CC4EB2E4-85E1-44AC-BDE0-8F62414CCE2A}" type="parTrans" cxnId="{1ADA9634-0A7F-43B7-9E04-A73656228BB0}">
      <dgm:prSet/>
      <dgm:spPr/>
      <dgm:t>
        <a:bodyPr/>
        <a:lstStyle/>
        <a:p>
          <a:endParaRPr lang="en-US"/>
        </a:p>
      </dgm:t>
    </dgm:pt>
    <dgm:pt modelId="{7BC8AAFE-7796-4482-BD85-0201AE82581A}" type="sibTrans" cxnId="{1ADA9634-0A7F-43B7-9E04-A73656228BB0}">
      <dgm:prSet/>
      <dgm:spPr/>
      <dgm:t>
        <a:bodyPr/>
        <a:lstStyle/>
        <a:p>
          <a:endParaRPr lang="en-US"/>
        </a:p>
      </dgm:t>
    </dgm:pt>
    <dgm:pt modelId="{4AF2E4BB-F18D-4434-821E-5B5EA988B2F8}" type="pres">
      <dgm:prSet presAssocID="{F7955879-0707-4682-9316-0672A588E342}" presName="arrowDiagram" presStyleCnt="0">
        <dgm:presLayoutVars>
          <dgm:chMax val="5"/>
          <dgm:dir/>
          <dgm:resizeHandles val="exact"/>
        </dgm:presLayoutVars>
      </dgm:prSet>
      <dgm:spPr/>
    </dgm:pt>
    <dgm:pt modelId="{67D12F35-2A63-4065-AE98-E9826ACB1ADC}" type="pres">
      <dgm:prSet presAssocID="{F7955879-0707-4682-9316-0672A588E342}" presName="arrow" presStyleLbl="bgShp" presStyleIdx="0" presStyleCnt="1"/>
      <dgm:spPr>
        <a:solidFill>
          <a:schemeClr val="tx2">
            <a:lumMod val="50000"/>
          </a:schemeClr>
        </a:solidFill>
      </dgm:spPr>
    </dgm:pt>
    <dgm:pt modelId="{CADBB18B-A924-48DD-A56D-FC892FBAA4C8}" type="pres">
      <dgm:prSet presAssocID="{F7955879-0707-4682-9316-0672A588E342}" presName="arrowDiagram3" presStyleCnt="0"/>
      <dgm:spPr/>
    </dgm:pt>
    <dgm:pt modelId="{6631ABDC-A972-4BB7-9B6E-0C63FDBF3E58}" type="pres">
      <dgm:prSet presAssocID="{9B1E57D0-2C57-49FD-B383-65F346DAF928}" presName="bullet3a" presStyleLbl="node1" presStyleIdx="0" presStyleCnt="3"/>
      <dgm:spPr>
        <a:xfrm>
          <a:off x="1941830" y="3834923"/>
          <a:ext cx="231140" cy="231140"/>
        </a:xfrm>
        <a:prstGeom prst="ellipse">
          <a:avLst/>
        </a:prstGeom>
        <a:solidFill>
          <a:prstClr val="white">
            <a:lumMod val="75000"/>
          </a:prstClr>
        </a:solidFill>
        <a:ln>
          <a:noFill/>
        </a:ln>
        <a:effectLst>
          <a:outerShdw blurRad="57150" dist="19050" dir="5400000" algn="ctr" rotWithShape="0">
            <a:srgbClr val="000000">
              <a:alpha val="63000"/>
            </a:srgbClr>
          </a:outerShdw>
        </a:effectLst>
      </dgm:spPr>
    </dgm:pt>
    <dgm:pt modelId="{A18D8C2B-2744-4E99-BE43-2F94273FEAD0}" type="pres">
      <dgm:prSet presAssocID="{9B1E57D0-2C57-49FD-B383-65F346DAF928}" presName="textBox3a" presStyleLbl="revTx" presStyleIdx="0" presStyleCnt="3" custScaleX="118884" custScaleY="67968" custLinFactNeighborX="11961" custLinFactNeighborY="-3559">
        <dgm:presLayoutVars>
          <dgm:bulletEnabled val="1"/>
        </dgm:presLayoutVars>
      </dgm:prSet>
      <dgm:spPr/>
    </dgm:pt>
    <dgm:pt modelId="{C6E581D9-E316-4C7B-A8C9-357FDF350B62}" type="pres">
      <dgm:prSet presAssocID="{920FAC53-263F-45A1-AE42-3F890C6E5709}" presName="bullet3b" presStyleLbl="node1" presStyleIdx="1" presStyleCnt="3" custLinFactNeighborX="91185" custLinFactNeighborY="-28875"/>
      <dgm:spPr>
        <a:xfrm>
          <a:off x="4363083" y="2204086"/>
          <a:ext cx="417830" cy="417830"/>
        </a:xfrm>
        <a:prstGeom prst="ellipse">
          <a:avLst/>
        </a:prstGeom>
        <a:solidFill>
          <a:prstClr val="white">
            <a:lumMod val="75000"/>
          </a:prstClr>
        </a:solidFill>
        <a:ln>
          <a:noFill/>
        </a:ln>
        <a:effectLst>
          <a:outerShdw blurRad="57150" dist="19050" dir="5400000" algn="ctr" rotWithShape="0">
            <a:srgbClr val="000000">
              <a:alpha val="63000"/>
            </a:srgbClr>
          </a:outerShdw>
        </a:effectLst>
      </dgm:spPr>
    </dgm:pt>
    <dgm:pt modelId="{FF4A61E7-9286-4B21-A563-FFA3F19998B5}" type="pres">
      <dgm:prSet presAssocID="{920FAC53-263F-45A1-AE42-3F890C6E5709}" presName="textBox3b" presStyleLbl="revTx" presStyleIdx="1" presStyleCnt="3" custScaleX="131250" custScaleY="48320" custLinFactNeighborX="17849" custLinFactNeighborY="-11660">
        <dgm:presLayoutVars>
          <dgm:bulletEnabled val="1"/>
        </dgm:presLayoutVars>
      </dgm:prSet>
      <dgm:spPr/>
    </dgm:pt>
    <dgm:pt modelId="{55E8B7C9-282A-4919-BE33-8B97C0725EF4}" type="pres">
      <dgm:prSet presAssocID="{45EE596B-8E24-4BEB-BF6A-10A821356768}" presName="bullet3c" presStyleLbl="node1" presStyleIdx="2" presStyleCnt="3" custLinFactX="53297" custLinFactNeighborX="100000" custLinFactNeighborY="-36264"/>
      <dgm:spPr>
        <a:xfrm>
          <a:off x="7321551" y="1196179"/>
          <a:ext cx="577850" cy="577850"/>
        </a:xfrm>
        <a:prstGeom prst="ellipse">
          <a:avLst/>
        </a:prstGeom>
        <a:solidFill>
          <a:srgbClr val="00B0F0"/>
        </a:solidFill>
        <a:ln>
          <a:noFill/>
        </a:ln>
        <a:effectLst>
          <a:outerShdw blurRad="57150" dist="19050" dir="5400000" algn="ctr" rotWithShape="0">
            <a:srgbClr val="000000">
              <a:alpha val="63000"/>
            </a:srgbClr>
          </a:outerShdw>
        </a:effectLst>
      </dgm:spPr>
    </dgm:pt>
    <dgm:pt modelId="{7DB8FDD0-831C-458D-A93C-8345D2DB9C53}" type="pres">
      <dgm:prSet presAssocID="{45EE596B-8E24-4BEB-BF6A-10A821356768}" presName="textBox3c" presStyleLbl="revTx" presStyleIdx="2" presStyleCnt="3" custScaleX="137674" custScaleY="40802" custLinFactNeighborX="18663" custLinFactNeighborY="-12726">
        <dgm:presLayoutVars>
          <dgm:bulletEnabled val="1"/>
        </dgm:presLayoutVars>
      </dgm:prSet>
      <dgm:spPr>
        <a:xfrm>
          <a:off x="6720937" y="2346222"/>
          <a:ext cx="2937412" cy="1575607"/>
        </a:xfrm>
        <a:prstGeom prst="rect">
          <a:avLst/>
        </a:prstGeom>
      </dgm:spPr>
    </dgm:pt>
  </dgm:ptLst>
  <dgm:cxnLst>
    <dgm:cxn modelId="{D12DE42E-B661-44E4-9565-5585E6FA2DFB}" type="presOf" srcId="{F7955879-0707-4682-9316-0672A588E342}" destId="{4AF2E4BB-F18D-4434-821E-5B5EA988B2F8}" srcOrd="0" destOrd="0" presId="urn:microsoft.com/office/officeart/2005/8/layout/arrow2"/>
    <dgm:cxn modelId="{72F67031-BB8E-4833-9586-0DCCF48FB1A9}" srcId="{F7955879-0707-4682-9316-0672A588E342}" destId="{920FAC53-263F-45A1-AE42-3F890C6E5709}" srcOrd="1" destOrd="0" parTransId="{131F9BEB-55F2-4295-913C-C9ADCBBBF1F9}" sibTransId="{AB15D4F1-8FEE-4541-9940-8059F06D9201}"/>
    <dgm:cxn modelId="{1ADA9634-0A7F-43B7-9E04-A73656228BB0}" srcId="{F7955879-0707-4682-9316-0672A588E342}" destId="{45EE596B-8E24-4BEB-BF6A-10A821356768}" srcOrd="2" destOrd="0" parTransId="{CC4EB2E4-85E1-44AC-BDE0-8F62414CCE2A}" sibTransId="{7BC8AAFE-7796-4482-BD85-0201AE82581A}"/>
    <dgm:cxn modelId="{48891037-98AF-4F45-9104-AFE0CF50D576}" type="presOf" srcId="{9B1E57D0-2C57-49FD-B383-65F346DAF928}" destId="{A18D8C2B-2744-4E99-BE43-2F94273FEAD0}" srcOrd="0" destOrd="0" presId="urn:microsoft.com/office/officeart/2005/8/layout/arrow2"/>
    <dgm:cxn modelId="{AD1FE096-F3F6-4FC2-9591-F420183038B8}" srcId="{F7955879-0707-4682-9316-0672A588E342}" destId="{9B1E57D0-2C57-49FD-B383-65F346DAF928}" srcOrd="0" destOrd="0" parTransId="{90061C7B-C8EB-4EF4-880B-139D14AAEEA5}" sibTransId="{B8B878CA-FA8B-4841-8592-BE39CF439821}"/>
    <dgm:cxn modelId="{E4D9B1A1-CE21-45F9-BC5E-2E7E6B1954AD}" type="presOf" srcId="{45EE596B-8E24-4BEB-BF6A-10A821356768}" destId="{7DB8FDD0-831C-458D-A93C-8345D2DB9C53}" srcOrd="0" destOrd="0" presId="urn:microsoft.com/office/officeart/2005/8/layout/arrow2"/>
    <dgm:cxn modelId="{0D748FFE-A4F5-40C4-9052-95A8068883D8}" type="presOf" srcId="{920FAC53-263F-45A1-AE42-3F890C6E5709}" destId="{FF4A61E7-9286-4B21-A563-FFA3F19998B5}" srcOrd="0" destOrd="0" presId="urn:microsoft.com/office/officeart/2005/8/layout/arrow2"/>
    <dgm:cxn modelId="{FEA60053-5D9B-482B-92D2-29E0E158D62E}" type="presParOf" srcId="{4AF2E4BB-F18D-4434-821E-5B5EA988B2F8}" destId="{67D12F35-2A63-4065-AE98-E9826ACB1ADC}" srcOrd="0" destOrd="0" presId="urn:microsoft.com/office/officeart/2005/8/layout/arrow2"/>
    <dgm:cxn modelId="{6C14D45C-6811-40C4-8089-4311A2F6FC84}" type="presParOf" srcId="{4AF2E4BB-F18D-4434-821E-5B5EA988B2F8}" destId="{CADBB18B-A924-48DD-A56D-FC892FBAA4C8}" srcOrd="1" destOrd="0" presId="urn:microsoft.com/office/officeart/2005/8/layout/arrow2"/>
    <dgm:cxn modelId="{F2C27982-2358-4482-9C9C-530E7A061A11}" type="presParOf" srcId="{CADBB18B-A924-48DD-A56D-FC892FBAA4C8}" destId="{6631ABDC-A972-4BB7-9B6E-0C63FDBF3E58}" srcOrd="0" destOrd="0" presId="urn:microsoft.com/office/officeart/2005/8/layout/arrow2"/>
    <dgm:cxn modelId="{2E99CF65-2091-484F-98C4-4EB964AE6182}" type="presParOf" srcId="{CADBB18B-A924-48DD-A56D-FC892FBAA4C8}" destId="{A18D8C2B-2744-4E99-BE43-2F94273FEAD0}" srcOrd="1" destOrd="0" presId="urn:microsoft.com/office/officeart/2005/8/layout/arrow2"/>
    <dgm:cxn modelId="{0C8A2964-1DBC-4640-83BF-F4ADB6D9EC49}" type="presParOf" srcId="{CADBB18B-A924-48DD-A56D-FC892FBAA4C8}" destId="{C6E581D9-E316-4C7B-A8C9-357FDF350B62}" srcOrd="2" destOrd="0" presId="urn:microsoft.com/office/officeart/2005/8/layout/arrow2"/>
    <dgm:cxn modelId="{F90F1214-39B5-4187-A944-68061FB6619A}" type="presParOf" srcId="{CADBB18B-A924-48DD-A56D-FC892FBAA4C8}" destId="{FF4A61E7-9286-4B21-A563-FFA3F19998B5}" srcOrd="3" destOrd="0" presId="urn:microsoft.com/office/officeart/2005/8/layout/arrow2"/>
    <dgm:cxn modelId="{59622942-B892-4F26-A540-9B6940921D4C}" type="presParOf" srcId="{CADBB18B-A924-48DD-A56D-FC892FBAA4C8}" destId="{55E8B7C9-282A-4919-BE33-8B97C0725EF4}" srcOrd="4" destOrd="0" presId="urn:microsoft.com/office/officeart/2005/8/layout/arrow2"/>
    <dgm:cxn modelId="{D4ACF313-5647-4CE7-A700-93D7D8DF30BD}" type="presParOf" srcId="{CADBB18B-A924-48DD-A56D-FC892FBAA4C8}" destId="{7DB8FDD0-831C-458D-A93C-8345D2DB9C53}"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955879-0707-4682-9316-0672A588E342}" type="doc">
      <dgm:prSet loTypeId="urn:microsoft.com/office/officeart/2005/8/layout/arrow2" loCatId="process" qsTypeId="urn:microsoft.com/office/officeart/2005/8/quickstyle/simple5" qsCatId="simple" csTypeId="urn:microsoft.com/office/officeart/2005/8/colors/colorful5" csCatId="colorful" phldr="1"/>
      <dgm:spPr/>
      <dgm:t>
        <a:bodyPr/>
        <a:lstStyle/>
        <a:p>
          <a:endParaRPr lang="en-US"/>
        </a:p>
      </dgm:t>
    </dgm:pt>
    <dgm:pt modelId="{9B1E57D0-2C57-49FD-B383-65F346DAF928}">
      <dgm:prSet phldrT="[Text]" custT="1"/>
      <dgm:spPr/>
      <dgm:t>
        <a:bodyPr/>
        <a:lstStyle/>
        <a:p>
          <a:r>
            <a:rPr lang="en-US" sz="3300" kern="1200" dirty="0">
              <a:solidFill>
                <a:prstClr val="white">
                  <a:lumMod val="65000"/>
                </a:prstClr>
              </a:solidFill>
              <a:latin typeface="Calibri" panose="020F0502020204030204"/>
              <a:ea typeface="+mn-ea"/>
              <a:cs typeface="+mn-cs"/>
            </a:rPr>
            <a:t>Study 1: Effectiveness</a:t>
          </a:r>
        </a:p>
      </dgm:t>
    </dgm:pt>
    <dgm:pt modelId="{90061C7B-C8EB-4EF4-880B-139D14AAEEA5}" type="parTrans" cxnId="{AD1FE096-F3F6-4FC2-9591-F420183038B8}">
      <dgm:prSet/>
      <dgm:spPr/>
      <dgm:t>
        <a:bodyPr/>
        <a:lstStyle/>
        <a:p>
          <a:endParaRPr lang="en-US"/>
        </a:p>
      </dgm:t>
    </dgm:pt>
    <dgm:pt modelId="{B8B878CA-FA8B-4841-8592-BE39CF439821}" type="sibTrans" cxnId="{AD1FE096-F3F6-4FC2-9591-F420183038B8}">
      <dgm:prSet/>
      <dgm:spPr/>
      <dgm:t>
        <a:bodyPr/>
        <a:lstStyle/>
        <a:p>
          <a:endParaRPr lang="en-US"/>
        </a:p>
      </dgm:t>
    </dgm:pt>
    <dgm:pt modelId="{920FAC53-263F-45A1-AE42-3F890C6E5709}">
      <dgm:prSet phldrT="[Text]" custT="1"/>
      <dgm:spPr/>
      <dgm:t>
        <a:bodyPr/>
        <a:lstStyle/>
        <a:p>
          <a:r>
            <a:rPr lang="en-US" sz="3300" dirty="0">
              <a:solidFill>
                <a:schemeClr val="bg1">
                  <a:lumMod val="65000"/>
                </a:schemeClr>
              </a:solidFill>
            </a:rPr>
            <a:t>Study 2:</a:t>
          </a:r>
        </a:p>
        <a:p>
          <a:r>
            <a:rPr lang="en-US" sz="3300" dirty="0">
              <a:solidFill>
                <a:schemeClr val="bg1">
                  <a:lumMod val="65000"/>
                </a:schemeClr>
              </a:solidFill>
            </a:rPr>
            <a:t>Practicality</a:t>
          </a:r>
        </a:p>
      </dgm:t>
    </dgm:pt>
    <dgm:pt modelId="{131F9BEB-55F2-4295-913C-C9ADCBBBF1F9}" type="parTrans" cxnId="{72F67031-BB8E-4833-9586-0DCCF48FB1A9}">
      <dgm:prSet/>
      <dgm:spPr/>
      <dgm:t>
        <a:bodyPr/>
        <a:lstStyle/>
        <a:p>
          <a:endParaRPr lang="en-US"/>
        </a:p>
      </dgm:t>
    </dgm:pt>
    <dgm:pt modelId="{AB15D4F1-8FEE-4541-9940-8059F06D9201}" type="sibTrans" cxnId="{72F67031-BB8E-4833-9586-0DCCF48FB1A9}">
      <dgm:prSet/>
      <dgm:spPr/>
      <dgm:t>
        <a:bodyPr/>
        <a:lstStyle/>
        <a:p>
          <a:endParaRPr lang="en-US"/>
        </a:p>
      </dgm:t>
    </dgm:pt>
    <dgm:pt modelId="{45EE596B-8E24-4BEB-BF6A-10A821356768}">
      <dgm:prSet phldrT="[Text]" custT="1"/>
      <dgm:spPr/>
      <dgm:t>
        <a:bodyPr/>
        <a:lstStyle/>
        <a:p>
          <a:r>
            <a:rPr lang="en-US" sz="3300" b="1" kern="1200" dirty="0">
              <a:solidFill>
                <a:srgbClr val="0070C0"/>
              </a:solidFill>
              <a:latin typeface="Calibri" panose="020F0502020204030204"/>
              <a:ea typeface="+mn-ea"/>
              <a:cs typeface="+mn-cs"/>
            </a:rPr>
            <a:t>Study 3:</a:t>
          </a:r>
        </a:p>
        <a:p>
          <a:r>
            <a:rPr lang="en-US" sz="3300" b="1" kern="1200" dirty="0">
              <a:solidFill>
                <a:srgbClr val="0070C0"/>
              </a:solidFill>
              <a:latin typeface="Calibri" panose="020F0502020204030204"/>
              <a:ea typeface="+mn-ea"/>
              <a:cs typeface="+mn-cs"/>
            </a:rPr>
            <a:t>Data Challenge</a:t>
          </a:r>
        </a:p>
      </dgm:t>
    </dgm:pt>
    <dgm:pt modelId="{CC4EB2E4-85E1-44AC-BDE0-8F62414CCE2A}" type="parTrans" cxnId="{1ADA9634-0A7F-43B7-9E04-A73656228BB0}">
      <dgm:prSet/>
      <dgm:spPr/>
      <dgm:t>
        <a:bodyPr/>
        <a:lstStyle/>
        <a:p>
          <a:endParaRPr lang="en-US"/>
        </a:p>
      </dgm:t>
    </dgm:pt>
    <dgm:pt modelId="{7BC8AAFE-7796-4482-BD85-0201AE82581A}" type="sibTrans" cxnId="{1ADA9634-0A7F-43B7-9E04-A73656228BB0}">
      <dgm:prSet/>
      <dgm:spPr/>
      <dgm:t>
        <a:bodyPr/>
        <a:lstStyle/>
        <a:p>
          <a:endParaRPr lang="en-US"/>
        </a:p>
      </dgm:t>
    </dgm:pt>
    <dgm:pt modelId="{4AF2E4BB-F18D-4434-821E-5B5EA988B2F8}" type="pres">
      <dgm:prSet presAssocID="{F7955879-0707-4682-9316-0672A588E342}" presName="arrowDiagram" presStyleCnt="0">
        <dgm:presLayoutVars>
          <dgm:chMax val="5"/>
          <dgm:dir/>
          <dgm:resizeHandles val="exact"/>
        </dgm:presLayoutVars>
      </dgm:prSet>
      <dgm:spPr/>
    </dgm:pt>
    <dgm:pt modelId="{67D12F35-2A63-4065-AE98-E9826ACB1ADC}" type="pres">
      <dgm:prSet presAssocID="{F7955879-0707-4682-9316-0672A588E342}" presName="arrow" presStyleLbl="bgShp" presStyleIdx="0" presStyleCnt="1"/>
      <dgm:spPr>
        <a:solidFill>
          <a:schemeClr val="tx2">
            <a:lumMod val="50000"/>
          </a:schemeClr>
        </a:solidFill>
      </dgm:spPr>
    </dgm:pt>
    <dgm:pt modelId="{CADBB18B-A924-48DD-A56D-FC892FBAA4C8}" type="pres">
      <dgm:prSet presAssocID="{F7955879-0707-4682-9316-0672A588E342}" presName="arrowDiagram3" presStyleCnt="0"/>
      <dgm:spPr/>
    </dgm:pt>
    <dgm:pt modelId="{6631ABDC-A972-4BB7-9B6E-0C63FDBF3E58}" type="pres">
      <dgm:prSet presAssocID="{9B1E57D0-2C57-49FD-B383-65F346DAF928}" presName="bullet3a" presStyleLbl="node1" presStyleIdx="0" presStyleCnt="3"/>
      <dgm:spPr>
        <a:xfrm>
          <a:off x="1941830" y="3834923"/>
          <a:ext cx="231140" cy="231140"/>
        </a:xfrm>
        <a:prstGeom prst="ellipse">
          <a:avLst/>
        </a:prstGeom>
        <a:solidFill>
          <a:prstClr val="white">
            <a:lumMod val="75000"/>
          </a:prstClr>
        </a:solidFill>
        <a:ln>
          <a:noFill/>
        </a:ln>
        <a:effectLst>
          <a:outerShdw blurRad="57150" dist="19050" dir="5400000" algn="ctr" rotWithShape="0">
            <a:srgbClr val="000000">
              <a:alpha val="63000"/>
            </a:srgbClr>
          </a:outerShdw>
        </a:effectLst>
      </dgm:spPr>
    </dgm:pt>
    <dgm:pt modelId="{A18D8C2B-2744-4E99-BE43-2F94273FEAD0}" type="pres">
      <dgm:prSet presAssocID="{9B1E57D0-2C57-49FD-B383-65F346DAF928}" presName="textBox3a" presStyleLbl="revTx" presStyleIdx="0" presStyleCnt="3" custScaleX="118884" custScaleY="67968" custLinFactNeighborX="11961" custLinFactNeighborY="-3559">
        <dgm:presLayoutVars>
          <dgm:bulletEnabled val="1"/>
        </dgm:presLayoutVars>
      </dgm:prSet>
      <dgm:spPr/>
    </dgm:pt>
    <dgm:pt modelId="{C6E581D9-E316-4C7B-A8C9-357FDF350B62}" type="pres">
      <dgm:prSet presAssocID="{920FAC53-263F-45A1-AE42-3F890C6E5709}" presName="bullet3b" presStyleLbl="node1" presStyleIdx="1" presStyleCnt="3" custLinFactNeighborX="91185" custLinFactNeighborY="-28875"/>
      <dgm:spPr>
        <a:solidFill>
          <a:schemeClr val="bg1">
            <a:lumMod val="75000"/>
          </a:schemeClr>
        </a:solidFill>
      </dgm:spPr>
    </dgm:pt>
    <dgm:pt modelId="{FF4A61E7-9286-4B21-A563-FFA3F19998B5}" type="pres">
      <dgm:prSet presAssocID="{920FAC53-263F-45A1-AE42-3F890C6E5709}" presName="textBox3b" presStyleLbl="revTx" presStyleIdx="1" presStyleCnt="3" custScaleX="131250" custScaleY="48320" custLinFactNeighborX="17849" custLinFactNeighborY="-11660">
        <dgm:presLayoutVars>
          <dgm:bulletEnabled val="1"/>
        </dgm:presLayoutVars>
      </dgm:prSet>
      <dgm:spPr/>
    </dgm:pt>
    <dgm:pt modelId="{55E8B7C9-282A-4919-BE33-8B97C0725EF4}" type="pres">
      <dgm:prSet presAssocID="{45EE596B-8E24-4BEB-BF6A-10A821356768}" presName="bullet3c" presStyleLbl="node1" presStyleIdx="2" presStyleCnt="3" custLinFactX="53297" custLinFactNeighborX="100000" custLinFactNeighborY="-36264"/>
      <dgm:spPr>
        <a:xfrm>
          <a:off x="7321551" y="1196179"/>
          <a:ext cx="577850" cy="577850"/>
        </a:xfrm>
        <a:prstGeom prst="ellipse">
          <a:avLst/>
        </a:prstGeom>
        <a:solidFill>
          <a:srgbClr val="00B0F0"/>
        </a:solidFill>
        <a:ln>
          <a:noFill/>
        </a:ln>
        <a:effectLst>
          <a:outerShdw blurRad="57150" dist="19050" dir="5400000" algn="ctr" rotWithShape="0">
            <a:srgbClr val="000000">
              <a:alpha val="63000"/>
            </a:srgbClr>
          </a:outerShdw>
        </a:effectLst>
      </dgm:spPr>
    </dgm:pt>
    <dgm:pt modelId="{7DB8FDD0-831C-458D-A93C-8345D2DB9C53}" type="pres">
      <dgm:prSet presAssocID="{45EE596B-8E24-4BEB-BF6A-10A821356768}" presName="textBox3c" presStyleLbl="revTx" presStyleIdx="2" presStyleCnt="3" custScaleX="137674" custScaleY="40802" custLinFactNeighborX="18663" custLinFactNeighborY="-12726">
        <dgm:presLayoutVars>
          <dgm:bulletEnabled val="1"/>
        </dgm:presLayoutVars>
      </dgm:prSet>
      <dgm:spPr/>
    </dgm:pt>
  </dgm:ptLst>
  <dgm:cxnLst>
    <dgm:cxn modelId="{D12DE42E-B661-44E4-9565-5585E6FA2DFB}" type="presOf" srcId="{F7955879-0707-4682-9316-0672A588E342}" destId="{4AF2E4BB-F18D-4434-821E-5B5EA988B2F8}" srcOrd="0" destOrd="0" presId="urn:microsoft.com/office/officeart/2005/8/layout/arrow2"/>
    <dgm:cxn modelId="{72F67031-BB8E-4833-9586-0DCCF48FB1A9}" srcId="{F7955879-0707-4682-9316-0672A588E342}" destId="{920FAC53-263F-45A1-AE42-3F890C6E5709}" srcOrd="1" destOrd="0" parTransId="{131F9BEB-55F2-4295-913C-C9ADCBBBF1F9}" sibTransId="{AB15D4F1-8FEE-4541-9940-8059F06D9201}"/>
    <dgm:cxn modelId="{1ADA9634-0A7F-43B7-9E04-A73656228BB0}" srcId="{F7955879-0707-4682-9316-0672A588E342}" destId="{45EE596B-8E24-4BEB-BF6A-10A821356768}" srcOrd="2" destOrd="0" parTransId="{CC4EB2E4-85E1-44AC-BDE0-8F62414CCE2A}" sibTransId="{7BC8AAFE-7796-4482-BD85-0201AE82581A}"/>
    <dgm:cxn modelId="{48891037-98AF-4F45-9104-AFE0CF50D576}" type="presOf" srcId="{9B1E57D0-2C57-49FD-B383-65F346DAF928}" destId="{A18D8C2B-2744-4E99-BE43-2F94273FEAD0}" srcOrd="0" destOrd="0" presId="urn:microsoft.com/office/officeart/2005/8/layout/arrow2"/>
    <dgm:cxn modelId="{AD1FE096-F3F6-4FC2-9591-F420183038B8}" srcId="{F7955879-0707-4682-9316-0672A588E342}" destId="{9B1E57D0-2C57-49FD-B383-65F346DAF928}" srcOrd="0" destOrd="0" parTransId="{90061C7B-C8EB-4EF4-880B-139D14AAEEA5}" sibTransId="{B8B878CA-FA8B-4841-8592-BE39CF439821}"/>
    <dgm:cxn modelId="{E4D9B1A1-CE21-45F9-BC5E-2E7E6B1954AD}" type="presOf" srcId="{45EE596B-8E24-4BEB-BF6A-10A821356768}" destId="{7DB8FDD0-831C-458D-A93C-8345D2DB9C53}" srcOrd="0" destOrd="0" presId="urn:microsoft.com/office/officeart/2005/8/layout/arrow2"/>
    <dgm:cxn modelId="{0D748FFE-A4F5-40C4-9052-95A8068883D8}" type="presOf" srcId="{920FAC53-263F-45A1-AE42-3F890C6E5709}" destId="{FF4A61E7-9286-4B21-A563-FFA3F19998B5}" srcOrd="0" destOrd="0" presId="urn:microsoft.com/office/officeart/2005/8/layout/arrow2"/>
    <dgm:cxn modelId="{FEA60053-5D9B-482B-92D2-29E0E158D62E}" type="presParOf" srcId="{4AF2E4BB-F18D-4434-821E-5B5EA988B2F8}" destId="{67D12F35-2A63-4065-AE98-E9826ACB1ADC}" srcOrd="0" destOrd="0" presId="urn:microsoft.com/office/officeart/2005/8/layout/arrow2"/>
    <dgm:cxn modelId="{6C14D45C-6811-40C4-8089-4311A2F6FC84}" type="presParOf" srcId="{4AF2E4BB-F18D-4434-821E-5B5EA988B2F8}" destId="{CADBB18B-A924-48DD-A56D-FC892FBAA4C8}" srcOrd="1" destOrd="0" presId="urn:microsoft.com/office/officeart/2005/8/layout/arrow2"/>
    <dgm:cxn modelId="{F2C27982-2358-4482-9C9C-530E7A061A11}" type="presParOf" srcId="{CADBB18B-A924-48DD-A56D-FC892FBAA4C8}" destId="{6631ABDC-A972-4BB7-9B6E-0C63FDBF3E58}" srcOrd="0" destOrd="0" presId="urn:microsoft.com/office/officeart/2005/8/layout/arrow2"/>
    <dgm:cxn modelId="{2E99CF65-2091-484F-98C4-4EB964AE6182}" type="presParOf" srcId="{CADBB18B-A924-48DD-A56D-FC892FBAA4C8}" destId="{A18D8C2B-2744-4E99-BE43-2F94273FEAD0}" srcOrd="1" destOrd="0" presId="urn:microsoft.com/office/officeart/2005/8/layout/arrow2"/>
    <dgm:cxn modelId="{0C8A2964-1DBC-4640-83BF-F4ADB6D9EC49}" type="presParOf" srcId="{CADBB18B-A924-48DD-A56D-FC892FBAA4C8}" destId="{C6E581D9-E316-4C7B-A8C9-357FDF350B62}" srcOrd="2" destOrd="0" presId="urn:microsoft.com/office/officeart/2005/8/layout/arrow2"/>
    <dgm:cxn modelId="{F90F1214-39B5-4187-A944-68061FB6619A}" type="presParOf" srcId="{CADBB18B-A924-48DD-A56D-FC892FBAA4C8}" destId="{FF4A61E7-9286-4B21-A563-FFA3F19998B5}" srcOrd="3" destOrd="0" presId="urn:microsoft.com/office/officeart/2005/8/layout/arrow2"/>
    <dgm:cxn modelId="{59622942-B892-4F26-A540-9B6940921D4C}" type="presParOf" srcId="{CADBB18B-A924-48DD-A56D-FC892FBAA4C8}" destId="{55E8B7C9-282A-4919-BE33-8B97C0725EF4}" srcOrd="4" destOrd="0" presId="urn:microsoft.com/office/officeart/2005/8/layout/arrow2"/>
    <dgm:cxn modelId="{D4ACF313-5647-4CE7-A700-93D7D8DF30BD}" type="presParOf" srcId="{CADBB18B-A924-48DD-A56D-FC892FBAA4C8}" destId="{7DB8FDD0-831C-458D-A93C-8345D2DB9C53}"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12F35-2A63-4065-AE98-E9826ACB1ADC}">
      <dsp:nvSpPr>
        <dsp:cNvPr id="0" name=""/>
        <dsp:cNvSpPr/>
      </dsp:nvSpPr>
      <dsp:spPr>
        <a:xfrm>
          <a:off x="812800" y="0"/>
          <a:ext cx="8890000" cy="5556250"/>
        </a:xfrm>
        <a:prstGeom prst="swooshArrow">
          <a:avLst>
            <a:gd name="adj1" fmla="val 25000"/>
            <a:gd name="adj2" fmla="val 25000"/>
          </a:avLst>
        </a:prstGeom>
        <a:solidFill>
          <a:schemeClr val="tx2">
            <a:lumMod val="50000"/>
          </a:schemeClr>
        </a:solidFill>
        <a:ln>
          <a:noFill/>
        </a:ln>
        <a:effectLst>
          <a:outerShdw blurRad="39000" dist="25400" dir="5400000" rotWithShape="0">
            <a:schemeClr val="accent5">
              <a:tint val="40000"/>
              <a:hueOff val="0"/>
              <a:satOff val="0"/>
              <a:lumOff val="0"/>
              <a:alphaOff val="0"/>
              <a:shade val="33000"/>
              <a:alpha val="83000"/>
            </a:schemeClr>
          </a:outerShdw>
        </a:effectLst>
      </dsp:spPr>
      <dsp:style>
        <a:lnRef idx="0">
          <a:scrgbClr r="0" g="0" b="0"/>
        </a:lnRef>
        <a:fillRef idx="1">
          <a:scrgbClr r="0" g="0" b="0"/>
        </a:fillRef>
        <a:effectRef idx="2">
          <a:scrgbClr r="0" g="0" b="0"/>
        </a:effectRef>
        <a:fontRef idx="minor"/>
      </dsp:style>
    </dsp:sp>
    <dsp:sp modelId="{6631ABDC-A972-4BB7-9B6E-0C63FDBF3E58}">
      <dsp:nvSpPr>
        <dsp:cNvPr id="0" name=""/>
        <dsp:cNvSpPr/>
      </dsp:nvSpPr>
      <dsp:spPr>
        <a:xfrm>
          <a:off x="1941830" y="3834923"/>
          <a:ext cx="231140" cy="231140"/>
        </a:xfrm>
        <a:prstGeom prst="ellipse">
          <a:avLst/>
        </a:prstGeom>
        <a:solidFill>
          <a:prstClr val="white">
            <a:lumMod val="75000"/>
          </a:prstClr>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A18D8C2B-2744-4E99-BE43-2F94273FEAD0}">
      <dsp:nvSpPr>
        <dsp:cNvPr id="0" name=""/>
        <dsp:cNvSpPr/>
      </dsp:nvSpPr>
      <dsp:spPr>
        <a:xfrm>
          <a:off x="2109577" y="4150522"/>
          <a:ext cx="2462527" cy="1091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76"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1: Effectiveness</a:t>
          </a:r>
        </a:p>
      </dsp:txBody>
      <dsp:txXfrm>
        <a:off x="2109577" y="4150522"/>
        <a:ext cx="2462527" cy="1091400"/>
      </dsp:txXfrm>
    </dsp:sp>
    <dsp:sp modelId="{C6E581D9-E316-4C7B-A8C9-357FDF350B62}">
      <dsp:nvSpPr>
        <dsp:cNvPr id="0" name=""/>
        <dsp:cNvSpPr/>
      </dsp:nvSpPr>
      <dsp:spPr>
        <a:xfrm>
          <a:off x="4363083" y="2204086"/>
          <a:ext cx="417830" cy="417830"/>
        </a:xfrm>
        <a:prstGeom prst="ellipse">
          <a:avLst/>
        </a:prstGeom>
        <a:solidFill>
          <a:srgbClr val="00B0F0"/>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FF4A61E7-9286-4B21-A563-FFA3F19998B5}">
      <dsp:nvSpPr>
        <dsp:cNvPr id="0" name=""/>
        <dsp:cNvSpPr/>
      </dsp:nvSpPr>
      <dsp:spPr>
        <a:xfrm>
          <a:off x="4238451" y="2962254"/>
          <a:ext cx="2800350" cy="1460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399"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srgbClr val="0070C0"/>
              </a:solidFill>
              <a:latin typeface="Calibri" panose="020F0502020204030204"/>
              <a:ea typeface="+mn-ea"/>
              <a:cs typeface="+mn-cs"/>
            </a:rPr>
            <a:t>Study 2:</a:t>
          </a:r>
        </a:p>
        <a:p>
          <a:pPr marL="0" lvl="0" indent="0" algn="l" defTabSz="1466850">
            <a:lnSpc>
              <a:spcPct val="90000"/>
            </a:lnSpc>
            <a:spcBef>
              <a:spcPct val="0"/>
            </a:spcBef>
            <a:spcAft>
              <a:spcPct val="35000"/>
            </a:spcAft>
            <a:buNone/>
          </a:pPr>
          <a:r>
            <a:rPr lang="en-US" sz="3300" kern="1200" dirty="0">
              <a:solidFill>
                <a:srgbClr val="0070C0"/>
              </a:solidFill>
              <a:latin typeface="Calibri" panose="020F0502020204030204"/>
              <a:ea typeface="+mn-ea"/>
              <a:cs typeface="+mn-cs"/>
            </a:rPr>
            <a:t>Practicality</a:t>
          </a:r>
        </a:p>
      </dsp:txBody>
      <dsp:txXfrm>
        <a:off x="4238451" y="2962254"/>
        <a:ext cx="2800350" cy="1460520"/>
      </dsp:txXfrm>
    </dsp:sp>
    <dsp:sp modelId="{55E8B7C9-282A-4919-BE33-8B97C0725EF4}">
      <dsp:nvSpPr>
        <dsp:cNvPr id="0" name=""/>
        <dsp:cNvSpPr/>
      </dsp:nvSpPr>
      <dsp:spPr>
        <a:xfrm>
          <a:off x="7321551" y="1196179"/>
          <a:ext cx="577850" cy="577850"/>
        </a:xfrm>
        <a:prstGeom prst="ellipse">
          <a:avLst/>
        </a:prstGeom>
        <a:solidFill>
          <a:schemeClr val="bg1">
            <a:lumMod val="75000"/>
          </a:schemeClr>
        </a:solidFill>
        <a:ln>
          <a:noFill/>
        </a:ln>
        <a:effectLst>
          <a:outerShdw blurRad="39000" dist="25400" dir="5400000" rotWithShape="0">
            <a:schemeClr val="accent5">
              <a:hueOff val="-1837137"/>
              <a:satOff val="270"/>
              <a:lumOff val="-6471"/>
              <a:alphaOff val="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7DB8FDD0-831C-458D-A93C-8345D2DB9C53}">
      <dsp:nvSpPr>
        <dsp:cNvPr id="0" name=""/>
        <dsp:cNvSpPr/>
      </dsp:nvSpPr>
      <dsp:spPr>
        <a:xfrm>
          <a:off x="6720937" y="2346222"/>
          <a:ext cx="2937412" cy="1575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6191" tIns="0" rIns="0" bIns="0" numCol="1" spcCol="1270" anchor="t" anchorCtr="0">
          <a:noAutofit/>
        </a:bodyPr>
        <a:lstStyle/>
        <a:p>
          <a:pPr marL="0" lvl="0" indent="0" algn="l" defTabSz="1511300">
            <a:lnSpc>
              <a:spcPct val="90000"/>
            </a:lnSpc>
            <a:spcBef>
              <a:spcPct val="0"/>
            </a:spcBef>
            <a:spcAft>
              <a:spcPct val="35000"/>
            </a:spcAft>
            <a:buNone/>
          </a:pPr>
          <a:r>
            <a:rPr lang="en-US" sz="3400" kern="1200" dirty="0">
              <a:solidFill>
                <a:schemeClr val="bg1">
                  <a:lumMod val="65000"/>
                </a:schemeClr>
              </a:solidFill>
            </a:rPr>
            <a:t>Study 3:</a:t>
          </a:r>
        </a:p>
        <a:p>
          <a:pPr marL="0" lvl="0" indent="0" algn="l" defTabSz="1511300">
            <a:lnSpc>
              <a:spcPct val="90000"/>
            </a:lnSpc>
            <a:spcBef>
              <a:spcPct val="0"/>
            </a:spcBef>
            <a:spcAft>
              <a:spcPct val="35000"/>
            </a:spcAft>
            <a:buNone/>
          </a:pPr>
          <a:r>
            <a:rPr lang="en-US" sz="3400" kern="1200" dirty="0">
              <a:solidFill>
                <a:schemeClr val="bg1">
                  <a:lumMod val="65000"/>
                </a:schemeClr>
              </a:solidFill>
            </a:rPr>
            <a:t>Data Challenge</a:t>
          </a:r>
        </a:p>
      </dsp:txBody>
      <dsp:txXfrm>
        <a:off x="6720937" y="2346222"/>
        <a:ext cx="2937412" cy="1575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12F35-2A63-4065-AE98-E9826ACB1ADC}">
      <dsp:nvSpPr>
        <dsp:cNvPr id="0" name=""/>
        <dsp:cNvSpPr/>
      </dsp:nvSpPr>
      <dsp:spPr>
        <a:xfrm>
          <a:off x="812800" y="0"/>
          <a:ext cx="8890000" cy="5556250"/>
        </a:xfrm>
        <a:prstGeom prst="swooshArrow">
          <a:avLst>
            <a:gd name="adj1" fmla="val 25000"/>
            <a:gd name="adj2" fmla="val 25000"/>
          </a:avLst>
        </a:prstGeom>
        <a:solidFill>
          <a:schemeClr val="tx2">
            <a:lumMod val="50000"/>
          </a:schemeClr>
        </a:solidFill>
        <a:ln>
          <a:noFill/>
        </a:ln>
        <a:effectLst>
          <a:outerShdw blurRad="39000" dist="25400" dir="5400000" rotWithShape="0">
            <a:schemeClr val="accent5">
              <a:tint val="40000"/>
              <a:hueOff val="0"/>
              <a:satOff val="0"/>
              <a:lumOff val="0"/>
              <a:alphaOff val="0"/>
              <a:shade val="33000"/>
              <a:alpha val="83000"/>
            </a:schemeClr>
          </a:outerShdw>
        </a:effectLst>
      </dsp:spPr>
      <dsp:style>
        <a:lnRef idx="0">
          <a:scrgbClr r="0" g="0" b="0"/>
        </a:lnRef>
        <a:fillRef idx="1">
          <a:scrgbClr r="0" g="0" b="0"/>
        </a:fillRef>
        <a:effectRef idx="2">
          <a:scrgbClr r="0" g="0" b="0"/>
        </a:effectRef>
        <a:fontRef idx="minor"/>
      </dsp:style>
    </dsp:sp>
    <dsp:sp modelId="{6631ABDC-A972-4BB7-9B6E-0C63FDBF3E58}">
      <dsp:nvSpPr>
        <dsp:cNvPr id="0" name=""/>
        <dsp:cNvSpPr/>
      </dsp:nvSpPr>
      <dsp:spPr>
        <a:xfrm>
          <a:off x="1941830" y="3834923"/>
          <a:ext cx="231140" cy="231140"/>
        </a:xfrm>
        <a:prstGeom prst="ellipse">
          <a:avLst/>
        </a:prstGeom>
        <a:solidFill>
          <a:prstClr val="white">
            <a:lumMod val="75000"/>
          </a:prstClr>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A18D8C2B-2744-4E99-BE43-2F94273FEAD0}">
      <dsp:nvSpPr>
        <dsp:cNvPr id="0" name=""/>
        <dsp:cNvSpPr/>
      </dsp:nvSpPr>
      <dsp:spPr>
        <a:xfrm>
          <a:off x="2109577" y="4150522"/>
          <a:ext cx="2462527" cy="1091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76"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1: Effectiveness</a:t>
          </a:r>
        </a:p>
      </dsp:txBody>
      <dsp:txXfrm>
        <a:off x="2109577" y="4150522"/>
        <a:ext cx="2462527" cy="1091400"/>
      </dsp:txXfrm>
    </dsp:sp>
    <dsp:sp modelId="{C6E581D9-E316-4C7B-A8C9-357FDF350B62}">
      <dsp:nvSpPr>
        <dsp:cNvPr id="0" name=""/>
        <dsp:cNvSpPr/>
      </dsp:nvSpPr>
      <dsp:spPr>
        <a:xfrm>
          <a:off x="4363083" y="2204086"/>
          <a:ext cx="417830" cy="417830"/>
        </a:xfrm>
        <a:prstGeom prst="ellipse">
          <a:avLst/>
        </a:prstGeom>
        <a:solidFill>
          <a:prstClr val="white">
            <a:lumMod val="75000"/>
          </a:prstClr>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FF4A61E7-9286-4B21-A563-FFA3F19998B5}">
      <dsp:nvSpPr>
        <dsp:cNvPr id="0" name=""/>
        <dsp:cNvSpPr/>
      </dsp:nvSpPr>
      <dsp:spPr>
        <a:xfrm>
          <a:off x="4238451" y="2962254"/>
          <a:ext cx="2800350" cy="1460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399"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2:</a:t>
          </a:r>
        </a:p>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Practicality</a:t>
          </a:r>
        </a:p>
      </dsp:txBody>
      <dsp:txXfrm>
        <a:off x="4238451" y="2962254"/>
        <a:ext cx="2800350" cy="1460520"/>
      </dsp:txXfrm>
    </dsp:sp>
    <dsp:sp modelId="{55E8B7C9-282A-4919-BE33-8B97C0725EF4}">
      <dsp:nvSpPr>
        <dsp:cNvPr id="0" name=""/>
        <dsp:cNvSpPr/>
      </dsp:nvSpPr>
      <dsp:spPr>
        <a:xfrm>
          <a:off x="7321551" y="1196179"/>
          <a:ext cx="577850" cy="577850"/>
        </a:xfrm>
        <a:prstGeom prst="ellipse">
          <a:avLst/>
        </a:prstGeom>
        <a:solidFill>
          <a:srgbClr val="00B0F0"/>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7DB8FDD0-831C-458D-A93C-8345D2DB9C53}">
      <dsp:nvSpPr>
        <dsp:cNvPr id="0" name=""/>
        <dsp:cNvSpPr/>
      </dsp:nvSpPr>
      <dsp:spPr>
        <a:xfrm>
          <a:off x="6720937" y="2346222"/>
          <a:ext cx="2937412" cy="1575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399"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srgbClr val="0070C0"/>
              </a:solidFill>
              <a:latin typeface="Calibri" panose="020F0502020204030204"/>
              <a:ea typeface="+mn-ea"/>
              <a:cs typeface="+mn-cs"/>
            </a:rPr>
            <a:t>Study 3:</a:t>
          </a:r>
        </a:p>
        <a:p>
          <a:pPr marL="0" lvl="0" indent="0" algn="l" defTabSz="1466850">
            <a:lnSpc>
              <a:spcPct val="90000"/>
            </a:lnSpc>
            <a:spcBef>
              <a:spcPct val="0"/>
            </a:spcBef>
            <a:spcAft>
              <a:spcPct val="35000"/>
            </a:spcAft>
            <a:buNone/>
          </a:pPr>
          <a:r>
            <a:rPr lang="en-US" sz="3300" kern="1200" dirty="0">
              <a:solidFill>
                <a:srgbClr val="0070C0"/>
              </a:solidFill>
              <a:latin typeface="Calibri" panose="020F0502020204030204"/>
              <a:ea typeface="+mn-ea"/>
              <a:cs typeface="+mn-cs"/>
            </a:rPr>
            <a:t>Data Challenge</a:t>
          </a:r>
        </a:p>
      </dsp:txBody>
      <dsp:txXfrm>
        <a:off x="6720937" y="2346222"/>
        <a:ext cx="2937412" cy="15756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12F35-2A63-4065-AE98-E9826ACB1ADC}">
      <dsp:nvSpPr>
        <dsp:cNvPr id="0" name=""/>
        <dsp:cNvSpPr/>
      </dsp:nvSpPr>
      <dsp:spPr>
        <a:xfrm>
          <a:off x="812800" y="0"/>
          <a:ext cx="8890000" cy="5556250"/>
        </a:xfrm>
        <a:prstGeom prst="swooshArrow">
          <a:avLst>
            <a:gd name="adj1" fmla="val 25000"/>
            <a:gd name="adj2" fmla="val 25000"/>
          </a:avLst>
        </a:prstGeom>
        <a:solidFill>
          <a:schemeClr val="tx2">
            <a:lumMod val="50000"/>
          </a:schemeClr>
        </a:solidFill>
        <a:ln>
          <a:noFill/>
        </a:ln>
        <a:effectLst>
          <a:outerShdw blurRad="39000" dist="25400" dir="5400000" rotWithShape="0">
            <a:schemeClr val="accent5">
              <a:tint val="40000"/>
              <a:hueOff val="0"/>
              <a:satOff val="0"/>
              <a:lumOff val="0"/>
              <a:alphaOff val="0"/>
              <a:shade val="33000"/>
              <a:alpha val="83000"/>
            </a:schemeClr>
          </a:outerShdw>
        </a:effectLst>
      </dsp:spPr>
      <dsp:style>
        <a:lnRef idx="0">
          <a:scrgbClr r="0" g="0" b="0"/>
        </a:lnRef>
        <a:fillRef idx="1">
          <a:scrgbClr r="0" g="0" b="0"/>
        </a:fillRef>
        <a:effectRef idx="2">
          <a:scrgbClr r="0" g="0" b="0"/>
        </a:effectRef>
        <a:fontRef idx="minor"/>
      </dsp:style>
    </dsp:sp>
    <dsp:sp modelId="{6631ABDC-A972-4BB7-9B6E-0C63FDBF3E58}">
      <dsp:nvSpPr>
        <dsp:cNvPr id="0" name=""/>
        <dsp:cNvSpPr/>
      </dsp:nvSpPr>
      <dsp:spPr>
        <a:xfrm>
          <a:off x="1941830" y="3834923"/>
          <a:ext cx="231140" cy="231140"/>
        </a:xfrm>
        <a:prstGeom prst="ellipse">
          <a:avLst/>
        </a:prstGeom>
        <a:solidFill>
          <a:prstClr val="white">
            <a:lumMod val="75000"/>
          </a:prstClr>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A18D8C2B-2744-4E99-BE43-2F94273FEAD0}">
      <dsp:nvSpPr>
        <dsp:cNvPr id="0" name=""/>
        <dsp:cNvSpPr/>
      </dsp:nvSpPr>
      <dsp:spPr>
        <a:xfrm>
          <a:off x="2109577" y="4150522"/>
          <a:ext cx="2462527" cy="1091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76"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prstClr val="white">
                  <a:lumMod val="65000"/>
                </a:prstClr>
              </a:solidFill>
              <a:latin typeface="Calibri" panose="020F0502020204030204"/>
              <a:ea typeface="+mn-ea"/>
              <a:cs typeface="+mn-cs"/>
            </a:rPr>
            <a:t>Study 1: Effectiveness</a:t>
          </a:r>
        </a:p>
      </dsp:txBody>
      <dsp:txXfrm>
        <a:off x="2109577" y="4150522"/>
        <a:ext cx="2462527" cy="1091400"/>
      </dsp:txXfrm>
    </dsp:sp>
    <dsp:sp modelId="{C6E581D9-E316-4C7B-A8C9-357FDF350B62}">
      <dsp:nvSpPr>
        <dsp:cNvPr id="0" name=""/>
        <dsp:cNvSpPr/>
      </dsp:nvSpPr>
      <dsp:spPr>
        <a:xfrm>
          <a:off x="4363083" y="2204086"/>
          <a:ext cx="417830" cy="417830"/>
        </a:xfrm>
        <a:prstGeom prst="ellipse">
          <a:avLst/>
        </a:prstGeom>
        <a:solidFill>
          <a:schemeClr val="bg1">
            <a:lumMod val="75000"/>
          </a:schemeClr>
        </a:solidFill>
        <a:ln>
          <a:noFill/>
        </a:ln>
        <a:effectLst>
          <a:outerShdw blurRad="39000" dist="25400" dir="5400000" rotWithShape="0">
            <a:schemeClr val="accent5">
              <a:hueOff val="-918568"/>
              <a:satOff val="135"/>
              <a:lumOff val="-3236"/>
              <a:alphaOff val="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FF4A61E7-9286-4B21-A563-FFA3F19998B5}">
      <dsp:nvSpPr>
        <dsp:cNvPr id="0" name=""/>
        <dsp:cNvSpPr/>
      </dsp:nvSpPr>
      <dsp:spPr>
        <a:xfrm>
          <a:off x="4238451" y="2962254"/>
          <a:ext cx="2800350" cy="1460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399"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solidFill>
                <a:schemeClr val="bg1">
                  <a:lumMod val="65000"/>
                </a:schemeClr>
              </a:solidFill>
            </a:rPr>
            <a:t>Study 2:</a:t>
          </a:r>
        </a:p>
        <a:p>
          <a:pPr marL="0" lvl="0" indent="0" algn="l" defTabSz="1466850">
            <a:lnSpc>
              <a:spcPct val="90000"/>
            </a:lnSpc>
            <a:spcBef>
              <a:spcPct val="0"/>
            </a:spcBef>
            <a:spcAft>
              <a:spcPct val="35000"/>
            </a:spcAft>
            <a:buNone/>
          </a:pPr>
          <a:r>
            <a:rPr lang="en-US" sz="3300" kern="1200" dirty="0">
              <a:solidFill>
                <a:schemeClr val="bg1">
                  <a:lumMod val="65000"/>
                </a:schemeClr>
              </a:solidFill>
            </a:rPr>
            <a:t>Practicality</a:t>
          </a:r>
        </a:p>
      </dsp:txBody>
      <dsp:txXfrm>
        <a:off x="4238451" y="2962254"/>
        <a:ext cx="2800350" cy="1460520"/>
      </dsp:txXfrm>
    </dsp:sp>
    <dsp:sp modelId="{55E8B7C9-282A-4919-BE33-8B97C0725EF4}">
      <dsp:nvSpPr>
        <dsp:cNvPr id="0" name=""/>
        <dsp:cNvSpPr/>
      </dsp:nvSpPr>
      <dsp:spPr>
        <a:xfrm>
          <a:off x="7321551" y="1196179"/>
          <a:ext cx="577850" cy="577850"/>
        </a:xfrm>
        <a:prstGeom prst="ellipse">
          <a:avLst/>
        </a:prstGeom>
        <a:solidFill>
          <a:srgbClr val="00B0F0"/>
        </a:solidFill>
        <a:ln>
          <a:noFill/>
        </a:ln>
        <a:effectLst>
          <a:outerShdw blurRad="57150" dist="19050" dir="5400000" algn="ctr" rotWithShape="0">
            <a:srgbClr val="000000">
              <a:alpha val="63000"/>
            </a:srgb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sp>
    <dsp:sp modelId="{7DB8FDD0-831C-458D-A93C-8345D2DB9C53}">
      <dsp:nvSpPr>
        <dsp:cNvPr id="0" name=""/>
        <dsp:cNvSpPr/>
      </dsp:nvSpPr>
      <dsp:spPr>
        <a:xfrm>
          <a:off x="6720937" y="2346222"/>
          <a:ext cx="2937412" cy="1575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6191" tIns="0" rIns="0" bIns="0" numCol="1" spcCol="1270" anchor="t" anchorCtr="0">
          <a:noAutofit/>
        </a:bodyPr>
        <a:lstStyle/>
        <a:p>
          <a:pPr marL="0" lvl="0" indent="0" algn="l" defTabSz="1466850">
            <a:lnSpc>
              <a:spcPct val="90000"/>
            </a:lnSpc>
            <a:spcBef>
              <a:spcPct val="0"/>
            </a:spcBef>
            <a:spcAft>
              <a:spcPct val="35000"/>
            </a:spcAft>
            <a:buNone/>
          </a:pPr>
          <a:r>
            <a:rPr lang="en-US" sz="3300" b="1" kern="1200" dirty="0">
              <a:solidFill>
                <a:srgbClr val="0070C0"/>
              </a:solidFill>
              <a:latin typeface="Calibri" panose="020F0502020204030204"/>
              <a:ea typeface="+mn-ea"/>
              <a:cs typeface="+mn-cs"/>
            </a:rPr>
            <a:t>Study 3:</a:t>
          </a:r>
        </a:p>
        <a:p>
          <a:pPr marL="0" lvl="0" indent="0" algn="l" defTabSz="1466850">
            <a:lnSpc>
              <a:spcPct val="90000"/>
            </a:lnSpc>
            <a:spcBef>
              <a:spcPct val="0"/>
            </a:spcBef>
            <a:spcAft>
              <a:spcPct val="35000"/>
            </a:spcAft>
            <a:buNone/>
          </a:pPr>
          <a:r>
            <a:rPr lang="en-US" sz="3300" b="1" kern="1200" dirty="0">
              <a:solidFill>
                <a:srgbClr val="0070C0"/>
              </a:solidFill>
              <a:latin typeface="Calibri" panose="020F0502020204030204"/>
              <a:ea typeface="+mn-ea"/>
              <a:cs typeface="+mn-cs"/>
            </a:rPr>
            <a:t>Data Challenge</a:t>
          </a:r>
        </a:p>
      </dsp:txBody>
      <dsp:txXfrm>
        <a:off x="6720937" y="2346222"/>
        <a:ext cx="2937412" cy="157560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1D4D49-F73F-4547-83FE-F2794F559E7C}" type="datetimeFigureOut">
              <a:rPr lang="en-US" smtClean="0"/>
              <a:t>2/17/2022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033823-1C6C-49A1-85FF-EED8FF44E81A}" type="slidenum">
              <a:rPr lang="en-US" smtClean="0"/>
              <a:t>‹#›</a:t>
            </a:fld>
            <a:endParaRPr lang="en-US"/>
          </a:p>
        </p:txBody>
      </p:sp>
    </p:spTree>
    <p:extLst>
      <p:ext uri="{BB962C8B-B14F-4D97-AF65-F5344CB8AC3E}">
        <p14:creationId xmlns:p14="http://schemas.microsoft.com/office/powerpoint/2010/main" val="2291360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1</a:t>
            </a:fld>
            <a:endParaRPr lang="en-US"/>
          </a:p>
        </p:txBody>
      </p:sp>
    </p:spTree>
    <p:extLst>
      <p:ext uri="{BB962C8B-B14F-4D97-AF65-F5344CB8AC3E}">
        <p14:creationId xmlns:p14="http://schemas.microsoft.com/office/powerpoint/2010/main" val="89941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1239838"/>
            <a:ext cx="5954712" cy="3351212"/>
          </a:xfrm>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Georgia" pitchFamily="18" charset="0"/>
              </a:rPr>
              <a:t>Goal: Develop user profiles and capture user interests.</a:t>
            </a:r>
          </a:p>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2</a:t>
            </a:fld>
            <a:endParaRPr lang="en-US" dirty="0"/>
          </a:p>
        </p:txBody>
      </p:sp>
    </p:spTree>
    <p:extLst>
      <p:ext uri="{BB962C8B-B14F-4D97-AF65-F5344CB8AC3E}">
        <p14:creationId xmlns:p14="http://schemas.microsoft.com/office/powerpoint/2010/main" val="2307528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DC996-4337-44EB-9394-DAD850014075}" type="slidenum">
              <a:rPr lang="en-US" smtClean="0"/>
              <a:t>3</a:t>
            </a:fld>
            <a:endParaRPr lang="en-US" dirty="0"/>
          </a:p>
        </p:txBody>
      </p:sp>
    </p:spTree>
    <p:extLst>
      <p:ext uri="{BB962C8B-B14F-4D97-AF65-F5344CB8AC3E}">
        <p14:creationId xmlns:p14="http://schemas.microsoft.com/office/powerpoint/2010/main" val="3643796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compared to single network RSs, cross-network RSs have better accuracy, novelty and diversity.</a:t>
            </a:r>
          </a:p>
          <a:p>
            <a:endParaRPr lang="en-US" dirty="0"/>
          </a:p>
          <a:p>
            <a:r>
              <a:rPr lang="en-US" dirty="0"/>
              <a:t>So, this gives the introduction to our next work, Can we some how come up with a solution to synthesize/generate those missing data?</a:t>
            </a:r>
          </a:p>
        </p:txBody>
      </p:sp>
      <p:sp>
        <p:nvSpPr>
          <p:cNvPr id="4" name="Slide Number Placeholder 3"/>
          <p:cNvSpPr>
            <a:spLocks noGrp="1"/>
          </p:cNvSpPr>
          <p:nvPr>
            <p:ph type="sldNum" sz="quarter" idx="5"/>
          </p:nvPr>
        </p:nvSpPr>
        <p:spPr/>
        <p:txBody>
          <a:bodyPr/>
          <a:lstStyle/>
          <a:p>
            <a:fld id="{FC033823-1C6C-49A1-85FF-EED8FF44E81A}" type="slidenum">
              <a:rPr lang="en-US" smtClean="0"/>
              <a:t>5</a:t>
            </a:fld>
            <a:endParaRPr lang="en-US"/>
          </a:p>
        </p:txBody>
      </p:sp>
    </p:spTree>
    <p:extLst>
      <p:ext uri="{BB962C8B-B14F-4D97-AF65-F5344CB8AC3E}">
        <p14:creationId xmlns:p14="http://schemas.microsoft.com/office/powerpoint/2010/main" val="48130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this is learned, for any given user in the target network, his interactions on source network can be generated</a:t>
            </a:r>
          </a:p>
        </p:txBody>
      </p:sp>
      <p:sp>
        <p:nvSpPr>
          <p:cNvPr id="4" name="Slide Number Placeholder 3"/>
          <p:cNvSpPr>
            <a:spLocks noGrp="1"/>
          </p:cNvSpPr>
          <p:nvPr>
            <p:ph type="sldNum" sz="quarter" idx="5"/>
          </p:nvPr>
        </p:nvSpPr>
        <p:spPr/>
        <p:txBody>
          <a:bodyPr/>
          <a:lstStyle/>
          <a:p>
            <a:fld id="{FC033823-1C6C-49A1-85FF-EED8FF44E81A}" type="slidenum">
              <a:rPr lang="en-US" smtClean="0"/>
              <a:t>7</a:t>
            </a:fld>
            <a:endParaRPr lang="en-US"/>
          </a:p>
        </p:txBody>
      </p:sp>
    </p:spTree>
    <p:extLst>
      <p:ext uri="{BB962C8B-B14F-4D97-AF65-F5344CB8AC3E}">
        <p14:creationId xmlns:p14="http://schemas.microsoft.com/office/powerpoint/2010/main" val="1938785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10</a:t>
            </a:fld>
            <a:endParaRPr lang="en-US"/>
          </a:p>
        </p:txBody>
      </p:sp>
    </p:spTree>
    <p:extLst>
      <p:ext uri="{BB962C8B-B14F-4D97-AF65-F5344CB8AC3E}">
        <p14:creationId xmlns:p14="http://schemas.microsoft.com/office/powerpoint/2010/main" val="2850695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Despite the growing interest in the area, we observed two main limitations in existing cross-network recommender solutions.</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almost all available cross-network recommender systems use linear models.  Such as linear factorization models. So, they are unable to capture underlying complex relationships in user data due to the linearity constraint.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Second, they are offline models, so when deployed, they cannot capture user preference dynamics and update the user preferences according to the incoming interactions. This is crucial for cross-network environments, because streams of interactions are coming in from many different networks and we need to understand the dynamics of each of the streams.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example, when deployed, offline models cannot differentiate these two users. One can continue to watch football videos, and the other one only has a sudden interest towards the subject for a small period of time. So we should understand these dynamics and recommend accordingly. Otherwise the recommendations will be outdated.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16</a:t>
            </a:fld>
            <a:endParaRPr lang="en-US"/>
          </a:p>
        </p:txBody>
      </p:sp>
    </p:spTree>
    <p:extLst>
      <p:ext uri="{BB962C8B-B14F-4D97-AF65-F5344CB8AC3E}">
        <p14:creationId xmlns:p14="http://schemas.microsoft.com/office/powerpoint/2010/main" val="3762556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20</a:t>
            </a:fld>
            <a:endParaRPr lang="en-US"/>
          </a:p>
        </p:txBody>
      </p:sp>
    </p:spTree>
    <p:extLst>
      <p:ext uri="{BB962C8B-B14F-4D97-AF65-F5344CB8AC3E}">
        <p14:creationId xmlns:p14="http://schemas.microsoft.com/office/powerpoint/2010/main" val="2934221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address both these issues in a single solution, we propose an LSTM networks-based solution. </a:t>
            </a:r>
          </a:p>
          <a:p>
            <a:r>
              <a:rPr lang="en-US" sz="1200" kern="1200" dirty="0">
                <a:solidFill>
                  <a:schemeClr val="tx1"/>
                </a:solidFill>
                <a:effectLst/>
                <a:latin typeface="+mn-lt"/>
                <a:ea typeface="+mn-ea"/>
                <a:cs typeface="+mn-cs"/>
              </a:rPr>
              <a:t>The reason to use LSTM is quite clear.</a:t>
            </a:r>
          </a:p>
          <a:p>
            <a:r>
              <a:rPr lang="en-US" sz="1200" kern="1200" dirty="0">
                <a:solidFill>
                  <a:schemeClr val="tx1"/>
                </a:solidFill>
                <a:effectLst/>
                <a:latin typeface="+mn-lt"/>
                <a:ea typeface="+mn-ea"/>
                <a:cs typeface="+mn-cs"/>
              </a:rPr>
              <a:t>It is based on a neural architecture, so it can model non-linear, complex relationships in user data.</a:t>
            </a:r>
          </a:p>
          <a:p>
            <a:r>
              <a:rPr lang="en-US" sz="1200" kern="1200" dirty="0">
                <a:solidFill>
                  <a:schemeClr val="tx1"/>
                </a:solidFill>
                <a:effectLst/>
                <a:latin typeface="+mn-lt"/>
                <a:ea typeface="+mn-ea"/>
                <a:cs typeface="+mn-cs"/>
              </a:rPr>
              <a:t>Second, it contains a chain of repeating modules and can be easily used in an online setting to update the model parameters with the incoming interactions.</a:t>
            </a:r>
          </a:p>
          <a:p>
            <a:r>
              <a:rPr lang="en-US" sz="1200" kern="1200" dirty="0">
                <a:solidFill>
                  <a:schemeClr val="tx1"/>
                </a:solidFill>
                <a:effectLst/>
                <a:latin typeface="+mn-lt"/>
                <a:ea typeface="+mn-ea"/>
                <a:cs typeface="+mn-cs"/>
              </a:rPr>
              <a:t>However, there are a few challenges in using a vanilla LSTM model in a recommender environment.</a:t>
            </a:r>
          </a:p>
          <a:p>
            <a:r>
              <a:rPr lang="en-US" sz="1200" kern="1200" dirty="0">
                <a:solidFill>
                  <a:schemeClr val="tx1"/>
                </a:solidFill>
                <a:effectLst/>
                <a:latin typeface="+mn-lt"/>
                <a:ea typeface="+mn-ea"/>
                <a:cs typeface="+mn-cs"/>
              </a:rPr>
              <a:t>First, they are not designed to handle highly sparse data. So as we know in recommender systems we have to work with sparse inputs.</a:t>
            </a:r>
          </a:p>
          <a:p>
            <a:r>
              <a:rPr lang="en-US" sz="1200" kern="1200" dirty="0">
                <a:solidFill>
                  <a:schemeClr val="tx1"/>
                </a:solidFill>
                <a:effectLst/>
                <a:latin typeface="+mn-lt"/>
                <a:ea typeface="+mn-ea"/>
                <a:cs typeface="+mn-cs"/>
              </a:rPr>
              <a:t>Second, the Cell state bottleneck issue. In theory, LSTM can model long term dependencies in input data. But LSTM try to encode the full user history in to fixed length vector to infer current preferences. </a:t>
            </a:r>
          </a:p>
          <a:p>
            <a:r>
              <a:rPr lang="en-US" sz="1200" kern="1200" dirty="0">
                <a:solidFill>
                  <a:schemeClr val="tx1"/>
                </a:solidFill>
                <a:effectLst/>
                <a:latin typeface="+mn-lt"/>
                <a:ea typeface="+mn-ea"/>
                <a:cs typeface="+mn-cs"/>
              </a:rPr>
              <a:t>Third, LSTM assumes uniform time gaps between inputs and it does not differentiate the time gaps between the inputs. In recommender systems, we know that the time gaps between interactions are crucial as they convey important information. Say a small time gap may mean that there can be little user preference changes whereas a larger time gap may mean that there can be high preference changes.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to address these issues, we introduce three new components to the standard LSTM.</a:t>
            </a:r>
          </a:p>
          <a:p>
            <a:r>
              <a:rPr lang="en-US" sz="1200" kern="1200" dirty="0">
                <a:solidFill>
                  <a:schemeClr val="tx1"/>
                </a:solidFill>
                <a:effectLst/>
                <a:latin typeface="+mn-lt"/>
                <a:ea typeface="+mn-ea"/>
                <a:cs typeface="+mn-cs"/>
              </a:rPr>
              <a:t>First, a higher-order interaction layer to alleviate the sparsity.</a:t>
            </a:r>
          </a:p>
          <a:p>
            <a:r>
              <a:rPr lang="en-US" sz="1200" kern="1200" dirty="0">
                <a:solidFill>
                  <a:schemeClr val="tx1"/>
                </a:solidFill>
                <a:effectLst/>
                <a:latin typeface="+mn-lt"/>
                <a:ea typeface="+mn-ea"/>
                <a:cs typeface="+mn-cs"/>
              </a:rPr>
              <a:t>Second, an attention mechanism to handle the cell-state bottleneck issue.</a:t>
            </a:r>
          </a:p>
          <a:p>
            <a:r>
              <a:rPr lang="en-US" sz="1200" kern="1200" dirty="0">
                <a:solidFill>
                  <a:schemeClr val="tx1"/>
                </a:solidFill>
                <a:effectLst/>
                <a:latin typeface="+mn-lt"/>
                <a:ea typeface="+mn-ea"/>
                <a:cs typeface="+mn-cs"/>
              </a:rPr>
              <a:t>Third, time aware gates to incorporate time gap information in to the LSTM.</a:t>
            </a:r>
          </a:p>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23</a:t>
            </a:fld>
            <a:endParaRPr lang="en-US"/>
          </a:p>
        </p:txBody>
      </p:sp>
    </p:spTree>
    <p:extLst>
      <p:ext uri="{BB962C8B-B14F-4D97-AF65-F5344CB8AC3E}">
        <p14:creationId xmlns:p14="http://schemas.microsoft.com/office/powerpoint/2010/main" val="409731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are the experimental results against the baselines. </a:t>
            </a:r>
          </a:p>
          <a:p>
            <a:r>
              <a:rPr lang="en-US" sz="1200" kern="1200" dirty="0">
                <a:solidFill>
                  <a:schemeClr val="tx1"/>
                </a:solidFill>
                <a:effectLst/>
                <a:latin typeface="+mn-lt"/>
                <a:ea typeface="+mn-ea"/>
                <a:cs typeface="+mn-cs"/>
              </a:rPr>
              <a:t>To check the accuracy, we used both Hit Ratio and NDCG metrics.</a:t>
            </a:r>
          </a:p>
          <a:p>
            <a:r>
              <a:rPr lang="en-US" sz="1200" kern="1200" dirty="0">
                <a:solidFill>
                  <a:schemeClr val="tx1"/>
                </a:solidFill>
                <a:effectLst/>
                <a:latin typeface="+mn-lt"/>
                <a:ea typeface="+mn-ea"/>
                <a:cs typeface="+mn-cs"/>
              </a:rPr>
              <a:t>Proposed solution is the red line. Top three solutions are using deep neural architectures, and outperforms other architectures like linear factorization models, and simple popularity based recommender models.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Apart from the accuracy, we also wanted to check the performances of the diversity and novelty of the recommendations, and our model performed well.</a:t>
            </a:r>
          </a:p>
        </p:txBody>
      </p:sp>
      <p:sp>
        <p:nvSpPr>
          <p:cNvPr id="4" name="Slide Number Placeholder 3"/>
          <p:cNvSpPr>
            <a:spLocks noGrp="1"/>
          </p:cNvSpPr>
          <p:nvPr>
            <p:ph type="sldNum" sz="quarter" idx="10"/>
          </p:nvPr>
        </p:nvSpPr>
        <p:spPr/>
        <p:txBody>
          <a:bodyPr/>
          <a:lstStyle/>
          <a:p>
            <a:fld id="{727D485F-BB3A-4131-9BE3-201C892140CF}" type="slidenum">
              <a:rPr lang="en-US" smtClean="0"/>
              <a:t>25</a:t>
            </a:fld>
            <a:endParaRPr lang="en-US"/>
          </a:p>
        </p:txBody>
      </p:sp>
    </p:spTree>
    <p:extLst>
      <p:ext uri="{BB962C8B-B14F-4D97-AF65-F5344CB8AC3E}">
        <p14:creationId xmlns:p14="http://schemas.microsoft.com/office/powerpoint/2010/main" val="2763599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Despite the growing interest in the area, we observed two main limitations in existing cross-network recommender solutions.</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First, almost all available cross-network recommender systems use linear models.  Such as linear factorization models. So, they are unable to capture underlying complex relationships in user data due to the linearity constraint.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Second, they are offline models, so when deployed, they cannot capture user preference dynamics and update the user preferences according to the incoming interactions. This is crucial for cross-network environments, because streams of interactions are coming in from many different networks and we need to understand the dynamics of each of the streams.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example, when deployed, offline models cannot differentiate these two users. One can continue to watch football videos, and the other one only has a sudden interest towards the subject for a small period of time. So we should understand these dynamics and recommend accordingly. Otherwise the recommendations will be outdated.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D485F-BB3A-4131-9BE3-201C892140CF}" type="slidenum">
              <a:rPr lang="en-US" smtClean="0"/>
              <a:t>26</a:t>
            </a:fld>
            <a:endParaRPr lang="en-US"/>
          </a:p>
        </p:txBody>
      </p:sp>
    </p:spTree>
    <p:extLst>
      <p:ext uri="{BB962C8B-B14F-4D97-AF65-F5344CB8AC3E}">
        <p14:creationId xmlns:p14="http://schemas.microsoft.com/office/powerpoint/2010/main" val="665438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30</a:t>
            </a:fld>
            <a:endParaRPr lang="en-US"/>
          </a:p>
        </p:txBody>
      </p:sp>
    </p:spTree>
    <p:extLst>
      <p:ext uri="{BB962C8B-B14F-4D97-AF65-F5344CB8AC3E}">
        <p14:creationId xmlns:p14="http://schemas.microsoft.com/office/powerpoint/2010/main" val="2902970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address both these issues in a single solution, we propose an LSTM networks-based solution. </a:t>
            </a:r>
          </a:p>
          <a:p>
            <a:r>
              <a:rPr lang="en-US" sz="1200" kern="1200" dirty="0">
                <a:solidFill>
                  <a:schemeClr val="tx1"/>
                </a:solidFill>
                <a:effectLst/>
                <a:latin typeface="+mn-lt"/>
                <a:ea typeface="+mn-ea"/>
                <a:cs typeface="+mn-cs"/>
              </a:rPr>
              <a:t>The reason to use LSTM is quite clear.</a:t>
            </a:r>
          </a:p>
          <a:p>
            <a:r>
              <a:rPr lang="en-US" sz="1200" kern="1200" dirty="0">
                <a:solidFill>
                  <a:schemeClr val="tx1"/>
                </a:solidFill>
                <a:effectLst/>
                <a:latin typeface="+mn-lt"/>
                <a:ea typeface="+mn-ea"/>
                <a:cs typeface="+mn-cs"/>
              </a:rPr>
              <a:t>It is based on a neural architecture, so it can model non-linear, complex relationships in user data.</a:t>
            </a:r>
          </a:p>
          <a:p>
            <a:r>
              <a:rPr lang="en-US" sz="1200" kern="1200" dirty="0">
                <a:solidFill>
                  <a:schemeClr val="tx1"/>
                </a:solidFill>
                <a:effectLst/>
                <a:latin typeface="+mn-lt"/>
                <a:ea typeface="+mn-ea"/>
                <a:cs typeface="+mn-cs"/>
              </a:rPr>
              <a:t>Second, it contains a chain of repeating modules and can be easily used in an online setting to update the model parameters with the incoming interactions.</a:t>
            </a:r>
          </a:p>
          <a:p>
            <a:r>
              <a:rPr lang="en-US" sz="1200" kern="1200" dirty="0">
                <a:solidFill>
                  <a:schemeClr val="tx1"/>
                </a:solidFill>
                <a:effectLst/>
                <a:latin typeface="+mn-lt"/>
                <a:ea typeface="+mn-ea"/>
                <a:cs typeface="+mn-cs"/>
              </a:rPr>
              <a:t>However, there are a few challenges in using a vanilla LSTM model in a recommender environment.</a:t>
            </a:r>
          </a:p>
          <a:p>
            <a:r>
              <a:rPr lang="en-US" sz="1200" kern="1200" dirty="0">
                <a:solidFill>
                  <a:schemeClr val="tx1"/>
                </a:solidFill>
                <a:effectLst/>
                <a:latin typeface="+mn-lt"/>
                <a:ea typeface="+mn-ea"/>
                <a:cs typeface="+mn-cs"/>
              </a:rPr>
              <a:t>First, they are not designed to handle highly sparse data. So as we know in recommender systems we have to work with sparse inputs.</a:t>
            </a:r>
          </a:p>
          <a:p>
            <a:r>
              <a:rPr lang="en-US" sz="1200" kern="1200" dirty="0">
                <a:solidFill>
                  <a:schemeClr val="tx1"/>
                </a:solidFill>
                <a:effectLst/>
                <a:latin typeface="+mn-lt"/>
                <a:ea typeface="+mn-ea"/>
                <a:cs typeface="+mn-cs"/>
              </a:rPr>
              <a:t>Second, the Cell state bottleneck issue. In theory, LSTM can model long term dependencies in input data. But LSTM try to encode the full user history in to fixed length vector to infer current preferences. </a:t>
            </a:r>
          </a:p>
          <a:p>
            <a:r>
              <a:rPr lang="en-US" sz="1200" kern="1200" dirty="0">
                <a:solidFill>
                  <a:schemeClr val="tx1"/>
                </a:solidFill>
                <a:effectLst/>
                <a:latin typeface="+mn-lt"/>
                <a:ea typeface="+mn-ea"/>
                <a:cs typeface="+mn-cs"/>
              </a:rPr>
              <a:t>Third, LSTM assumes uniform time gaps between inputs and it does not differentiate the time gaps between the inputs. In recommender systems, we know that the time gaps between interactions are crucial as they convey important information. Say a small time gap may mean that there can be little user preference changes whereas a larger time gap may mean that there can be high preference changes.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to address these issues, we introduce three new components to the standard LSTM.</a:t>
            </a:r>
          </a:p>
          <a:p>
            <a:r>
              <a:rPr lang="en-US" sz="1200" kern="1200" dirty="0">
                <a:solidFill>
                  <a:schemeClr val="tx1"/>
                </a:solidFill>
                <a:effectLst/>
                <a:latin typeface="+mn-lt"/>
                <a:ea typeface="+mn-ea"/>
                <a:cs typeface="+mn-cs"/>
              </a:rPr>
              <a:t>First, a higher-order interaction layer to alleviate the sparsity.</a:t>
            </a:r>
          </a:p>
          <a:p>
            <a:r>
              <a:rPr lang="en-US" sz="1200" kern="1200" dirty="0">
                <a:solidFill>
                  <a:schemeClr val="tx1"/>
                </a:solidFill>
                <a:effectLst/>
                <a:latin typeface="+mn-lt"/>
                <a:ea typeface="+mn-ea"/>
                <a:cs typeface="+mn-cs"/>
              </a:rPr>
              <a:t>Second, an attention mechanism to handle the cell-state bottleneck issue.</a:t>
            </a:r>
          </a:p>
          <a:p>
            <a:r>
              <a:rPr lang="en-US" sz="1200" kern="1200" dirty="0">
                <a:solidFill>
                  <a:schemeClr val="tx1"/>
                </a:solidFill>
                <a:effectLst/>
                <a:latin typeface="+mn-lt"/>
                <a:ea typeface="+mn-ea"/>
                <a:cs typeface="+mn-cs"/>
              </a:rPr>
              <a:t>Third, time aware gates to incorporate time gap information in to the LSTM.</a:t>
            </a:r>
          </a:p>
          <a:p>
            <a:endParaRPr lang="en-US" dirty="0"/>
          </a:p>
        </p:txBody>
      </p:sp>
      <p:sp>
        <p:nvSpPr>
          <p:cNvPr id="4" name="Slide Number Placeholder 3"/>
          <p:cNvSpPr>
            <a:spLocks noGrp="1"/>
          </p:cNvSpPr>
          <p:nvPr>
            <p:ph type="sldNum" sz="quarter" idx="10"/>
          </p:nvPr>
        </p:nvSpPr>
        <p:spPr/>
        <p:txBody>
          <a:bodyPr/>
          <a:lstStyle/>
          <a:p>
            <a:fld id="{727D485F-BB3A-4131-9BE3-201C892140CF}" type="slidenum">
              <a:rPr lang="en-US" smtClean="0"/>
              <a:t>35</a:t>
            </a:fld>
            <a:endParaRPr lang="en-US"/>
          </a:p>
        </p:txBody>
      </p:sp>
    </p:spTree>
    <p:extLst>
      <p:ext uri="{BB962C8B-B14F-4D97-AF65-F5344CB8AC3E}">
        <p14:creationId xmlns:p14="http://schemas.microsoft.com/office/powerpoint/2010/main" val="350001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are the experimental results against the baselines. </a:t>
            </a:r>
          </a:p>
          <a:p>
            <a:r>
              <a:rPr lang="en-US" sz="1200" kern="1200" dirty="0">
                <a:solidFill>
                  <a:schemeClr val="tx1"/>
                </a:solidFill>
                <a:effectLst/>
                <a:latin typeface="+mn-lt"/>
                <a:ea typeface="+mn-ea"/>
                <a:cs typeface="+mn-cs"/>
              </a:rPr>
              <a:t>To check the accuracy, we used both Hit Ratio and NDCG metrics.</a:t>
            </a:r>
          </a:p>
          <a:p>
            <a:r>
              <a:rPr lang="en-US" sz="1200" kern="1200" dirty="0">
                <a:solidFill>
                  <a:schemeClr val="tx1"/>
                </a:solidFill>
                <a:effectLst/>
                <a:latin typeface="+mn-lt"/>
                <a:ea typeface="+mn-ea"/>
                <a:cs typeface="+mn-cs"/>
              </a:rPr>
              <a:t>Proposed solution is the red line. Top three solutions are using deep neural architectures, and outperforms other architectures like linear factorization models, and simple popularity based recommender models.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Apart from the accuracy, we also wanted to check the performances of the diversity and novelty of the recommendations, and our model performed well.</a:t>
            </a:r>
          </a:p>
        </p:txBody>
      </p:sp>
      <p:sp>
        <p:nvSpPr>
          <p:cNvPr id="4" name="Slide Number Placeholder 3"/>
          <p:cNvSpPr>
            <a:spLocks noGrp="1"/>
          </p:cNvSpPr>
          <p:nvPr>
            <p:ph type="sldNum" sz="quarter" idx="10"/>
          </p:nvPr>
        </p:nvSpPr>
        <p:spPr/>
        <p:txBody>
          <a:bodyPr/>
          <a:lstStyle/>
          <a:p>
            <a:fld id="{727D485F-BB3A-4131-9BE3-201C892140CF}" type="slidenum">
              <a:rPr lang="en-US" smtClean="0"/>
              <a:t>37</a:t>
            </a:fld>
            <a:endParaRPr lang="en-US"/>
          </a:p>
        </p:txBody>
      </p:sp>
    </p:spTree>
    <p:extLst>
      <p:ext uri="{BB962C8B-B14F-4D97-AF65-F5344CB8AC3E}">
        <p14:creationId xmlns:p14="http://schemas.microsoft.com/office/powerpoint/2010/main" val="1555929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033823-1C6C-49A1-85FF-EED8FF44E81A}" type="slidenum">
              <a:rPr lang="en-US" smtClean="0"/>
              <a:t>38</a:t>
            </a:fld>
            <a:endParaRPr lang="en-US"/>
          </a:p>
        </p:txBody>
      </p:sp>
    </p:spTree>
    <p:extLst>
      <p:ext uri="{BB962C8B-B14F-4D97-AF65-F5344CB8AC3E}">
        <p14:creationId xmlns:p14="http://schemas.microsoft.com/office/powerpoint/2010/main" val="2992055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DA67-ECA9-4560-8BAA-BDD75E656A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BE8A40-E13D-4D84-A28D-9D6D3BA81C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EFF4B7-E741-4408-8456-5680437D4574}"/>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5" name="Footer Placeholder 4">
            <a:extLst>
              <a:ext uri="{FF2B5EF4-FFF2-40B4-BE49-F238E27FC236}">
                <a16:creationId xmlns:a16="http://schemas.microsoft.com/office/drawing/2014/main" id="{BC60ECFA-C9D3-4A56-96FF-25C217525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987E7C-4873-48E8-86B1-C113B5ADA218}"/>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189302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8164-2859-4728-A011-3E7D6575DD8A}"/>
              </a:ext>
            </a:extLst>
          </p:cNvPr>
          <p:cNvSpPr>
            <a:spLocks noGrp="1"/>
          </p:cNvSpPr>
          <p:nvPr>
            <p:ph type="title"/>
          </p:nvPr>
        </p:nvSpPr>
        <p:spPr>
          <a:xfrm>
            <a:off x="838200" y="89352"/>
            <a:ext cx="10515600" cy="8540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1563EE-0B15-45B8-B742-F50F7523FADB}"/>
              </a:ext>
            </a:extLst>
          </p:cNvPr>
          <p:cNvSpPr>
            <a:spLocks noGrp="1"/>
          </p:cNvSpPr>
          <p:nvPr>
            <p:ph idx="1"/>
          </p:nvPr>
        </p:nvSpPr>
        <p:spPr>
          <a:xfrm>
            <a:off x="838200" y="1015999"/>
            <a:ext cx="10515600" cy="5485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E1A246-F8B6-457E-8CD8-286603B35A64}"/>
              </a:ext>
            </a:extLst>
          </p:cNvPr>
          <p:cNvSpPr>
            <a:spLocks noGrp="1"/>
          </p:cNvSpPr>
          <p:nvPr>
            <p:ph type="dt" sz="half" idx="10"/>
          </p:nvPr>
        </p:nvSpPr>
        <p:spPr>
          <a:xfrm>
            <a:off x="838200" y="6501491"/>
            <a:ext cx="2743200" cy="365125"/>
          </a:xfrm>
        </p:spPr>
        <p:txBody>
          <a:bodyPr/>
          <a:lstStyle/>
          <a:p>
            <a:fld id="{B97C9027-D7C5-4163-9CCA-A331ADF553C3}" type="datetimeFigureOut">
              <a:rPr lang="en-US" smtClean="0"/>
              <a:t>2/17/2022</a:t>
            </a:fld>
            <a:endParaRPr lang="en-US"/>
          </a:p>
        </p:txBody>
      </p:sp>
      <p:sp>
        <p:nvSpPr>
          <p:cNvPr id="5" name="Footer Placeholder 4">
            <a:extLst>
              <a:ext uri="{FF2B5EF4-FFF2-40B4-BE49-F238E27FC236}">
                <a16:creationId xmlns:a16="http://schemas.microsoft.com/office/drawing/2014/main" id="{285E5DD1-2D03-4BF7-9B1A-53CB86540042}"/>
              </a:ext>
            </a:extLst>
          </p:cNvPr>
          <p:cNvSpPr>
            <a:spLocks noGrp="1"/>
          </p:cNvSpPr>
          <p:nvPr>
            <p:ph type="ftr" sz="quarter" idx="11"/>
          </p:nvPr>
        </p:nvSpPr>
        <p:spPr>
          <a:xfrm>
            <a:off x="4038600" y="6501491"/>
            <a:ext cx="4114800" cy="365125"/>
          </a:xfrm>
        </p:spPr>
        <p:txBody>
          <a:bodyPr/>
          <a:lstStyle/>
          <a:p>
            <a:endParaRPr lang="en-US"/>
          </a:p>
        </p:txBody>
      </p:sp>
    </p:spTree>
    <p:extLst>
      <p:ext uri="{BB962C8B-B14F-4D97-AF65-F5344CB8AC3E}">
        <p14:creationId xmlns:p14="http://schemas.microsoft.com/office/powerpoint/2010/main" val="2685364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BEE9-0EE0-4593-856A-35280F0168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F19093-0D6F-4B8A-8612-E15D9D8BCC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D062D3-30C1-4B90-904F-C9DC3B9AFD5D}"/>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5" name="Footer Placeholder 4">
            <a:extLst>
              <a:ext uri="{FF2B5EF4-FFF2-40B4-BE49-F238E27FC236}">
                <a16:creationId xmlns:a16="http://schemas.microsoft.com/office/drawing/2014/main" id="{35F4D298-0AF2-4C60-BC9A-B9B590D2FE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5EBBCC-6B46-41C3-8C02-0401D5E40B3E}"/>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177054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891A-FC6F-41D9-B68F-24F3971185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BCD5C3-8C07-4353-B58F-AACCFB408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1D41E5-0A38-4AB0-A8F9-78A774FDFA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EBABC7-92FE-4689-ADAF-0D45F9B18A26}"/>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6" name="Footer Placeholder 5">
            <a:extLst>
              <a:ext uri="{FF2B5EF4-FFF2-40B4-BE49-F238E27FC236}">
                <a16:creationId xmlns:a16="http://schemas.microsoft.com/office/drawing/2014/main" id="{E0FB0974-C4A3-4540-9E47-0866CE3B40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434203-3E98-4691-9717-804DE3030B45}"/>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331578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DBAD-F028-4876-BD6E-25EE7DBA57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14EF29-86E3-410B-9CC7-84B4DCA29E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F65F9B-5916-4606-AFDF-857F459806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F59135-B6D5-4F7C-9F01-DD918D6FD4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9282AA-4EAD-4AAA-ACBD-C08B203B87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B7E380-399D-485B-B5B9-74176EC8BD33}"/>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8" name="Footer Placeholder 7">
            <a:extLst>
              <a:ext uri="{FF2B5EF4-FFF2-40B4-BE49-F238E27FC236}">
                <a16:creationId xmlns:a16="http://schemas.microsoft.com/office/drawing/2014/main" id="{62BED0E2-5066-4CA3-8BE5-E706FC6D09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38BCBD-05C3-49D6-896D-E6BCABE92089}"/>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429407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B3D7-CA55-498C-86CA-4890F1FF21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60374A-AD9B-4BDF-9341-DC3E244C681B}"/>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4" name="Footer Placeholder 3">
            <a:extLst>
              <a:ext uri="{FF2B5EF4-FFF2-40B4-BE49-F238E27FC236}">
                <a16:creationId xmlns:a16="http://schemas.microsoft.com/office/drawing/2014/main" id="{536CE0E0-17D5-4A40-B14C-AA0481BB64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F0A593-C51B-4951-8FBD-3A9DE023726A}"/>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4171443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E0636F-52F0-4EE6-AA75-4A528D648D49}"/>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3" name="Footer Placeholder 2">
            <a:extLst>
              <a:ext uri="{FF2B5EF4-FFF2-40B4-BE49-F238E27FC236}">
                <a16:creationId xmlns:a16="http://schemas.microsoft.com/office/drawing/2014/main" id="{7F66CE63-D51F-4DA8-8D47-42C490398A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07E44A-4953-4BC8-84E9-3F05D7AB5F4C}"/>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71191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B3E9-01FB-46D5-B794-5444C7DDC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D20E2E-8E37-4514-A46C-A09702B410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8396EB-B399-4F8F-B70A-CC7636D6E3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2C566-2084-4949-8E72-7F4D63EC8635}"/>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6" name="Footer Placeholder 5">
            <a:extLst>
              <a:ext uri="{FF2B5EF4-FFF2-40B4-BE49-F238E27FC236}">
                <a16:creationId xmlns:a16="http://schemas.microsoft.com/office/drawing/2014/main" id="{44BDBD65-BD1A-40CE-9C25-FD30A2F253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7D9AE-C60D-4075-B846-B9F5D53C6A03}"/>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1632978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102A-85E0-4C83-A4AD-DDC6485AF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CF5886-065A-44CA-8C07-CC10E7C8F6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42218B-8C14-4689-BDED-2CEF58E89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20C7-B486-44BB-998E-DA886D2CC12A}"/>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6" name="Footer Placeholder 5">
            <a:extLst>
              <a:ext uri="{FF2B5EF4-FFF2-40B4-BE49-F238E27FC236}">
                <a16:creationId xmlns:a16="http://schemas.microsoft.com/office/drawing/2014/main" id="{7B2E0A85-C4E9-4230-8C56-1D2B24B54A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2333D-73E6-46DB-86EF-D4076306190C}"/>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2688970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71BDF-BBAC-498D-A563-4AA532789E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EE4AC1-7FA0-4888-8D25-90FCE893A7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A19B94-BEB8-47B2-BAF7-3BE4178C5296}"/>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5" name="Footer Placeholder 4">
            <a:extLst>
              <a:ext uri="{FF2B5EF4-FFF2-40B4-BE49-F238E27FC236}">
                <a16:creationId xmlns:a16="http://schemas.microsoft.com/office/drawing/2014/main" id="{4D51F043-993B-4A95-82F1-DC18B8F3B4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1BFD2-B916-41D4-894C-1D26C494BD9D}"/>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4231941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71813A-0E2D-4E91-A46E-9E4DF2FC9C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F64798-FC1B-495E-8BF9-37EE445F21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7ECA39-D646-4374-8F14-455CB1E77FE5}"/>
              </a:ext>
            </a:extLst>
          </p:cNvPr>
          <p:cNvSpPr>
            <a:spLocks noGrp="1"/>
          </p:cNvSpPr>
          <p:nvPr>
            <p:ph type="dt" sz="half" idx="10"/>
          </p:nvPr>
        </p:nvSpPr>
        <p:spPr/>
        <p:txBody>
          <a:bodyPr/>
          <a:lstStyle/>
          <a:p>
            <a:fld id="{B97C9027-D7C5-4163-9CCA-A331ADF553C3}" type="datetimeFigureOut">
              <a:rPr lang="en-US" smtClean="0"/>
              <a:t>2/17/2022</a:t>
            </a:fld>
            <a:endParaRPr lang="en-US"/>
          </a:p>
        </p:txBody>
      </p:sp>
      <p:sp>
        <p:nvSpPr>
          <p:cNvPr id="5" name="Footer Placeholder 4">
            <a:extLst>
              <a:ext uri="{FF2B5EF4-FFF2-40B4-BE49-F238E27FC236}">
                <a16:creationId xmlns:a16="http://schemas.microsoft.com/office/drawing/2014/main" id="{A8C17C5A-A6F1-4EAE-9C32-E3EFDD2BB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313AC0-F908-4664-B30F-9E96B27034FA}"/>
              </a:ext>
            </a:extLst>
          </p:cNvPr>
          <p:cNvSpPr>
            <a:spLocks noGrp="1"/>
          </p:cNvSpPr>
          <p:nvPr>
            <p:ph type="sldNum" sz="quarter" idx="12"/>
          </p:nvPr>
        </p:nvSpPr>
        <p:spPr/>
        <p:txBody>
          <a:bodyPr/>
          <a:lstStyle/>
          <a:p>
            <a:fld id="{B1E47185-3E2A-46B7-BFBE-75BAE8CB2AB3}" type="slidenum">
              <a:rPr lang="en-US" smtClean="0"/>
              <a:t>‹#›</a:t>
            </a:fld>
            <a:endParaRPr lang="en-US"/>
          </a:p>
        </p:txBody>
      </p:sp>
    </p:spTree>
    <p:extLst>
      <p:ext uri="{BB962C8B-B14F-4D97-AF65-F5344CB8AC3E}">
        <p14:creationId xmlns:p14="http://schemas.microsoft.com/office/powerpoint/2010/main" val="373977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C3F09-CA4C-4235-9AE1-9E73B6A1DD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111BAF-B6CB-4CFC-BF3D-1C9EB8CF04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9E397-2592-4A0F-8DAD-3764A34DC8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7C9027-D7C5-4163-9CCA-A331ADF553C3}" type="datetimeFigureOut">
              <a:rPr lang="en-US" smtClean="0"/>
              <a:t>2/17/2022</a:t>
            </a:fld>
            <a:endParaRPr lang="en-US"/>
          </a:p>
        </p:txBody>
      </p:sp>
      <p:sp>
        <p:nvSpPr>
          <p:cNvPr id="5" name="Footer Placeholder 4">
            <a:extLst>
              <a:ext uri="{FF2B5EF4-FFF2-40B4-BE49-F238E27FC236}">
                <a16:creationId xmlns:a16="http://schemas.microsoft.com/office/drawing/2014/main" id="{DE62FB3F-F2B3-419C-961C-F4A9DC91C9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F546C2-99BE-47D2-B15F-9C159C4D68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47185-3E2A-46B7-BFBE-75BAE8CB2AB3}" type="slidenum">
              <a:rPr lang="en-US" smtClean="0"/>
              <a:t>‹#›</a:t>
            </a:fld>
            <a:endParaRPr lang="en-US"/>
          </a:p>
        </p:txBody>
      </p:sp>
    </p:spTree>
    <p:extLst>
      <p:ext uri="{BB962C8B-B14F-4D97-AF65-F5344CB8AC3E}">
        <p14:creationId xmlns:p14="http://schemas.microsoft.com/office/powerpoint/2010/main" val="1841715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8.png"/><Relationship Id="rId7" Type="http://schemas.openxmlformats.org/officeDocument/2006/relationships/image" Target="../media/image11.svg"/><Relationship Id="rId12"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810.png"/><Relationship Id="rId13" Type="http://schemas.openxmlformats.org/officeDocument/2006/relationships/image" Target="../media/image134.png"/><Relationship Id="rId18" Type="http://schemas.openxmlformats.org/officeDocument/2006/relationships/image" Target="../media/image24.jpeg"/><Relationship Id="rId3" Type="http://schemas.openxmlformats.org/officeDocument/2006/relationships/image" Target="../media/image37.png"/><Relationship Id="rId7" Type="http://schemas.openxmlformats.org/officeDocument/2006/relationships/image" Target="../media/image710.png"/><Relationship Id="rId12" Type="http://schemas.openxmlformats.org/officeDocument/2006/relationships/image" Target="../media/image1210.png"/><Relationship Id="rId17" Type="http://schemas.openxmlformats.org/officeDocument/2006/relationships/image" Target="../media/image8.png"/><Relationship Id="rId2" Type="http://schemas.openxmlformats.org/officeDocument/2006/relationships/notesSlide" Target="../notesSlides/notesSlide5.xml"/><Relationship Id="rId16" Type="http://schemas.openxmlformats.org/officeDocument/2006/relationships/image" Target="../media/image160.pn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11.png"/><Relationship Id="rId5" Type="http://schemas.openxmlformats.org/officeDocument/2006/relationships/image" Target="../media/image50.png"/><Relationship Id="rId15" Type="http://schemas.openxmlformats.org/officeDocument/2006/relationships/image" Target="../media/image150.png"/><Relationship Id="rId10" Type="http://schemas.openxmlformats.org/officeDocument/2006/relationships/image" Target="../media/image1010.png"/><Relationship Id="rId19" Type="http://schemas.openxmlformats.org/officeDocument/2006/relationships/image" Target="../media/image25.jpeg"/><Relationship Id="rId4" Type="http://schemas.openxmlformats.org/officeDocument/2006/relationships/image" Target="../media/image40.png"/><Relationship Id="rId9" Type="http://schemas.openxmlformats.org/officeDocument/2006/relationships/image" Target="../media/image910.png"/><Relationship Id="rId14" Type="http://schemas.openxmlformats.org/officeDocument/2006/relationships/image" Target="../media/image142.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90.png"/><Relationship Id="rId21" Type="http://schemas.openxmlformats.org/officeDocument/2006/relationships/image" Target="../media/image35.png"/><Relationship Id="rId7" Type="http://schemas.openxmlformats.org/officeDocument/2006/relationships/image" Target="../media/image230.png"/><Relationship Id="rId12" Type="http://schemas.openxmlformats.org/officeDocument/2006/relationships/image" Target="../media/image260.png"/><Relationship Id="rId17" Type="http://schemas.openxmlformats.org/officeDocument/2006/relationships/image" Target="../media/image31.png"/><Relationship Id="rId2" Type="http://schemas.openxmlformats.org/officeDocument/2006/relationships/image" Target="../media/image26.pn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20.png"/><Relationship Id="rId11" Type="http://schemas.openxmlformats.org/officeDocument/2006/relationships/image" Target="../media/image24.jpeg"/><Relationship Id="rId5" Type="http://schemas.openxmlformats.org/officeDocument/2006/relationships/image" Target="../media/image210.png"/><Relationship Id="rId15" Type="http://schemas.openxmlformats.org/officeDocument/2006/relationships/image" Target="../media/image29.png"/><Relationship Id="rId10" Type="http://schemas.openxmlformats.org/officeDocument/2006/relationships/image" Target="../media/image25.jpeg"/><Relationship Id="rId19" Type="http://schemas.openxmlformats.org/officeDocument/2006/relationships/image" Target="../media/image33.png"/><Relationship Id="rId4" Type="http://schemas.openxmlformats.org/officeDocument/2006/relationships/image" Target="../media/image200.png"/><Relationship Id="rId9" Type="http://schemas.openxmlformats.org/officeDocument/2006/relationships/image" Target="../media/image25.pn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2.xml"/><Relationship Id="rId7"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36.png"/><Relationship Id="rId4" Type="http://schemas.openxmlformats.org/officeDocument/2006/relationships/chart" Target="../charts/chart3.xml"/><Relationship Id="rId9" Type="http://schemas.openxmlformats.org/officeDocument/2006/relationships/chart" Target="../charts/chart7.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181.png"/><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0.jpeg"/><Relationship Id="rId18" Type="http://schemas.openxmlformats.org/officeDocument/2006/relationships/image" Target="../media/image61.png"/><Relationship Id="rId3" Type="http://schemas.openxmlformats.org/officeDocument/2006/relationships/image" Target="../media/image47.gif"/><Relationship Id="rId21" Type="http://schemas.openxmlformats.org/officeDocument/2006/relationships/image" Target="../media/image64.png"/><Relationship Id="rId7" Type="http://schemas.openxmlformats.org/officeDocument/2006/relationships/image" Target="../media/image48.jpe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25.jpeg"/><Relationship Id="rId2" Type="http://schemas.openxmlformats.org/officeDocument/2006/relationships/image" Target="../media/image45.png"/><Relationship Id="rId16" Type="http://schemas.openxmlformats.org/officeDocument/2006/relationships/image" Target="../media/image59.png"/><Relationship Id="rId20"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15.pn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6.png"/><Relationship Id="rId10" Type="http://schemas.openxmlformats.org/officeDocument/2006/relationships/image" Target="../media/image53.png"/><Relationship Id="rId19" Type="http://schemas.openxmlformats.org/officeDocument/2006/relationships/image" Target="../media/image57.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1.jpeg"/><Relationship Id="rId22" Type="http://schemas.openxmlformats.org/officeDocument/2006/relationships/image" Target="../media/image65.png"/></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181.pn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57.png"/><Relationship Id="rId18" Type="http://schemas.openxmlformats.org/officeDocument/2006/relationships/image" Target="../media/image84.png"/><Relationship Id="rId3" Type="http://schemas.openxmlformats.org/officeDocument/2006/relationships/image" Target="../media/image51.jpeg"/><Relationship Id="rId21" Type="http://schemas.openxmlformats.org/officeDocument/2006/relationships/image" Target="../media/image87.png"/><Relationship Id="rId7" Type="http://schemas.openxmlformats.org/officeDocument/2006/relationships/image" Target="../media/image78.png"/><Relationship Id="rId12" Type="http://schemas.openxmlformats.org/officeDocument/2006/relationships/image" Target="../media/image82.png"/><Relationship Id="rId17" Type="http://schemas.openxmlformats.org/officeDocument/2006/relationships/image" Target="../media/image83.png"/><Relationship Id="rId25" Type="http://schemas.openxmlformats.org/officeDocument/2006/relationships/image" Target="../media/image15.png"/><Relationship Id="rId2" Type="http://schemas.openxmlformats.org/officeDocument/2006/relationships/image" Target="../media/image75.png"/><Relationship Id="rId16" Type="http://schemas.openxmlformats.org/officeDocument/2006/relationships/image" Target="../media/image49.jpeg"/><Relationship Id="rId20"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81.png"/><Relationship Id="rId24" Type="http://schemas.openxmlformats.org/officeDocument/2006/relationships/image" Target="../media/image50.jpeg"/><Relationship Id="rId5" Type="http://schemas.openxmlformats.org/officeDocument/2006/relationships/image" Target="../media/image47.gif"/><Relationship Id="rId15" Type="http://schemas.openxmlformats.org/officeDocument/2006/relationships/image" Target="../media/image48.jpeg"/><Relationship Id="rId23" Type="http://schemas.openxmlformats.org/officeDocument/2006/relationships/image" Target="../media/image89.png"/><Relationship Id="rId10" Type="http://schemas.openxmlformats.org/officeDocument/2006/relationships/image" Target="../media/image80.png"/><Relationship Id="rId19" Type="http://schemas.openxmlformats.org/officeDocument/2006/relationships/image" Target="../media/image85.png"/><Relationship Id="rId4" Type="http://schemas.openxmlformats.org/officeDocument/2006/relationships/image" Target="../media/image63.jpeg"/><Relationship Id="rId9" Type="http://schemas.openxmlformats.org/officeDocument/2006/relationships/image" Target="../media/image56.png"/><Relationship Id="rId14" Type="http://schemas.openxmlformats.org/officeDocument/2006/relationships/image" Target="../media/image58.png"/><Relationship Id="rId22" Type="http://schemas.openxmlformats.org/officeDocument/2006/relationships/image" Target="../media/image88.png"/></Relationships>
</file>

<file path=ppt/slides/_rels/slide29.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0.jpeg"/><Relationship Id="rId18" Type="http://schemas.openxmlformats.org/officeDocument/2006/relationships/image" Target="../media/image61.png"/><Relationship Id="rId3" Type="http://schemas.openxmlformats.org/officeDocument/2006/relationships/image" Target="../media/image47.gif"/><Relationship Id="rId21" Type="http://schemas.openxmlformats.org/officeDocument/2006/relationships/image" Target="../media/image64.png"/><Relationship Id="rId7" Type="http://schemas.openxmlformats.org/officeDocument/2006/relationships/image" Target="../media/image48.jpe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25.jpeg"/><Relationship Id="rId2" Type="http://schemas.openxmlformats.org/officeDocument/2006/relationships/image" Target="../media/image45.png"/><Relationship Id="rId16" Type="http://schemas.openxmlformats.org/officeDocument/2006/relationships/image" Target="../media/image59.png"/><Relationship Id="rId20"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15.pn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6.png"/><Relationship Id="rId10" Type="http://schemas.openxmlformats.org/officeDocument/2006/relationships/image" Target="../media/image53.png"/><Relationship Id="rId19" Type="http://schemas.openxmlformats.org/officeDocument/2006/relationships/image" Target="../media/image57.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1.jpeg"/><Relationship Id="rId22"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74.png"/><Relationship Id="rId3" Type="http://schemas.openxmlformats.org/officeDocument/2006/relationships/image" Target="../media/image47.gif"/><Relationship Id="rId7" Type="http://schemas.openxmlformats.org/officeDocument/2006/relationships/image" Target="../media/image146.png"/><Relationship Id="rId12" Type="http://schemas.openxmlformats.org/officeDocument/2006/relationships/image" Target="../media/image50.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145.png"/><Relationship Id="rId11" Type="http://schemas.openxmlformats.org/officeDocument/2006/relationships/image" Target="../media/image25.jpeg"/><Relationship Id="rId5" Type="http://schemas.openxmlformats.org/officeDocument/2006/relationships/image" Target="../media/image144.png"/><Relationship Id="rId10" Type="http://schemas.openxmlformats.org/officeDocument/2006/relationships/image" Target="../media/image15.png"/><Relationship Id="rId4" Type="http://schemas.openxmlformats.org/officeDocument/2006/relationships/image" Target="../media/image143.png"/><Relationship Id="rId9" Type="http://schemas.openxmlformats.org/officeDocument/2006/relationships/image" Target="../media/image148.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151" name="Rectangle 134">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0FFA09-125D-4057-A2C1-50037CC14357}"/>
              </a:ext>
            </a:extLst>
          </p:cNvPr>
          <p:cNvSpPr>
            <a:spLocks noGrp="1"/>
          </p:cNvSpPr>
          <p:nvPr>
            <p:ph type="ctrTitle"/>
          </p:nvPr>
        </p:nvSpPr>
        <p:spPr>
          <a:xfrm>
            <a:off x="1293026" y="849664"/>
            <a:ext cx="9605948" cy="1664306"/>
          </a:xfrm>
        </p:spPr>
        <p:txBody>
          <a:bodyPr>
            <a:normAutofit/>
          </a:bodyPr>
          <a:lstStyle/>
          <a:p>
            <a:r>
              <a:rPr lang="en-US" sz="5400" dirty="0">
                <a:solidFill>
                  <a:srgbClr val="FFFFFF"/>
                </a:solidFill>
              </a:rPr>
              <a:t>Cross-network Recommender Systems</a:t>
            </a:r>
          </a:p>
        </p:txBody>
      </p:sp>
      <p:sp>
        <p:nvSpPr>
          <p:cNvPr id="3" name="Subtitle 2">
            <a:extLst>
              <a:ext uri="{FF2B5EF4-FFF2-40B4-BE49-F238E27FC236}">
                <a16:creationId xmlns:a16="http://schemas.microsoft.com/office/drawing/2014/main" id="{586999FD-B3EA-4AC8-B7E3-1132437AC495}"/>
              </a:ext>
            </a:extLst>
          </p:cNvPr>
          <p:cNvSpPr>
            <a:spLocks noGrp="1"/>
          </p:cNvSpPr>
          <p:nvPr>
            <p:ph type="subTitle" idx="1"/>
          </p:nvPr>
        </p:nvSpPr>
        <p:spPr>
          <a:xfrm>
            <a:off x="1627240" y="3429000"/>
            <a:ext cx="8937522" cy="813816"/>
          </a:xfrm>
        </p:spPr>
        <p:txBody>
          <a:bodyPr>
            <a:normAutofit/>
          </a:bodyPr>
          <a:lstStyle/>
          <a:p>
            <a:r>
              <a:rPr lang="en-US" sz="3500" dirty="0">
                <a:solidFill>
                  <a:schemeClr val="bg1"/>
                </a:solidFill>
              </a:rPr>
              <a:t>Dilruk Perera</a:t>
            </a:r>
            <a:endParaRPr lang="en-US" dirty="0">
              <a:solidFill>
                <a:schemeClr val="bg1"/>
              </a:solidFill>
            </a:endParaRPr>
          </a:p>
        </p:txBody>
      </p:sp>
      <p:pic>
        <p:nvPicPr>
          <p:cNvPr id="6146" name="Picture 2" descr="Image result for national university of singapore icon">
            <a:extLst>
              <a:ext uri="{FF2B5EF4-FFF2-40B4-BE49-F238E27FC236}">
                <a16:creationId xmlns:a16="http://schemas.microsoft.com/office/drawing/2014/main" id="{59561A74-7D34-4E90-A6FC-8AF1F7C1F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537" y="5005145"/>
            <a:ext cx="2292926" cy="1047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413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0" name="Picture 12" descr="Image result for Recommender Systems icon">
            <a:extLst>
              <a:ext uri="{FF2B5EF4-FFF2-40B4-BE49-F238E27FC236}">
                <a16:creationId xmlns:a16="http://schemas.microsoft.com/office/drawing/2014/main" id="{FD4861F3-1B66-4D9E-AF42-DF65B79132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1200"/>
          <a:stretch/>
        </p:blipFill>
        <p:spPr bwMode="auto">
          <a:xfrm>
            <a:off x="9244159" y="4534687"/>
            <a:ext cx="2834976" cy="223396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00100" y="854120"/>
            <a:ext cx="10763250" cy="5455240"/>
          </a:xfrm>
        </p:spPr>
        <p:txBody>
          <a:bodyPr>
            <a:normAutofit/>
          </a:bodyPr>
          <a:lstStyle/>
          <a:p>
            <a:pPr marL="457200" lvl="1" indent="-457200" algn="just">
              <a:spcBef>
                <a:spcPts val="600"/>
              </a:spcBef>
            </a:pPr>
            <a:r>
              <a:rPr lang="en-US" dirty="0"/>
              <a:t>Overwhelming amounts of information are available on today’s Web</a:t>
            </a:r>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endParaRPr lang="en-US" dirty="0"/>
          </a:p>
          <a:p>
            <a:pPr marL="457200" lvl="1" indent="-457200" algn="just">
              <a:spcBef>
                <a:spcPts val="600"/>
              </a:spcBef>
            </a:pPr>
            <a:r>
              <a:rPr lang="en-US" dirty="0">
                <a:solidFill>
                  <a:srgbClr val="C00000"/>
                </a:solidFill>
              </a:rPr>
              <a:t>Information overload problem</a:t>
            </a:r>
            <a:endParaRPr lang="en-US" sz="2400" dirty="0">
              <a:solidFill>
                <a:srgbClr val="C00000"/>
              </a:solidFill>
            </a:endParaRPr>
          </a:p>
          <a:p>
            <a:pPr marL="114910" lvl="2" indent="0" algn="just">
              <a:spcBef>
                <a:spcPts val="600"/>
              </a:spcBef>
              <a:buNone/>
            </a:pPr>
            <a:endParaRPr lang="en-US" sz="2400" dirty="0"/>
          </a:p>
          <a:p>
            <a:pPr marL="114910" lvl="2" indent="0" algn="just">
              <a:spcBef>
                <a:spcPts val="600"/>
              </a:spcBef>
              <a:buNone/>
            </a:pPr>
            <a:endParaRPr lang="en-US" sz="2400" dirty="0"/>
          </a:p>
          <a:p>
            <a:pPr marL="457200" indent="-457200"/>
            <a:r>
              <a:rPr lang="en-US" sz="2400" dirty="0"/>
              <a:t>Solution: </a:t>
            </a:r>
            <a:r>
              <a:rPr lang="en-US" sz="2400" dirty="0">
                <a:solidFill>
                  <a:srgbClr val="0070C0"/>
                </a:solidFill>
              </a:rPr>
              <a:t>Recommender Systems (RSs)</a:t>
            </a:r>
          </a:p>
          <a:p>
            <a:pPr marL="457200" indent="-457200"/>
            <a:endParaRPr lang="en-US" sz="2400" dirty="0">
              <a:solidFill>
                <a:srgbClr val="C00000"/>
              </a:solidFill>
            </a:endParaRPr>
          </a:p>
          <a:p>
            <a:pPr marL="413100" lvl="1" indent="0">
              <a:spcBef>
                <a:spcPts val="1200"/>
              </a:spcBef>
              <a:buNone/>
            </a:pPr>
            <a:r>
              <a:rPr lang="en-US" dirty="0"/>
              <a:t>				</a:t>
            </a:r>
          </a:p>
          <a:p>
            <a:pPr marL="413100" lvl="1" indent="0">
              <a:spcBef>
                <a:spcPts val="1200"/>
              </a:spcBef>
            </a:pPr>
            <a:endParaRPr lang="en-US" dirty="0"/>
          </a:p>
        </p:txBody>
      </p:sp>
      <p:pic>
        <p:nvPicPr>
          <p:cNvPr id="1030" name="Picture 6" descr="Image result for information overload"/>
          <p:cNvPicPr>
            <a:picLocks noChangeAspect="1" noChangeArrowheads="1"/>
          </p:cNvPicPr>
          <p:nvPr/>
        </p:nvPicPr>
        <p:blipFill rotWithShape="1">
          <a:blip r:embed="rId4">
            <a:extLst>
              <a:ext uri="{28A0092B-C50C-407E-A947-70E740481C1C}">
                <a14:useLocalDpi xmlns:a14="http://schemas.microsoft.com/office/drawing/2010/main" val="0"/>
              </a:ext>
            </a:extLst>
          </a:blip>
          <a:srcRect l="12887" r="8884"/>
          <a:stretch/>
        </p:blipFill>
        <p:spPr bwMode="auto">
          <a:xfrm flipH="1">
            <a:off x="9478332" y="1776901"/>
            <a:ext cx="2085018" cy="159916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1"/>
          </p:nvPr>
        </p:nvSpPr>
        <p:spPr/>
        <p:txBody>
          <a:bodyPr/>
          <a:lstStyle/>
          <a:p>
            <a:fld id="{4FAB73BC-B049-4115-A692-8D63A059BFB8}" type="slidenum">
              <a:rPr lang="en-US" sz="1600"/>
              <a:t>2</a:t>
            </a:fld>
            <a:endParaRPr lang="en-US" sz="1600" dirty="0"/>
          </a:p>
        </p:txBody>
      </p:sp>
      <p:sp>
        <p:nvSpPr>
          <p:cNvPr id="2" name="AutoShape 2" descr="Image result for information overload"/>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information overload"/>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Title 1">
            <a:extLst>
              <a:ext uri="{FF2B5EF4-FFF2-40B4-BE49-F238E27FC236}">
                <a16:creationId xmlns:a16="http://schemas.microsoft.com/office/drawing/2014/main" id="{1ACDAC8A-A8BE-440F-98B9-F6BE8AE04D41}"/>
              </a:ext>
            </a:extLst>
          </p:cNvPr>
          <p:cNvSpPr>
            <a:spLocks noGrp="1"/>
          </p:cNvSpPr>
          <p:nvPr>
            <p:ph type="title"/>
          </p:nvPr>
        </p:nvSpPr>
        <p:spPr>
          <a:xfrm>
            <a:off x="800100" y="89352"/>
            <a:ext cx="10591800" cy="854075"/>
          </a:xfrm>
        </p:spPr>
        <p:txBody>
          <a:bodyPr>
            <a:normAutofit/>
          </a:bodyPr>
          <a:lstStyle/>
          <a:p>
            <a:r>
              <a:rPr lang="en-US" dirty="0"/>
              <a:t>Motivation: Recommender Systems</a:t>
            </a:r>
          </a:p>
        </p:txBody>
      </p:sp>
      <p:grpSp>
        <p:nvGrpSpPr>
          <p:cNvPr id="5" name="Group 4">
            <a:extLst>
              <a:ext uri="{FF2B5EF4-FFF2-40B4-BE49-F238E27FC236}">
                <a16:creationId xmlns:a16="http://schemas.microsoft.com/office/drawing/2014/main" id="{3F831BFE-8A0B-46A9-B011-7C33ED83FC1B}"/>
              </a:ext>
            </a:extLst>
          </p:cNvPr>
          <p:cNvGrpSpPr/>
          <p:nvPr/>
        </p:nvGrpSpPr>
        <p:grpSpPr>
          <a:xfrm>
            <a:off x="1530353" y="2079687"/>
            <a:ext cx="7001465" cy="496796"/>
            <a:chOff x="3481075" y="6044731"/>
            <a:chExt cx="7001465" cy="496796"/>
          </a:xfrm>
        </p:grpSpPr>
        <p:sp>
          <p:nvSpPr>
            <p:cNvPr id="26" name="TextBox 25">
              <a:extLst>
                <a:ext uri="{FF2B5EF4-FFF2-40B4-BE49-F238E27FC236}">
                  <a16:creationId xmlns:a16="http://schemas.microsoft.com/office/drawing/2014/main" id="{62250F9E-1C4A-44A5-98F6-FA9D09C654AC}"/>
                </a:ext>
              </a:extLst>
            </p:cNvPr>
            <p:cNvSpPr txBox="1"/>
            <p:nvPr/>
          </p:nvSpPr>
          <p:spPr>
            <a:xfrm>
              <a:off x="3729473" y="6060935"/>
              <a:ext cx="6753067" cy="461665"/>
            </a:xfrm>
            <a:prstGeom prst="rect">
              <a:avLst/>
            </a:prstGeom>
            <a:noFill/>
          </p:spPr>
          <p:txBody>
            <a:bodyPr wrap="none" rtlCol="0">
              <a:spAutoFit/>
            </a:bodyPr>
            <a:lstStyle/>
            <a:p>
              <a:pPr marL="343510" lvl="2" algn="just">
                <a:spcBef>
                  <a:spcPts val="600"/>
                </a:spcBef>
              </a:pPr>
              <a:r>
                <a:rPr lang="en-US" sz="2400" dirty="0"/>
                <a:t>270,000 snapchat stories are created per minute !</a:t>
              </a:r>
            </a:p>
          </p:txBody>
        </p:sp>
        <p:pic>
          <p:nvPicPr>
            <p:cNvPr id="2050" name="Picture 2" descr="https://encrypted-tbn0.gstatic.com/images?q=tbn:ANd9GcTOSthd_gPjfjyMqmBu8HsIAEOyVgKPHuvGsXvYEojeSNhbQgdTtg">
              <a:extLst>
                <a:ext uri="{FF2B5EF4-FFF2-40B4-BE49-F238E27FC236}">
                  <a16:creationId xmlns:a16="http://schemas.microsoft.com/office/drawing/2014/main" id="{40B808DE-F67E-406D-95E1-063754BB63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1075" y="6044731"/>
              <a:ext cx="496796" cy="49679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61D52935-39A4-4BF8-8ECF-778C68B6132C}"/>
              </a:ext>
            </a:extLst>
          </p:cNvPr>
          <p:cNvGrpSpPr/>
          <p:nvPr/>
        </p:nvGrpSpPr>
        <p:grpSpPr>
          <a:xfrm>
            <a:off x="1509363" y="1407472"/>
            <a:ext cx="6849130" cy="858282"/>
            <a:chOff x="3460085" y="5372516"/>
            <a:chExt cx="6849130" cy="858282"/>
          </a:xfrm>
        </p:grpSpPr>
        <p:sp>
          <p:nvSpPr>
            <p:cNvPr id="25" name="TextBox 24">
              <a:extLst>
                <a:ext uri="{FF2B5EF4-FFF2-40B4-BE49-F238E27FC236}">
                  <a16:creationId xmlns:a16="http://schemas.microsoft.com/office/drawing/2014/main" id="{D49D30E8-25F9-4460-9E95-92E6C033AF8A}"/>
                </a:ext>
              </a:extLst>
            </p:cNvPr>
            <p:cNvSpPr txBox="1"/>
            <p:nvPr/>
          </p:nvSpPr>
          <p:spPr>
            <a:xfrm>
              <a:off x="3729473" y="5399801"/>
              <a:ext cx="6579742" cy="830997"/>
            </a:xfrm>
            <a:prstGeom prst="rect">
              <a:avLst/>
            </a:prstGeom>
            <a:noFill/>
          </p:spPr>
          <p:txBody>
            <a:bodyPr wrap="square" rtlCol="0">
              <a:spAutoFit/>
            </a:bodyPr>
            <a:lstStyle/>
            <a:p>
              <a:pPr marL="343510" lvl="2" algn="just">
                <a:spcBef>
                  <a:spcPts val="600"/>
                </a:spcBef>
              </a:pPr>
              <a:r>
                <a:rPr lang="en-US" sz="2400" dirty="0"/>
                <a:t>400 hours of videos uploaded per minute !</a:t>
              </a:r>
            </a:p>
            <a:p>
              <a:endParaRPr lang="en-US" sz="2400" dirty="0"/>
            </a:p>
          </p:txBody>
        </p:sp>
        <p:pic>
          <p:nvPicPr>
            <p:cNvPr id="2052" name="Picture 4" descr="https://images.vexels.com/media/users/3/137425/isolated/preview/f2ea1ded4d037633f687ee389a571086-youtube-icon-logo-by-vexels.png">
              <a:extLst>
                <a:ext uri="{FF2B5EF4-FFF2-40B4-BE49-F238E27FC236}">
                  <a16:creationId xmlns:a16="http://schemas.microsoft.com/office/drawing/2014/main" id="{CE020941-3E06-4921-9527-10E6BCF6CB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0085" y="5372516"/>
              <a:ext cx="538776" cy="5387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97BC8CF7-3316-4EF3-9FE9-241D38153B73}"/>
              </a:ext>
            </a:extLst>
          </p:cNvPr>
          <p:cNvGrpSpPr/>
          <p:nvPr/>
        </p:nvGrpSpPr>
        <p:grpSpPr>
          <a:xfrm>
            <a:off x="1530353" y="5407556"/>
            <a:ext cx="7343499" cy="1163066"/>
            <a:chOff x="2136775" y="4010878"/>
            <a:chExt cx="7343499" cy="1163066"/>
          </a:xfrm>
        </p:grpSpPr>
        <p:grpSp>
          <p:nvGrpSpPr>
            <p:cNvPr id="17" name="Group 16">
              <a:extLst>
                <a:ext uri="{FF2B5EF4-FFF2-40B4-BE49-F238E27FC236}">
                  <a16:creationId xmlns:a16="http://schemas.microsoft.com/office/drawing/2014/main" id="{79CACA1A-D9DA-4429-92BB-E8DC278648DA}"/>
                </a:ext>
              </a:extLst>
            </p:cNvPr>
            <p:cNvGrpSpPr/>
            <p:nvPr/>
          </p:nvGrpSpPr>
          <p:grpSpPr>
            <a:xfrm>
              <a:off x="2770167" y="4027423"/>
              <a:ext cx="6710107" cy="1115103"/>
              <a:chOff x="2254250" y="5119689"/>
              <a:chExt cx="6710107" cy="1115103"/>
            </a:xfrm>
          </p:grpSpPr>
          <p:sp>
            <p:nvSpPr>
              <p:cNvPr id="16" name="TextBox 15">
                <a:extLst>
                  <a:ext uri="{FF2B5EF4-FFF2-40B4-BE49-F238E27FC236}">
                    <a16:creationId xmlns:a16="http://schemas.microsoft.com/office/drawing/2014/main" id="{21D887FA-C73D-4353-8087-AFA5D9FDEAB0}"/>
                  </a:ext>
                </a:extLst>
              </p:cNvPr>
              <p:cNvSpPr txBox="1"/>
              <p:nvPr/>
            </p:nvSpPr>
            <p:spPr>
              <a:xfrm>
                <a:off x="2254250" y="5119689"/>
                <a:ext cx="6710107" cy="830997"/>
              </a:xfrm>
              <a:prstGeom prst="rect">
                <a:avLst/>
              </a:prstGeom>
              <a:noFill/>
            </p:spPr>
            <p:txBody>
              <a:bodyPr wrap="none" rtlCol="0">
                <a:spAutoFit/>
              </a:bodyPr>
              <a:lstStyle/>
              <a:p>
                <a:r>
                  <a:rPr lang="en-US" sz="2400" dirty="0"/>
                  <a:t>75% of interactions are based on a recommendation</a:t>
                </a:r>
              </a:p>
              <a:p>
                <a:endParaRPr lang="en-US" sz="2400" dirty="0"/>
              </a:p>
            </p:txBody>
          </p:sp>
          <p:sp>
            <p:nvSpPr>
              <p:cNvPr id="22" name="TextBox 21">
                <a:extLst>
                  <a:ext uri="{FF2B5EF4-FFF2-40B4-BE49-F238E27FC236}">
                    <a16:creationId xmlns:a16="http://schemas.microsoft.com/office/drawing/2014/main" id="{13E6220F-CC2D-41B7-9E63-FE0FEEB64CFB}"/>
                  </a:ext>
                </a:extLst>
              </p:cNvPr>
              <p:cNvSpPr txBox="1"/>
              <p:nvPr/>
            </p:nvSpPr>
            <p:spPr>
              <a:xfrm>
                <a:off x="2254250" y="5773127"/>
                <a:ext cx="6110584" cy="461665"/>
              </a:xfrm>
              <a:prstGeom prst="rect">
                <a:avLst/>
              </a:prstGeom>
              <a:noFill/>
            </p:spPr>
            <p:txBody>
              <a:bodyPr wrap="none" rtlCol="0">
                <a:spAutoFit/>
              </a:bodyPr>
              <a:lstStyle/>
              <a:p>
                <a:r>
                  <a:rPr lang="en-US" sz="2400" dirty="0"/>
                  <a:t>35% of sales are initiated by a recommendation</a:t>
                </a:r>
              </a:p>
            </p:txBody>
          </p:sp>
        </p:grpSp>
        <p:pic>
          <p:nvPicPr>
            <p:cNvPr id="2056" name="Picture 8" descr="http://www.logospng.com/images/110/netflix-technology-blog-ndash-medium-110029.png">
              <a:extLst>
                <a:ext uri="{FF2B5EF4-FFF2-40B4-BE49-F238E27FC236}">
                  <a16:creationId xmlns:a16="http://schemas.microsoft.com/office/drawing/2014/main" id="{E794902E-9210-4F4B-A041-B4174B4DDC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6775" y="4010878"/>
              <a:ext cx="482434" cy="48243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encrypted-tbn0.gstatic.com/images?q=tbn:ANd9GcRd8ZXfd2W60Y75dHRBXxHympPEBKkdSywZW2ZF7yPePTN_7851_w">
              <a:extLst>
                <a:ext uri="{FF2B5EF4-FFF2-40B4-BE49-F238E27FC236}">
                  <a16:creationId xmlns:a16="http://schemas.microsoft.com/office/drawing/2014/main" id="{847C0C09-2266-4293-B5B4-660681F930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6775" y="4721661"/>
              <a:ext cx="452283" cy="4522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9838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53" presetClass="entr" presetSubtype="16"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p:cTn id="19" dur="500" fill="hold"/>
                                        <p:tgtEl>
                                          <p:spTgt spid="1030"/>
                                        </p:tgtEl>
                                        <p:attrNameLst>
                                          <p:attrName>ppt_w</p:attrName>
                                        </p:attrNameLst>
                                      </p:cBhvr>
                                      <p:tavLst>
                                        <p:tav tm="0">
                                          <p:val>
                                            <p:fltVal val="0"/>
                                          </p:val>
                                        </p:tav>
                                        <p:tav tm="100000">
                                          <p:val>
                                            <p:strVal val="#ppt_w"/>
                                          </p:val>
                                        </p:tav>
                                      </p:tavLst>
                                    </p:anim>
                                    <p:anim calcmode="lin" valueType="num">
                                      <p:cBhvr>
                                        <p:cTn id="20" dur="500" fill="hold"/>
                                        <p:tgtEl>
                                          <p:spTgt spid="1030"/>
                                        </p:tgtEl>
                                        <p:attrNameLst>
                                          <p:attrName>ppt_h</p:attrName>
                                        </p:attrNameLst>
                                      </p:cBhvr>
                                      <p:tavLst>
                                        <p:tav tm="0">
                                          <p:val>
                                            <p:fltVal val="0"/>
                                          </p:val>
                                        </p:tav>
                                        <p:tav tm="100000">
                                          <p:val>
                                            <p:strVal val="#ppt_h"/>
                                          </p:val>
                                        </p:tav>
                                      </p:tavLst>
                                    </p:anim>
                                    <p:animEffect transition="in" filter="fade">
                                      <p:cBhvr>
                                        <p:cTn id="21" dur="500"/>
                                        <p:tgtEl>
                                          <p:spTgt spid="103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par>
                                <p:cTn id="26" presetID="42" presetClass="entr" presetSubtype="0" fill="hold" nodeType="withEffect">
                                  <p:stCondLst>
                                    <p:cond delay="0"/>
                                  </p:stCondLst>
                                  <p:childTnLst>
                                    <p:set>
                                      <p:cBhvr>
                                        <p:cTn id="27" dur="1" fill="hold">
                                          <p:stCondLst>
                                            <p:cond delay="0"/>
                                          </p:stCondLst>
                                        </p:cTn>
                                        <p:tgtEl>
                                          <p:spTgt spid="2060"/>
                                        </p:tgtEl>
                                        <p:attrNameLst>
                                          <p:attrName>style.visibility</p:attrName>
                                        </p:attrNameLst>
                                      </p:cBhvr>
                                      <p:to>
                                        <p:strVal val="visible"/>
                                      </p:to>
                                    </p:set>
                                    <p:animEffect transition="in" filter="fade">
                                      <p:cBhvr>
                                        <p:cTn id="28" dur="1000"/>
                                        <p:tgtEl>
                                          <p:spTgt spid="2060"/>
                                        </p:tgtEl>
                                      </p:cBhvr>
                                    </p:animEffect>
                                    <p:anim calcmode="lin" valueType="num">
                                      <p:cBhvr>
                                        <p:cTn id="29" dur="1000" fill="hold"/>
                                        <p:tgtEl>
                                          <p:spTgt spid="2060"/>
                                        </p:tgtEl>
                                        <p:attrNameLst>
                                          <p:attrName>ppt_x</p:attrName>
                                        </p:attrNameLst>
                                      </p:cBhvr>
                                      <p:tavLst>
                                        <p:tav tm="0">
                                          <p:val>
                                            <p:strVal val="#ppt_x"/>
                                          </p:val>
                                        </p:tav>
                                        <p:tav tm="100000">
                                          <p:val>
                                            <p:strVal val="#ppt_x"/>
                                          </p:val>
                                        </p:tav>
                                      </p:tavLst>
                                    </p:anim>
                                    <p:anim calcmode="lin" valueType="num">
                                      <p:cBhvr>
                                        <p:cTn id="30" dur="1000" fill="hold"/>
                                        <p:tgtEl>
                                          <p:spTgt spid="206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8725" y="1371605"/>
            <a:ext cx="9131855" cy="4888742"/>
          </a:xfrm>
        </p:spPr>
        <p:txBody>
          <a:bodyPr/>
          <a:lstStyle/>
          <a:p>
            <a:pPr marL="342900" indent="-342900"/>
            <a:r>
              <a:rPr lang="en-US" sz="2400" dirty="0"/>
              <a:t>Data sparsity issues</a:t>
            </a:r>
          </a:p>
          <a:p>
            <a:pPr marL="342900" indent="-342900">
              <a:spcBef>
                <a:spcPts val="1200"/>
              </a:spcBef>
            </a:pPr>
            <a:endParaRPr lang="en-US" sz="2000" dirty="0"/>
          </a:p>
          <a:p>
            <a:pPr marL="342900" indent="-342900">
              <a:spcBef>
                <a:spcPts val="1200"/>
              </a:spcBef>
            </a:pPr>
            <a:endParaRPr lang="en-US" sz="2000" dirty="0"/>
          </a:p>
          <a:p>
            <a:pPr marL="342900" indent="-342900">
              <a:spcBef>
                <a:spcPts val="1200"/>
              </a:spcBef>
            </a:pPr>
            <a:r>
              <a:rPr lang="en-US" sz="2400" dirty="0"/>
              <a:t>Results: </a:t>
            </a:r>
            <a:r>
              <a:rPr lang="en-US" sz="2400" dirty="0">
                <a:solidFill>
                  <a:srgbClr val="C00000"/>
                </a:solidFill>
              </a:rPr>
              <a:t>Low recommender </a:t>
            </a:r>
            <a:r>
              <a:rPr lang="en-US" sz="2400" i="1" dirty="0">
                <a:solidFill>
                  <a:srgbClr val="C00000"/>
                </a:solidFill>
              </a:rPr>
              <a:t>accuracy</a:t>
            </a:r>
          </a:p>
          <a:p>
            <a:pPr marL="342900" indent="-342900">
              <a:spcBef>
                <a:spcPts val="1200"/>
              </a:spcBef>
            </a:pPr>
            <a:endParaRPr lang="en-US" sz="2000" i="1" dirty="0">
              <a:solidFill>
                <a:srgbClr val="C00000"/>
              </a:solidFill>
            </a:endParaRPr>
          </a:p>
          <a:p>
            <a:pPr marL="342900" indent="-342900">
              <a:spcBef>
                <a:spcPts val="1200"/>
              </a:spcBef>
            </a:pPr>
            <a:endParaRPr lang="en-US" sz="2000" dirty="0"/>
          </a:p>
          <a:p>
            <a:pPr marL="342900" indent="-342900">
              <a:spcBef>
                <a:spcPts val="1200"/>
              </a:spcBef>
            </a:pPr>
            <a:endParaRPr lang="en-US" sz="2000" dirty="0"/>
          </a:p>
          <a:p>
            <a:pPr marL="342900" indent="-342900">
              <a:spcBef>
                <a:spcPts val="1200"/>
              </a:spcBef>
            </a:pPr>
            <a:endParaRPr lang="en-US" sz="2000" dirty="0"/>
          </a:p>
          <a:p>
            <a:pPr marL="342900" indent="-342900">
              <a:spcBef>
                <a:spcPts val="1200"/>
              </a:spcBef>
            </a:pPr>
            <a:endParaRPr lang="en-US" sz="2000" dirty="0"/>
          </a:p>
          <a:p>
            <a:pPr marL="342900" indent="-342900"/>
            <a:r>
              <a:rPr lang="en-US" sz="2400" dirty="0"/>
              <a:t>Better approach: </a:t>
            </a:r>
            <a:r>
              <a:rPr lang="en-US" sz="2400" dirty="0">
                <a:solidFill>
                  <a:srgbClr val="0070C0"/>
                </a:solidFill>
              </a:rPr>
              <a:t>Use cross-network information</a:t>
            </a:r>
          </a:p>
        </p:txBody>
      </p:sp>
      <p:sp>
        <p:nvSpPr>
          <p:cNvPr id="14" name="Slide Number Placeholder 5"/>
          <p:cNvSpPr>
            <a:spLocks noGrp="1"/>
          </p:cNvSpPr>
          <p:nvPr>
            <p:ph type="sldNum" sz="quarter" idx="11"/>
          </p:nvPr>
        </p:nvSpPr>
        <p:spPr>
          <a:xfrm>
            <a:off x="8455997" y="6400800"/>
            <a:ext cx="1904583" cy="457200"/>
          </a:xfrm>
        </p:spPr>
        <p:txBody>
          <a:bodyPr/>
          <a:lstStyle/>
          <a:p>
            <a:fld id="{4FAB73BC-B049-4115-A692-8D63A059BFB8}" type="slidenum">
              <a:rPr lang="en-US" sz="1600"/>
              <a:t>3</a:t>
            </a:fld>
            <a:endParaRPr lang="en-US" sz="1600" dirty="0"/>
          </a:p>
        </p:txBody>
      </p:sp>
      <p:sp>
        <p:nvSpPr>
          <p:cNvPr id="47" name="Title 1">
            <a:extLst>
              <a:ext uri="{FF2B5EF4-FFF2-40B4-BE49-F238E27FC236}">
                <a16:creationId xmlns:a16="http://schemas.microsoft.com/office/drawing/2014/main" id="{7AE9CC3A-C049-4844-9138-AA3CD34F1829}"/>
              </a:ext>
            </a:extLst>
          </p:cNvPr>
          <p:cNvSpPr>
            <a:spLocks noGrp="1"/>
          </p:cNvSpPr>
          <p:nvPr>
            <p:ph type="title"/>
          </p:nvPr>
        </p:nvSpPr>
        <p:spPr>
          <a:xfrm>
            <a:off x="800100" y="89352"/>
            <a:ext cx="10591800" cy="854075"/>
          </a:xfrm>
        </p:spPr>
        <p:txBody>
          <a:bodyPr>
            <a:normAutofit/>
          </a:bodyPr>
          <a:lstStyle/>
          <a:p>
            <a:r>
              <a:rPr lang="en-US" dirty="0"/>
              <a:t>Motivation: Limitations of RSs</a:t>
            </a:r>
          </a:p>
        </p:txBody>
      </p:sp>
      <p:pic>
        <p:nvPicPr>
          <p:cNvPr id="71" name="Picture 4" descr="http://icons.iconarchive.com/icons/designbolts/free-male-avatars/icons-390.jpg">
            <a:extLst>
              <a:ext uri="{FF2B5EF4-FFF2-40B4-BE49-F238E27FC236}">
                <a16:creationId xmlns:a16="http://schemas.microsoft.com/office/drawing/2014/main" id="{BCD0E7DE-65D5-4880-83DD-EE8588CA8C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629" t="933" b="53425"/>
          <a:stretch/>
        </p:blipFill>
        <p:spPr bwMode="auto">
          <a:xfrm>
            <a:off x="9228998" y="4821782"/>
            <a:ext cx="830725" cy="832287"/>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70FA82A5-E23A-435D-B92C-BFB860DE3DFB}"/>
              </a:ext>
            </a:extLst>
          </p:cNvPr>
          <p:cNvGrpSpPr/>
          <p:nvPr/>
        </p:nvGrpSpPr>
        <p:grpSpPr>
          <a:xfrm>
            <a:off x="8166845" y="3689131"/>
            <a:ext cx="2909090" cy="3083512"/>
            <a:chOff x="9384349" y="3709317"/>
            <a:chExt cx="2184153" cy="2315109"/>
          </a:xfrm>
        </p:grpSpPr>
        <p:pic>
          <p:nvPicPr>
            <p:cNvPr id="3076" name="Picture 4" descr="Image result for social networks icons">
              <a:extLst>
                <a:ext uri="{FF2B5EF4-FFF2-40B4-BE49-F238E27FC236}">
                  <a16:creationId xmlns:a16="http://schemas.microsoft.com/office/drawing/2014/main" id="{8CB2ECA0-3B78-4BCB-92E6-AEBE29F4FE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116" t="23106" r="71242" b="67289"/>
            <a:stretch/>
          </p:blipFill>
          <p:spPr bwMode="auto">
            <a:xfrm>
              <a:off x="10270025" y="3709317"/>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Image result for social networks icons">
              <a:extLst>
                <a:ext uri="{FF2B5EF4-FFF2-40B4-BE49-F238E27FC236}">
                  <a16:creationId xmlns:a16="http://schemas.microsoft.com/office/drawing/2014/main" id="{963878F2-1164-4481-AC2E-36A3D7E1DD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506" t="23480" r="58852" b="66915"/>
            <a:stretch/>
          </p:blipFill>
          <p:spPr bwMode="auto">
            <a:xfrm>
              <a:off x="11190166" y="4674124"/>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Image result for social networks icons">
              <a:extLst>
                <a:ext uri="{FF2B5EF4-FFF2-40B4-BE49-F238E27FC236}">
                  <a16:creationId xmlns:a16="http://schemas.microsoft.com/office/drawing/2014/main" id="{8D2FFE71-DBB5-4BCC-8E0A-240951723E2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427" t="23647" r="44931" b="66748"/>
            <a:stretch/>
          </p:blipFill>
          <p:spPr bwMode="auto">
            <a:xfrm>
              <a:off x="9384349" y="4703287"/>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Image result for social networks icons">
              <a:extLst>
                <a:ext uri="{FF2B5EF4-FFF2-40B4-BE49-F238E27FC236}">
                  <a16:creationId xmlns:a16="http://schemas.microsoft.com/office/drawing/2014/main" id="{C5B4E032-DE90-463F-8C33-0120767A812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085" t="23728" r="32273" b="66667"/>
            <a:stretch/>
          </p:blipFill>
          <p:spPr bwMode="auto">
            <a:xfrm>
              <a:off x="9574178" y="5374010"/>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Image result for social networks icons">
              <a:extLst>
                <a:ext uri="{FF2B5EF4-FFF2-40B4-BE49-F238E27FC236}">
                  <a16:creationId xmlns:a16="http://schemas.microsoft.com/office/drawing/2014/main" id="{36A25133-F251-40B4-A131-26A80F99B1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446" t="23649" r="18912" b="66746"/>
            <a:stretch/>
          </p:blipFill>
          <p:spPr bwMode="auto">
            <a:xfrm>
              <a:off x="10289904" y="5647518"/>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Image result for social networks icons">
              <a:extLst>
                <a:ext uri="{FF2B5EF4-FFF2-40B4-BE49-F238E27FC236}">
                  <a16:creationId xmlns:a16="http://schemas.microsoft.com/office/drawing/2014/main" id="{16DCBD65-D8DC-45BB-9F0B-7CA09E088A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370" t="50381" r="44988" b="40014"/>
            <a:stretch/>
          </p:blipFill>
          <p:spPr bwMode="auto">
            <a:xfrm>
              <a:off x="9625451" y="4025650"/>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Image result for social networks icons">
              <a:extLst>
                <a:ext uri="{FF2B5EF4-FFF2-40B4-BE49-F238E27FC236}">
                  <a16:creationId xmlns:a16="http://schemas.microsoft.com/office/drawing/2014/main" id="{A240A302-4719-4056-9385-1E676DAC91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243" t="49949" r="32115" b="40446"/>
            <a:stretch/>
          </p:blipFill>
          <p:spPr bwMode="auto">
            <a:xfrm>
              <a:off x="10914835" y="3924645"/>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4" descr="Image result for social networks icons">
              <a:extLst>
                <a:ext uri="{FF2B5EF4-FFF2-40B4-BE49-F238E27FC236}">
                  <a16:creationId xmlns:a16="http://schemas.microsoft.com/office/drawing/2014/main" id="{44FE1BB8-85EB-4272-87E0-A9539F7009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281" t="63984" r="45077" b="26411"/>
            <a:stretch/>
          </p:blipFill>
          <p:spPr bwMode="auto">
            <a:xfrm>
              <a:off x="10990185" y="5281770"/>
              <a:ext cx="378336" cy="376908"/>
            </a:xfrm>
            <a:prstGeom prst="rect">
              <a:avLst/>
            </a:prstGeom>
            <a:noFill/>
            <a:extLst>
              <a:ext uri="{909E8E84-426E-40DD-AFC4-6F175D3DCCD1}">
                <a14:hiddenFill xmlns:a14="http://schemas.microsoft.com/office/drawing/2010/main">
                  <a:solidFill>
                    <a:srgbClr val="FFFFFF"/>
                  </a:solidFill>
                </a14:hiddenFill>
              </a:ext>
            </a:extLst>
          </p:spPr>
        </p:pic>
        <p:pic>
          <p:nvPicPr>
            <p:cNvPr id="83" name="Graphic 82" descr="Arrow: Straight">
              <a:extLst>
                <a:ext uri="{FF2B5EF4-FFF2-40B4-BE49-F238E27FC236}">
                  <a16:creationId xmlns:a16="http://schemas.microsoft.com/office/drawing/2014/main" id="{EDC1A559-BC5D-4914-BE93-7C3B135874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3150600">
              <a:off x="9906222" y="4298463"/>
              <a:ext cx="319358" cy="285162"/>
            </a:xfrm>
            <a:prstGeom prst="rect">
              <a:avLst/>
            </a:prstGeom>
          </p:spPr>
        </p:pic>
        <p:pic>
          <p:nvPicPr>
            <p:cNvPr id="84" name="Graphic 83" descr="Arrow: Straight">
              <a:extLst>
                <a:ext uri="{FF2B5EF4-FFF2-40B4-BE49-F238E27FC236}">
                  <a16:creationId xmlns:a16="http://schemas.microsoft.com/office/drawing/2014/main" id="{4A7870AB-81BA-4E16-94DC-3C6F3FE1F8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3150600" flipH="1" flipV="1">
              <a:off x="10730471" y="5095872"/>
              <a:ext cx="319358" cy="285162"/>
            </a:xfrm>
            <a:prstGeom prst="rect">
              <a:avLst/>
            </a:prstGeom>
          </p:spPr>
        </p:pic>
        <p:pic>
          <p:nvPicPr>
            <p:cNvPr id="87" name="Graphic 86" descr="Arrow: Straight">
              <a:extLst>
                <a:ext uri="{FF2B5EF4-FFF2-40B4-BE49-F238E27FC236}">
                  <a16:creationId xmlns:a16="http://schemas.microsoft.com/office/drawing/2014/main" id="{7D472327-5E74-493C-A871-CA701A185F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886952" flipH="1">
              <a:off x="10704071" y="4297288"/>
              <a:ext cx="319358" cy="285162"/>
            </a:xfrm>
            <a:prstGeom prst="rect">
              <a:avLst/>
            </a:prstGeom>
          </p:spPr>
        </p:pic>
        <p:pic>
          <p:nvPicPr>
            <p:cNvPr id="88" name="Graphic 87" descr="Arrow: Straight">
              <a:extLst>
                <a:ext uri="{FF2B5EF4-FFF2-40B4-BE49-F238E27FC236}">
                  <a16:creationId xmlns:a16="http://schemas.microsoft.com/office/drawing/2014/main" id="{DBF1469E-BAE2-41F1-A07A-72CBB2D293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449400" flipV="1">
              <a:off x="9904152" y="5163041"/>
              <a:ext cx="319358" cy="285162"/>
            </a:xfrm>
            <a:prstGeom prst="rect">
              <a:avLst/>
            </a:prstGeom>
          </p:spPr>
        </p:pic>
        <p:pic>
          <p:nvPicPr>
            <p:cNvPr id="89" name="Graphic 88" descr="Arrow: Straight">
              <a:extLst>
                <a:ext uri="{FF2B5EF4-FFF2-40B4-BE49-F238E27FC236}">
                  <a16:creationId xmlns:a16="http://schemas.microsoft.com/office/drawing/2014/main" id="{F5ABFD3D-A9CE-4202-85B3-7EBD1744A5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26547" y="4726496"/>
              <a:ext cx="319358" cy="285162"/>
            </a:xfrm>
            <a:prstGeom prst="rect">
              <a:avLst/>
            </a:prstGeom>
          </p:spPr>
        </p:pic>
        <p:pic>
          <p:nvPicPr>
            <p:cNvPr id="90" name="Graphic 89" descr="Arrow: Straight">
              <a:extLst>
                <a:ext uri="{FF2B5EF4-FFF2-40B4-BE49-F238E27FC236}">
                  <a16:creationId xmlns:a16="http://schemas.microsoft.com/office/drawing/2014/main" id="{F1625FEA-58ED-439D-AFF9-0B6959A928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9804172" y="4737919"/>
              <a:ext cx="319358" cy="285162"/>
            </a:xfrm>
            <a:prstGeom prst="rect">
              <a:avLst/>
            </a:prstGeom>
          </p:spPr>
        </p:pic>
        <p:pic>
          <p:nvPicPr>
            <p:cNvPr id="91" name="Graphic 90" descr="Arrow: Straight">
              <a:extLst>
                <a:ext uri="{FF2B5EF4-FFF2-40B4-BE49-F238E27FC236}">
                  <a16:creationId xmlns:a16="http://schemas.microsoft.com/office/drawing/2014/main" id="{9ED306B5-B903-4BA6-B9BE-DCF822D8E0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292000" y="4142275"/>
              <a:ext cx="319358" cy="285162"/>
            </a:xfrm>
            <a:prstGeom prst="rect">
              <a:avLst/>
            </a:prstGeom>
          </p:spPr>
        </p:pic>
        <p:pic>
          <p:nvPicPr>
            <p:cNvPr id="92" name="Graphic 91" descr="Arrow: Straight">
              <a:extLst>
                <a:ext uri="{FF2B5EF4-FFF2-40B4-BE49-F238E27FC236}">
                  <a16:creationId xmlns:a16="http://schemas.microsoft.com/office/drawing/2014/main" id="{2C167421-C784-468C-8338-75FAEBEC0C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V="1">
              <a:off x="10333992" y="5316876"/>
              <a:ext cx="319358" cy="285162"/>
            </a:xfrm>
            <a:prstGeom prst="rect">
              <a:avLst/>
            </a:prstGeom>
          </p:spPr>
        </p:pic>
      </p:grpSp>
      <p:pic>
        <p:nvPicPr>
          <p:cNvPr id="3080" name="Picture 8" descr="Image result for user likings icons">
            <a:extLst>
              <a:ext uri="{FF2B5EF4-FFF2-40B4-BE49-F238E27FC236}">
                <a16:creationId xmlns:a16="http://schemas.microsoft.com/office/drawing/2014/main" id="{18D0D465-16E4-4582-AED6-5E9F32D6F0C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416" t="5110" r="5609" b="4813"/>
          <a:stretch/>
        </p:blipFill>
        <p:spPr bwMode="auto">
          <a:xfrm>
            <a:off x="9172934" y="4813073"/>
            <a:ext cx="840850" cy="79989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C9EBAB2F-26B9-4F9F-BA21-7A41408793F6}"/>
              </a:ext>
            </a:extLst>
          </p:cNvPr>
          <p:cNvGrpSpPr/>
          <p:nvPr/>
        </p:nvGrpSpPr>
        <p:grpSpPr>
          <a:xfrm>
            <a:off x="6264706" y="1139925"/>
            <a:ext cx="5044623" cy="753395"/>
            <a:chOff x="2986359" y="1763724"/>
            <a:chExt cx="5044623" cy="753395"/>
          </a:xfrm>
        </p:grpSpPr>
        <p:grpSp>
          <p:nvGrpSpPr>
            <p:cNvPr id="21" name="Group 20">
              <a:extLst>
                <a:ext uri="{FF2B5EF4-FFF2-40B4-BE49-F238E27FC236}">
                  <a16:creationId xmlns:a16="http://schemas.microsoft.com/office/drawing/2014/main" id="{235D1FDC-79EA-4FA2-8050-F25FDA1A5DD9}"/>
                </a:ext>
              </a:extLst>
            </p:cNvPr>
            <p:cNvGrpSpPr/>
            <p:nvPr/>
          </p:nvGrpSpPr>
          <p:grpSpPr>
            <a:xfrm>
              <a:off x="4180643" y="1763724"/>
              <a:ext cx="3850339" cy="753395"/>
              <a:chOff x="4040561" y="2194703"/>
              <a:chExt cx="3850339" cy="753395"/>
            </a:xfrm>
          </p:grpSpPr>
          <mc:AlternateContent xmlns:mc="http://schemas.openxmlformats.org/markup-compatibility/2006" xmlns:a14="http://schemas.microsoft.com/office/drawing/2010/main">
            <mc:Choice Requires="a14">
              <p:sp>
                <p:nvSpPr>
                  <p:cNvPr id="2051" name="TextBox 2050"/>
                  <p:cNvSpPr txBox="1"/>
                  <p:nvPr/>
                </p:nvSpPr>
                <p:spPr>
                  <a:xfrm>
                    <a:off x="5970525" y="2194703"/>
                    <a:ext cx="76437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𝐼𝑡𝑒𝑚𝑠</m:t>
                          </m:r>
                        </m:oMath>
                      </m:oMathPara>
                    </a14:m>
                    <a:endParaRPr lang="en-US" sz="1600" i="1" dirty="0"/>
                  </a:p>
                </p:txBody>
              </p:sp>
            </mc:Choice>
            <mc:Fallback xmlns="">
              <p:sp>
                <p:nvSpPr>
                  <p:cNvPr id="2051" name="TextBox 2050"/>
                  <p:cNvSpPr txBox="1">
                    <a:spLocks noRot="1" noChangeAspect="1" noMove="1" noResize="1" noEditPoints="1" noAdjustHandles="1" noChangeArrowheads="1" noChangeShapeType="1" noTextEdit="1"/>
                  </p:cNvSpPr>
                  <p:nvPr/>
                </p:nvSpPr>
                <p:spPr>
                  <a:xfrm>
                    <a:off x="5970525" y="2194703"/>
                    <a:ext cx="764376" cy="338554"/>
                  </a:xfrm>
                  <a:prstGeom prst="rect">
                    <a:avLst/>
                  </a:prstGeom>
                  <a:blipFill>
                    <a:blip r:embed="rId8"/>
                    <a:stretch>
                      <a:fillRect/>
                    </a:stretch>
                  </a:blipFill>
                </p:spPr>
                <p:txBody>
                  <a:bodyPr/>
                  <a:lstStyle/>
                  <a:p>
                    <a:r>
                      <a:rPr lang="en-US">
                        <a:noFill/>
                      </a:rPr>
                      <a:t> </a:t>
                    </a:r>
                  </a:p>
                </p:txBody>
              </p:sp>
            </mc:Fallback>
          </mc:AlternateContent>
          <p:pic>
            <p:nvPicPr>
              <p:cNvPr id="118" name="Picture 4" descr="http://icons.iconarchive.com/icons/designbolts/free-male-avatars/icons-390.jpg">
                <a:extLst>
                  <a:ext uri="{FF2B5EF4-FFF2-40B4-BE49-F238E27FC236}">
                    <a16:creationId xmlns:a16="http://schemas.microsoft.com/office/drawing/2014/main" id="{F77FADC3-4F20-40F1-9CFB-2DBE1C6FEC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223" t="2481" r="35406" b="51877"/>
              <a:stretch/>
            </p:blipFill>
            <p:spPr bwMode="auto">
              <a:xfrm>
                <a:off x="4040561" y="2443242"/>
                <a:ext cx="503909" cy="504856"/>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322AC4C6-CE32-489E-8C00-B48D023F43FF}"/>
                  </a:ext>
                </a:extLst>
              </p:cNvPr>
              <p:cNvGrpSpPr/>
              <p:nvPr/>
            </p:nvGrpSpPr>
            <p:grpSpPr>
              <a:xfrm>
                <a:off x="4759796" y="2546061"/>
                <a:ext cx="3131104" cy="385883"/>
                <a:chOff x="6540971" y="1381959"/>
                <a:chExt cx="3131104" cy="385883"/>
              </a:xfrm>
            </p:grpSpPr>
            <p:grpSp>
              <p:nvGrpSpPr>
                <p:cNvPr id="13" name="Group 12">
                  <a:extLst>
                    <a:ext uri="{FF2B5EF4-FFF2-40B4-BE49-F238E27FC236}">
                      <a16:creationId xmlns:a16="http://schemas.microsoft.com/office/drawing/2014/main" id="{ACCC310F-2C39-45ED-A05B-1C6C6DB0C2CA}"/>
                    </a:ext>
                  </a:extLst>
                </p:cNvPr>
                <p:cNvGrpSpPr/>
                <p:nvPr/>
              </p:nvGrpSpPr>
              <p:grpSpPr>
                <a:xfrm>
                  <a:off x="6540971" y="1382471"/>
                  <a:ext cx="1566596" cy="385371"/>
                  <a:chOff x="6540971" y="1382471"/>
                  <a:chExt cx="1566596" cy="385371"/>
                </a:xfrm>
              </p:grpSpPr>
              <p:grpSp>
                <p:nvGrpSpPr>
                  <p:cNvPr id="2" name="Group 1"/>
                  <p:cNvGrpSpPr/>
                  <p:nvPr/>
                </p:nvGrpSpPr>
                <p:grpSpPr>
                  <a:xfrm>
                    <a:off x="6540971" y="1413415"/>
                    <a:ext cx="1566596" cy="237331"/>
                    <a:chOff x="129027" y="1763728"/>
                    <a:chExt cx="2639242" cy="266850"/>
                  </a:xfrm>
                  <a:solidFill>
                    <a:schemeClr val="bg1">
                      <a:lumMod val="85000"/>
                    </a:schemeClr>
                  </a:solidFill>
                </p:grpSpPr>
                <p:grpSp>
                  <p:nvGrpSpPr>
                    <p:cNvPr id="28" name="Group 27"/>
                    <p:cNvGrpSpPr/>
                    <p:nvPr/>
                  </p:nvGrpSpPr>
                  <p:grpSpPr>
                    <a:xfrm>
                      <a:off x="129027" y="1763728"/>
                      <a:ext cx="1323092" cy="266850"/>
                      <a:chOff x="727695" y="5137871"/>
                      <a:chExt cx="617030" cy="173182"/>
                    </a:xfrm>
                    <a:grpFill/>
                  </p:grpSpPr>
                  <p:sp>
                    <p:nvSpPr>
                      <p:cNvPr id="32" name="Rectangle 31"/>
                      <p:cNvSpPr/>
                      <p:nvPr/>
                    </p:nvSpPr>
                    <p:spPr bwMode="auto">
                      <a:xfrm>
                        <a:off x="727695" y="5137871"/>
                        <a:ext cx="207455" cy="17318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dirty="0">
                          <a:latin typeface="Times" pitchFamily="18" charset="0"/>
                        </a:endParaRPr>
                      </a:p>
                    </p:txBody>
                  </p:sp>
                  <p:sp>
                    <p:nvSpPr>
                      <p:cNvPr id="33" name="Rectangle 32"/>
                      <p:cNvSpPr/>
                      <p:nvPr/>
                    </p:nvSpPr>
                    <p:spPr bwMode="auto">
                      <a:xfrm>
                        <a:off x="9308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34" name="Rectangle 33"/>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nvGrpSpPr>
                    <p:cNvPr id="38" name="Group 37"/>
                    <p:cNvGrpSpPr/>
                    <p:nvPr/>
                  </p:nvGrpSpPr>
                  <p:grpSpPr>
                    <a:xfrm>
                      <a:off x="1445177" y="1763728"/>
                      <a:ext cx="1323092" cy="266850"/>
                      <a:chOff x="727695" y="5137871"/>
                      <a:chExt cx="617030" cy="173182"/>
                    </a:xfrm>
                    <a:grpFill/>
                  </p:grpSpPr>
                  <p:sp>
                    <p:nvSpPr>
                      <p:cNvPr id="39" name="Rectangle 38"/>
                      <p:cNvSpPr/>
                      <p:nvPr/>
                    </p:nvSpPr>
                    <p:spPr bwMode="auto">
                      <a:xfrm>
                        <a:off x="7276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40" name="Rectangle 39"/>
                      <p:cNvSpPr/>
                      <p:nvPr/>
                    </p:nvSpPr>
                    <p:spPr bwMode="auto">
                      <a:xfrm>
                        <a:off x="930895" y="5137871"/>
                        <a:ext cx="207455" cy="17318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41" name="Rectangle 40"/>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grpSp>
                <p:nvGrpSpPr>
                  <p:cNvPr id="2048" name="Group 2047"/>
                  <p:cNvGrpSpPr/>
                  <p:nvPr/>
                </p:nvGrpSpPr>
                <p:grpSpPr>
                  <a:xfrm>
                    <a:off x="6546059" y="1382471"/>
                    <a:ext cx="1550672" cy="385371"/>
                    <a:chOff x="137599" y="1728935"/>
                    <a:chExt cx="2612415" cy="433303"/>
                  </a:xfrm>
                </p:grpSpPr>
                <p:grpSp>
                  <p:nvGrpSpPr>
                    <p:cNvPr id="11" name="Group 10"/>
                    <p:cNvGrpSpPr/>
                    <p:nvPr/>
                  </p:nvGrpSpPr>
                  <p:grpSpPr>
                    <a:xfrm>
                      <a:off x="137599" y="1730906"/>
                      <a:ext cx="1331890" cy="431332"/>
                      <a:chOff x="137599" y="1730906"/>
                      <a:chExt cx="1331890" cy="431332"/>
                    </a:xfrm>
                  </p:grpSpPr>
                  <p:sp>
                    <p:nvSpPr>
                      <p:cNvPr id="4" name="TextBox 3"/>
                      <p:cNvSpPr txBox="1"/>
                      <p:nvPr/>
                    </p:nvSpPr>
                    <p:spPr>
                      <a:xfrm>
                        <a:off x="137599" y="1733715"/>
                        <a:ext cx="465041" cy="428523"/>
                      </a:xfrm>
                      <a:prstGeom prst="rect">
                        <a:avLst/>
                      </a:prstGeom>
                      <a:noFill/>
                    </p:spPr>
                    <p:txBody>
                      <a:bodyPr wrap="none" rtlCol="0">
                        <a:spAutoFit/>
                      </a:bodyPr>
                      <a:lstStyle/>
                      <a:p>
                        <a:r>
                          <a:rPr lang="en-US" sz="1400" dirty="0"/>
                          <a:t>1</a:t>
                        </a:r>
                        <a:endParaRPr lang="en-US" dirty="0"/>
                      </a:p>
                    </p:txBody>
                  </p:sp>
                  <p:sp>
                    <p:nvSpPr>
                      <p:cNvPr id="42" name="TextBox 41"/>
                      <p:cNvSpPr txBox="1"/>
                      <p:nvPr/>
                    </p:nvSpPr>
                    <p:spPr>
                      <a:xfrm>
                        <a:off x="563123" y="1731739"/>
                        <a:ext cx="465041" cy="428523"/>
                      </a:xfrm>
                      <a:prstGeom prst="rect">
                        <a:avLst/>
                      </a:prstGeom>
                      <a:noFill/>
                    </p:spPr>
                    <p:txBody>
                      <a:bodyPr wrap="none" rtlCol="0">
                        <a:spAutoFit/>
                      </a:bodyPr>
                      <a:lstStyle/>
                      <a:p>
                        <a:r>
                          <a:rPr lang="en-US" sz="1400" dirty="0"/>
                          <a:t>0</a:t>
                        </a:r>
                        <a:endParaRPr lang="en-US" dirty="0"/>
                      </a:p>
                    </p:txBody>
                  </p:sp>
                  <p:sp>
                    <p:nvSpPr>
                      <p:cNvPr id="43" name="TextBox 42"/>
                      <p:cNvSpPr txBox="1"/>
                      <p:nvPr/>
                    </p:nvSpPr>
                    <p:spPr>
                      <a:xfrm>
                        <a:off x="1004448" y="1730906"/>
                        <a:ext cx="465041" cy="428523"/>
                      </a:xfrm>
                      <a:prstGeom prst="rect">
                        <a:avLst/>
                      </a:prstGeom>
                      <a:noFill/>
                    </p:spPr>
                    <p:txBody>
                      <a:bodyPr wrap="none" rtlCol="0">
                        <a:spAutoFit/>
                      </a:bodyPr>
                      <a:lstStyle/>
                      <a:p>
                        <a:r>
                          <a:rPr lang="en-US" sz="1400" dirty="0"/>
                          <a:t>0</a:t>
                        </a:r>
                        <a:endParaRPr lang="en-US" dirty="0"/>
                      </a:p>
                    </p:txBody>
                  </p:sp>
                </p:grpSp>
                <p:grpSp>
                  <p:nvGrpSpPr>
                    <p:cNvPr id="6" name="Group 5"/>
                    <p:cNvGrpSpPr/>
                    <p:nvPr/>
                  </p:nvGrpSpPr>
                  <p:grpSpPr>
                    <a:xfrm>
                      <a:off x="1418124" y="1728935"/>
                      <a:ext cx="1331890" cy="431328"/>
                      <a:chOff x="1418124" y="1728935"/>
                      <a:chExt cx="1331890" cy="431328"/>
                    </a:xfrm>
                  </p:grpSpPr>
                  <p:sp>
                    <p:nvSpPr>
                      <p:cNvPr id="44" name="TextBox 43"/>
                      <p:cNvSpPr txBox="1"/>
                      <p:nvPr/>
                    </p:nvSpPr>
                    <p:spPr>
                      <a:xfrm>
                        <a:off x="1418124" y="1731741"/>
                        <a:ext cx="465041" cy="428522"/>
                      </a:xfrm>
                      <a:prstGeom prst="rect">
                        <a:avLst/>
                      </a:prstGeom>
                      <a:noFill/>
                    </p:spPr>
                    <p:txBody>
                      <a:bodyPr wrap="none" rtlCol="0">
                        <a:spAutoFit/>
                      </a:bodyPr>
                      <a:lstStyle/>
                      <a:p>
                        <a:r>
                          <a:rPr lang="en-US" sz="1400" dirty="0"/>
                          <a:t>0</a:t>
                        </a:r>
                        <a:endParaRPr lang="en-US" dirty="0"/>
                      </a:p>
                    </p:txBody>
                  </p:sp>
                  <p:sp>
                    <p:nvSpPr>
                      <p:cNvPr id="45" name="TextBox 44"/>
                      <p:cNvSpPr txBox="1"/>
                      <p:nvPr/>
                    </p:nvSpPr>
                    <p:spPr>
                      <a:xfrm>
                        <a:off x="1843648" y="1729766"/>
                        <a:ext cx="465041" cy="428522"/>
                      </a:xfrm>
                      <a:prstGeom prst="rect">
                        <a:avLst/>
                      </a:prstGeom>
                      <a:noFill/>
                    </p:spPr>
                    <p:txBody>
                      <a:bodyPr wrap="none" rtlCol="0">
                        <a:spAutoFit/>
                      </a:bodyPr>
                      <a:lstStyle/>
                      <a:p>
                        <a:r>
                          <a:rPr lang="en-US" sz="1400" dirty="0"/>
                          <a:t>1</a:t>
                        </a:r>
                        <a:endParaRPr lang="en-US" dirty="0"/>
                      </a:p>
                    </p:txBody>
                  </p:sp>
                  <p:sp>
                    <p:nvSpPr>
                      <p:cNvPr id="46" name="TextBox 45"/>
                      <p:cNvSpPr txBox="1"/>
                      <p:nvPr/>
                    </p:nvSpPr>
                    <p:spPr>
                      <a:xfrm>
                        <a:off x="2284973" y="1728935"/>
                        <a:ext cx="465041" cy="428522"/>
                      </a:xfrm>
                      <a:prstGeom prst="rect">
                        <a:avLst/>
                      </a:prstGeom>
                      <a:noFill/>
                    </p:spPr>
                    <p:txBody>
                      <a:bodyPr wrap="none" rtlCol="0">
                        <a:spAutoFit/>
                      </a:bodyPr>
                      <a:lstStyle/>
                      <a:p>
                        <a:r>
                          <a:rPr lang="en-US" sz="1400" dirty="0"/>
                          <a:t>0</a:t>
                        </a:r>
                        <a:endParaRPr lang="en-US" dirty="0"/>
                      </a:p>
                    </p:txBody>
                  </p:sp>
                </p:grpSp>
              </p:grpSp>
            </p:grpSp>
            <p:grpSp>
              <p:nvGrpSpPr>
                <p:cNvPr id="176" name="Group 175">
                  <a:extLst>
                    <a:ext uri="{FF2B5EF4-FFF2-40B4-BE49-F238E27FC236}">
                      <a16:creationId xmlns:a16="http://schemas.microsoft.com/office/drawing/2014/main" id="{623BC7B2-7BE0-44E0-B78C-6D705A4855B6}"/>
                    </a:ext>
                  </a:extLst>
                </p:cNvPr>
                <p:cNvGrpSpPr/>
                <p:nvPr/>
              </p:nvGrpSpPr>
              <p:grpSpPr>
                <a:xfrm>
                  <a:off x="8105479" y="1381959"/>
                  <a:ext cx="1566596" cy="385371"/>
                  <a:chOff x="6540971" y="1382471"/>
                  <a:chExt cx="1566596" cy="385371"/>
                </a:xfrm>
              </p:grpSpPr>
              <p:grpSp>
                <p:nvGrpSpPr>
                  <p:cNvPr id="177" name="Group 176">
                    <a:extLst>
                      <a:ext uri="{FF2B5EF4-FFF2-40B4-BE49-F238E27FC236}">
                        <a16:creationId xmlns:a16="http://schemas.microsoft.com/office/drawing/2014/main" id="{0C9B6364-85D1-4AD0-9CF0-C6E8BBBDAC9E}"/>
                      </a:ext>
                    </a:extLst>
                  </p:cNvPr>
                  <p:cNvGrpSpPr/>
                  <p:nvPr/>
                </p:nvGrpSpPr>
                <p:grpSpPr>
                  <a:xfrm>
                    <a:off x="6540971" y="1413415"/>
                    <a:ext cx="1566596" cy="237331"/>
                    <a:chOff x="129027" y="1763728"/>
                    <a:chExt cx="2639242" cy="266850"/>
                  </a:xfrm>
                  <a:solidFill>
                    <a:schemeClr val="bg1">
                      <a:lumMod val="85000"/>
                    </a:schemeClr>
                  </a:solidFill>
                </p:grpSpPr>
                <p:grpSp>
                  <p:nvGrpSpPr>
                    <p:cNvPr id="187" name="Group 186">
                      <a:extLst>
                        <a:ext uri="{FF2B5EF4-FFF2-40B4-BE49-F238E27FC236}">
                          <a16:creationId xmlns:a16="http://schemas.microsoft.com/office/drawing/2014/main" id="{7C44B596-5227-4C14-81AF-EEA94E2999A8}"/>
                        </a:ext>
                      </a:extLst>
                    </p:cNvPr>
                    <p:cNvGrpSpPr/>
                    <p:nvPr/>
                  </p:nvGrpSpPr>
                  <p:grpSpPr>
                    <a:xfrm>
                      <a:off x="129027" y="1763728"/>
                      <a:ext cx="1323092" cy="266850"/>
                      <a:chOff x="727695" y="5137871"/>
                      <a:chExt cx="617030" cy="173182"/>
                    </a:xfrm>
                    <a:grpFill/>
                  </p:grpSpPr>
                  <p:sp>
                    <p:nvSpPr>
                      <p:cNvPr id="192" name="Rectangle 191">
                        <a:extLst>
                          <a:ext uri="{FF2B5EF4-FFF2-40B4-BE49-F238E27FC236}">
                            <a16:creationId xmlns:a16="http://schemas.microsoft.com/office/drawing/2014/main" id="{095B46D1-5F36-4F03-BB27-8C71BDCE0D14}"/>
                          </a:ext>
                        </a:extLst>
                      </p:cNvPr>
                      <p:cNvSpPr/>
                      <p:nvPr/>
                    </p:nvSpPr>
                    <p:spPr bwMode="auto">
                      <a:xfrm>
                        <a:off x="727695" y="5137871"/>
                        <a:ext cx="207455" cy="17318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dirty="0">
                          <a:latin typeface="Times" pitchFamily="18" charset="0"/>
                        </a:endParaRPr>
                      </a:p>
                    </p:txBody>
                  </p:sp>
                  <p:sp>
                    <p:nvSpPr>
                      <p:cNvPr id="193" name="Rectangle 192">
                        <a:extLst>
                          <a:ext uri="{FF2B5EF4-FFF2-40B4-BE49-F238E27FC236}">
                            <a16:creationId xmlns:a16="http://schemas.microsoft.com/office/drawing/2014/main" id="{9D4C2491-A55E-4FD9-B901-CC0453DAC780}"/>
                          </a:ext>
                        </a:extLst>
                      </p:cNvPr>
                      <p:cNvSpPr/>
                      <p:nvPr/>
                    </p:nvSpPr>
                    <p:spPr bwMode="auto">
                      <a:xfrm>
                        <a:off x="9308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194" name="Rectangle 193">
                        <a:extLst>
                          <a:ext uri="{FF2B5EF4-FFF2-40B4-BE49-F238E27FC236}">
                            <a16:creationId xmlns:a16="http://schemas.microsoft.com/office/drawing/2014/main" id="{CCE04FA1-99C3-4205-AB76-02077D18E7B8}"/>
                          </a:ext>
                        </a:extLst>
                      </p:cNvPr>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nvGrpSpPr>
                    <p:cNvPr id="188" name="Group 187">
                      <a:extLst>
                        <a:ext uri="{FF2B5EF4-FFF2-40B4-BE49-F238E27FC236}">
                          <a16:creationId xmlns:a16="http://schemas.microsoft.com/office/drawing/2014/main" id="{B40FE992-9BAB-4C17-BE84-21B6DCD3CA3E}"/>
                        </a:ext>
                      </a:extLst>
                    </p:cNvPr>
                    <p:cNvGrpSpPr/>
                    <p:nvPr/>
                  </p:nvGrpSpPr>
                  <p:grpSpPr>
                    <a:xfrm>
                      <a:off x="1445177" y="1763728"/>
                      <a:ext cx="1323092" cy="266850"/>
                      <a:chOff x="727695" y="5137871"/>
                      <a:chExt cx="617030" cy="173182"/>
                    </a:xfrm>
                    <a:grpFill/>
                  </p:grpSpPr>
                  <p:sp>
                    <p:nvSpPr>
                      <p:cNvPr id="189" name="Rectangle 188">
                        <a:extLst>
                          <a:ext uri="{FF2B5EF4-FFF2-40B4-BE49-F238E27FC236}">
                            <a16:creationId xmlns:a16="http://schemas.microsoft.com/office/drawing/2014/main" id="{1B682956-6BED-45C3-8A9F-3186E3999F98}"/>
                          </a:ext>
                        </a:extLst>
                      </p:cNvPr>
                      <p:cNvSpPr/>
                      <p:nvPr/>
                    </p:nvSpPr>
                    <p:spPr bwMode="auto">
                      <a:xfrm>
                        <a:off x="7276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190" name="Rectangle 189">
                        <a:extLst>
                          <a:ext uri="{FF2B5EF4-FFF2-40B4-BE49-F238E27FC236}">
                            <a16:creationId xmlns:a16="http://schemas.microsoft.com/office/drawing/2014/main" id="{F5F09DF0-89A5-4C87-8F54-0C9AF9B950FA}"/>
                          </a:ext>
                        </a:extLst>
                      </p:cNvPr>
                      <p:cNvSpPr/>
                      <p:nvPr/>
                    </p:nvSpPr>
                    <p:spPr bwMode="auto">
                      <a:xfrm>
                        <a:off x="930895" y="5137871"/>
                        <a:ext cx="207455" cy="17318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191" name="Rectangle 190">
                        <a:extLst>
                          <a:ext uri="{FF2B5EF4-FFF2-40B4-BE49-F238E27FC236}">
                            <a16:creationId xmlns:a16="http://schemas.microsoft.com/office/drawing/2014/main" id="{C1A8B339-9BE8-439C-916E-569122A82375}"/>
                          </a:ext>
                        </a:extLst>
                      </p:cNvPr>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grpSp>
                <p:nvGrpSpPr>
                  <p:cNvPr id="178" name="Group 177">
                    <a:extLst>
                      <a:ext uri="{FF2B5EF4-FFF2-40B4-BE49-F238E27FC236}">
                        <a16:creationId xmlns:a16="http://schemas.microsoft.com/office/drawing/2014/main" id="{9E6B940B-6FFC-4B2A-9DEC-820B831161ED}"/>
                      </a:ext>
                    </a:extLst>
                  </p:cNvPr>
                  <p:cNvGrpSpPr/>
                  <p:nvPr/>
                </p:nvGrpSpPr>
                <p:grpSpPr>
                  <a:xfrm>
                    <a:off x="6546059" y="1382471"/>
                    <a:ext cx="1550672" cy="385371"/>
                    <a:chOff x="137599" y="1728935"/>
                    <a:chExt cx="2612415" cy="433303"/>
                  </a:xfrm>
                </p:grpSpPr>
                <p:grpSp>
                  <p:nvGrpSpPr>
                    <p:cNvPr id="179" name="Group 178">
                      <a:extLst>
                        <a:ext uri="{FF2B5EF4-FFF2-40B4-BE49-F238E27FC236}">
                          <a16:creationId xmlns:a16="http://schemas.microsoft.com/office/drawing/2014/main" id="{FA00E6E5-CCC4-4487-A040-207B66E38A25}"/>
                        </a:ext>
                      </a:extLst>
                    </p:cNvPr>
                    <p:cNvGrpSpPr/>
                    <p:nvPr/>
                  </p:nvGrpSpPr>
                  <p:grpSpPr>
                    <a:xfrm>
                      <a:off x="137599" y="1730906"/>
                      <a:ext cx="1331890" cy="431332"/>
                      <a:chOff x="137599" y="1730906"/>
                      <a:chExt cx="1331890" cy="431332"/>
                    </a:xfrm>
                  </p:grpSpPr>
                  <p:sp>
                    <p:nvSpPr>
                      <p:cNvPr id="184" name="TextBox 183">
                        <a:extLst>
                          <a:ext uri="{FF2B5EF4-FFF2-40B4-BE49-F238E27FC236}">
                            <a16:creationId xmlns:a16="http://schemas.microsoft.com/office/drawing/2014/main" id="{58CF5DC3-A9C0-416B-9CAE-72DB7B11BF0B}"/>
                          </a:ext>
                        </a:extLst>
                      </p:cNvPr>
                      <p:cNvSpPr txBox="1"/>
                      <p:nvPr/>
                    </p:nvSpPr>
                    <p:spPr>
                      <a:xfrm>
                        <a:off x="137599" y="1733715"/>
                        <a:ext cx="465041" cy="428523"/>
                      </a:xfrm>
                      <a:prstGeom prst="rect">
                        <a:avLst/>
                      </a:prstGeom>
                      <a:noFill/>
                    </p:spPr>
                    <p:txBody>
                      <a:bodyPr wrap="none" rtlCol="0">
                        <a:spAutoFit/>
                      </a:bodyPr>
                      <a:lstStyle/>
                      <a:p>
                        <a:r>
                          <a:rPr lang="en-US" sz="1400" dirty="0"/>
                          <a:t>1</a:t>
                        </a:r>
                        <a:endParaRPr lang="en-US" dirty="0"/>
                      </a:p>
                    </p:txBody>
                  </p:sp>
                  <p:sp>
                    <p:nvSpPr>
                      <p:cNvPr id="185" name="TextBox 184">
                        <a:extLst>
                          <a:ext uri="{FF2B5EF4-FFF2-40B4-BE49-F238E27FC236}">
                            <a16:creationId xmlns:a16="http://schemas.microsoft.com/office/drawing/2014/main" id="{1BE3B7DA-AA25-4DBD-A5A3-003BF279B3A1}"/>
                          </a:ext>
                        </a:extLst>
                      </p:cNvPr>
                      <p:cNvSpPr txBox="1"/>
                      <p:nvPr/>
                    </p:nvSpPr>
                    <p:spPr>
                      <a:xfrm>
                        <a:off x="563123" y="1731739"/>
                        <a:ext cx="465041" cy="428523"/>
                      </a:xfrm>
                      <a:prstGeom prst="rect">
                        <a:avLst/>
                      </a:prstGeom>
                      <a:noFill/>
                    </p:spPr>
                    <p:txBody>
                      <a:bodyPr wrap="none" rtlCol="0">
                        <a:spAutoFit/>
                      </a:bodyPr>
                      <a:lstStyle/>
                      <a:p>
                        <a:r>
                          <a:rPr lang="en-US" sz="1400" dirty="0"/>
                          <a:t>0</a:t>
                        </a:r>
                        <a:endParaRPr lang="en-US" dirty="0"/>
                      </a:p>
                    </p:txBody>
                  </p:sp>
                  <p:sp>
                    <p:nvSpPr>
                      <p:cNvPr id="186" name="TextBox 185">
                        <a:extLst>
                          <a:ext uri="{FF2B5EF4-FFF2-40B4-BE49-F238E27FC236}">
                            <a16:creationId xmlns:a16="http://schemas.microsoft.com/office/drawing/2014/main" id="{8DA9220B-72BF-4AC5-AB1F-C4138C6084F8}"/>
                          </a:ext>
                        </a:extLst>
                      </p:cNvPr>
                      <p:cNvSpPr txBox="1"/>
                      <p:nvPr/>
                    </p:nvSpPr>
                    <p:spPr>
                      <a:xfrm>
                        <a:off x="1004448" y="1730906"/>
                        <a:ext cx="465041" cy="428523"/>
                      </a:xfrm>
                      <a:prstGeom prst="rect">
                        <a:avLst/>
                      </a:prstGeom>
                      <a:noFill/>
                    </p:spPr>
                    <p:txBody>
                      <a:bodyPr wrap="none" rtlCol="0">
                        <a:spAutoFit/>
                      </a:bodyPr>
                      <a:lstStyle/>
                      <a:p>
                        <a:r>
                          <a:rPr lang="en-US" sz="1400" dirty="0"/>
                          <a:t>0</a:t>
                        </a:r>
                        <a:endParaRPr lang="en-US" dirty="0"/>
                      </a:p>
                    </p:txBody>
                  </p:sp>
                </p:grpSp>
                <p:grpSp>
                  <p:nvGrpSpPr>
                    <p:cNvPr id="180" name="Group 179">
                      <a:extLst>
                        <a:ext uri="{FF2B5EF4-FFF2-40B4-BE49-F238E27FC236}">
                          <a16:creationId xmlns:a16="http://schemas.microsoft.com/office/drawing/2014/main" id="{02114CE9-43AF-4533-9129-317782656F10}"/>
                        </a:ext>
                      </a:extLst>
                    </p:cNvPr>
                    <p:cNvGrpSpPr/>
                    <p:nvPr/>
                  </p:nvGrpSpPr>
                  <p:grpSpPr>
                    <a:xfrm>
                      <a:off x="1418124" y="1728935"/>
                      <a:ext cx="1331890" cy="431328"/>
                      <a:chOff x="1418124" y="1728935"/>
                      <a:chExt cx="1331890" cy="431328"/>
                    </a:xfrm>
                  </p:grpSpPr>
                  <p:sp>
                    <p:nvSpPr>
                      <p:cNvPr id="181" name="TextBox 180">
                        <a:extLst>
                          <a:ext uri="{FF2B5EF4-FFF2-40B4-BE49-F238E27FC236}">
                            <a16:creationId xmlns:a16="http://schemas.microsoft.com/office/drawing/2014/main" id="{F0746876-C774-4BEA-A024-0D54792EA391}"/>
                          </a:ext>
                        </a:extLst>
                      </p:cNvPr>
                      <p:cNvSpPr txBox="1"/>
                      <p:nvPr/>
                    </p:nvSpPr>
                    <p:spPr>
                      <a:xfrm>
                        <a:off x="1418124" y="1731741"/>
                        <a:ext cx="465041" cy="428522"/>
                      </a:xfrm>
                      <a:prstGeom prst="rect">
                        <a:avLst/>
                      </a:prstGeom>
                      <a:noFill/>
                    </p:spPr>
                    <p:txBody>
                      <a:bodyPr wrap="none" rtlCol="0">
                        <a:spAutoFit/>
                      </a:bodyPr>
                      <a:lstStyle/>
                      <a:p>
                        <a:r>
                          <a:rPr lang="en-US" sz="1400" dirty="0"/>
                          <a:t>0</a:t>
                        </a:r>
                        <a:endParaRPr lang="en-US" dirty="0"/>
                      </a:p>
                    </p:txBody>
                  </p:sp>
                  <p:sp>
                    <p:nvSpPr>
                      <p:cNvPr id="182" name="TextBox 181">
                        <a:extLst>
                          <a:ext uri="{FF2B5EF4-FFF2-40B4-BE49-F238E27FC236}">
                            <a16:creationId xmlns:a16="http://schemas.microsoft.com/office/drawing/2014/main" id="{FE0830C2-EC20-4D80-8208-DD68DD42EDFA}"/>
                          </a:ext>
                        </a:extLst>
                      </p:cNvPr>
                      <p:cNvSpPr txBox="1"/>
                      <p:nvPr/>
                    </p:nvSpPr>
                    <p:spPr>
                      <a:xfrm>
                        <a:off x="1843648" y="1729766"/>
                        <a:ext cx="465041" cy="428522"/>
                      </a:xfrm>
                      <a:prstGeom prst="rect">
                        <a:avLst/>
                      </a:prstGeom>
                      <a:noFill/>
                    </p:spPr>
                    <p:txBody>
                      <a:bodyPr wrap="none" rtlCol="0">
                        <a:spAutoFit/>
                      </a:bodyPr>
                      <a:lstStyle/>
                      <a:p>
                        <a:r>
                          <a:rPr lang="en-US" sz="1400" dirty="0"/>
                          <a:t>1</a:t>
                        </a:r>
                        <a:endParaRPr lang="en-US" dirty="0"/>
                      </a:p>
                    </p:txBody>
                  </p:sp>
                  <p:sp>
                    <p:nvSpPr>
                      <p:cNvPr id="183" name="TextBox 182">
                        <a:extLst>
                          <a:ext uri="{FF2B5EF4-FFF2-40B4-BE49-F238E27FC236}">
                            <a16:creationId xmlns:a16="http://schemas.microsoft.com/office/drawing/2014/main" id="{7C3E6531-3DDA-44F9-A569-EE69E2CEED45}"/>
                          </a:ext>
                        </a:extLst>
                      </p:cNvPr>
                      <p:cNvSpPr txBox="1"/>
                      <p:nvPr/>
                    </p:nvSpPr>
                    <p:spPr>
                      <a:xfrm>
                        <a:off x="2284973" y="1728935"/>
                        <a:ext cx="465041" cy="428522"/>
                      </a:xfrm>
                      <a:prstGeom prst="rect">
                        <a:avLst/>
                      </a:prstGeom>
                      <a:noFill/>
                    </p:spPr>
                    <p:txBody>
                      <a:bodyPr wrap="none" rtlCol="0">
                        <a:spAutoFit/>
                      </a:bodyPr>
                      <a:lstStyle/>
                      <a:p>
                        <a:r>
                          <a:rPr lang="en-US" sz="1400" dirty="0"/>
                          <a:t>0</a:t>
                        </a:r>
                        <a:endParaRPr lang="en-US" dirty="0"/>
                      </a:p>
                    </p:txBody>
                  </p:sp>
                </p:grpSp>
              </p:grpSp>
            </p:grpSp>
          </p:grpSp>
        </p:grpSp>
        <p:sp>
          <p:nvSpPr>
            <p:cNvPr id="239" name="TextBox 238">
              <a:extLst>
                <a:ext uri="{FF2B5EF4-FFF2-40B4-BE49-F238E27FC236}">
                  <a16:creationId xmlns:a16="http://schemas.microsoft.com/office/drawing/2014/main" id="{55196528-769D-41F5-9991-61F3090A643E}"/>
                </a:ext>
              </a:extLst>
            </p:cNvPr>
            <p:cNvSpPr txBox="1"/>
            <p:nvPr/>
          </p:nvSpPr>
          <p:spPr>
            <a:xfrm>
              <a:off x="2986359" y="2067336"/>
              <a:ext cx="1225913" cy="338554"/>
            </a:xfrm>
            <a:prstGeom prst="rect">
              <a:avLst/>
            </a:prstGeom>
            <a:noFill/>
          </p:spPr>
          <p:txBody>
            <a:bodyPr wrap="none" rtlCol="0">
              <a:spAutoFit/>
            </a:bodyPr>
            <a:lstStyle/>
            <a:p>
              <a:r>
                <a:rPr lang="en-US" sz="1600" i="1" dirty="0"/>
                <a:t>Existing user</a:t>
              </a:r>
            </a:p>
          </p:txBody>
        </p:sp>
      </p:grpSp>
      <p:grpSp>
        <p:nvGrpSpPr>
          <p:cNvPr id="25" name="Group 24">
            <a:extLst>
              <a:ext uri="{FF2B5EF4-FFF2-40B4-BE49-F238E27FC236}">
                <a16:creationId xmlns:a16="http://schemas.microsoft.com/office/drawing/2014/main" id="{0BDE4FAB-5FE2-4172-8F65-9AB4D88A2FF6}"/>
              </a:ext>
            </a:extLst>
          </p:cNvPr>
          <p:cNvGrpSpPr/>
          <p:nvPr/>
        </p:nvGrpSpPr>
        <p:grpSpPr>
          <a:xfrm>
            <a:off x="6487875" y="2179829"/>
            <a:ext cx="4866902" cy="812332"/>
            <a:chOff x="3209528" y="2803628"/>
            <a:chExt cx="4866902" cy="812332"/>
          </a:xfrm>
        </p:grpSpPr>
        <p:grpSp>
          <p:nvGrpSpPr>
            <p:cNvPr id="22" name="Group 21">
              <a:extLst>
                <a:ext uri="{FF2B5EF4-FFF2-40B4-BE49-F238E27FC236}">
                  <a16:creationId xmlns:a16="http://schemas.microsoft.com/office/drawing/2014/main" id="{A0873ECD-8B38-4CBC-9AB1-05556BE364C8}"/>
                </a:ext>
              </a:extLst>
            </p:cNvPr>
            <p:cNvGrpSpPr/>
            <p:nvPr/>
          </p:nvGrpSpPr>
          <p:grpSpPr>
            <a:xfrm>
              <a:off x="4182347" y="2803628"/>
              <a:ext cx="3894083" cy="812332"/>
              <a:chOff x="4042265" y="3234607"/>
              <a:chExt cx="3894083" cy="812332"/>
            </a:xfrm>
          </p:grpSpPr>
          <p:grpSp>
            <p:nvGrpSpPr>
              <p:cNvPr id="20" name="Group 19">
                <a:extLst>
                  <a:ext uri="{FF2B5EF4-FFF2-40B4-BE49-F238E27FC236}">
                    <a16:creationId xmlns:a16="http://schemas.microsoft.com/office/drawing/2014/main" id="{E15557AC-15C4-4547-96DC-F20F9969025C}"/>
                  </a:ext>
                </a:extLst>
              </p:cNvPr>
              <p:cNvGrpSpPr/>
              <p:nvPr/>
            </p:nvGrpSpPr>
            <p:grpSpPr>
              <a:xfrm>
                <a:off x="4787412" y="3596411"/>
                <a:ext cx="3148936" cy="386055"/>
                <a:chOff x="7523763" y="870644"/>
                <a:chExt cx="3148936" cy="386055"/>
              </a:xfrm>
            </p:grpSpPr>
            <p:grpSp>
              <p:nvGrpSpPr>
                <p:cNvPr id="197" name="Group 196">
                  <a:extLst>
                    <a:ext uri="{FF2B5EF4-FFF2-40B4-BE49-F238E27FC236}">
                      <a16:creationId xmlns:a16="http://schemas.microsoft.com/office/drawing/2014/main" id="{EB786BF5-6E1D-48CA-A2CD-AA020CCF71E1}"/>
                    </a:ext>
                  </a:extLst>
                </p:cNvPr>
                <p:cNvGrpSpPr/>
                <p:nvPr/>
              </p:nvGrpSpPr>
              <p:grpSpPr>
                <a:xfrm>
                  <a:off x="7523763" y="870644"/>
                  <a:ext cx="1578596" cy="386055"/>
                  <a:chOff x="6528971" y="1380030"/>
                  <a:chExt cx="1578596" cy="386055"/>
                </a:xfrm>
              </p:grpSpPr>
              <p:grpSp>
                <p:nvGrpSpPr>
                  <p:cNvPr id="217" name="Group 216">
                    <a:extLst>
                      <a:ext uri="{FF2B5EF4-FFF2-40B4-BE49-F238E27FC236}">
                        <a16:creationId xmlns:a16="http://schemas.microsoft.com/office/drawing/2014/main" id="{F4277A6A-DAE9-4FD0-9697-EAE59A8E0207}"/>
                      </a:ext>
                    </a:extLst>
                  </p:cNvPr>
                  <p:cNvGrpSpPr/>
                  <p:nvPr/>
                </p:nvGrpSpPr>
                <p:grpSpPr>
                  <a:xfrm>
                    <a:off x="6540971" y="1413415"/>
                    <a:ext cx="1566596" cy="237331"/>
                    <a:chOff x="129027" y="1763728"/>
                    <a:chExt cx="2639242" cy="266850"/>
                  </a:xfrm>
                  <a:solidFill>
                    <a:schemeClr val="bg1">
                      <a:lumMod val="85000"/>
                    </a:schemeClr>
                  </a:solidFill>
                </p:grpSpPr>
                <p:grpSp>
                  <p:nvGrpSpPr>
                    <p:cNvPr id="227" name="Group 226">
                      <a:extLst>
                        <a:ext uri="{FF2B5EF4-FFF2-40B4-BE49-F238E27FC236}">
                          <a16:creationId xmlns:a16="http://schemas.microsoft.com/office/drawing/2014/main" id="{8F5B8048-FA2D-4D0A-BB03-61C74337B517}"/>
                        </a:ext>
                      </a:extLst>
                    </p:cNvPr>
                    <p:cNvGrpSpPr/>
                    <p:nvPr/>
                  </p:nvGrpSpPr>
                  <p:grpSpPr>
                    <a:xfrm>
                      <a:off x="129027" y="1763728"/>
                      <a:ext cx="1323092" cy="266850"/>
                      <a:chOff x="727695" y="5137871"/>
                      <a:chExt cx="617030" cy="173182"/>
                    </a:xfrm>
                    <a:grpFill/>
                  </p:grpSpPr>
                  <p:sp>
                    <p:nvSpPr>
                      <p:cNvPr id="232" name="Rectangle 231">
                        <a:extLst>
                          <a:ext uri="{FF2B5EF4-FFF2-40B4-BE49-F238E27FC236}">
                            <a16:creationId xmlns:a16="http://schemas.microsoft.com/office/drawing/2014/main" id="{7B625C21-3D98-432A-B844-6BFF0C2B104A}"/>
                          </a:ext>
                        </a:extLst>
                      </p:cNvPr>
                      <p:cNvSpPr/>
                      <p:nvPr/>
                    </p:nvSpPr>
                    <p:spPr bwMode="auto">
                      <a:xfrm>
                        <a:off x="727695" y="5137871"/>
                        <a:ext cx="207455" cy="173182"/>
                      </a:xfrm>
                      <a:prstGeom prst="rect">
                        <a:avLst/>
                      </a:prstGeom>
                      <a:solidFill>
                        <a:srgbClr val="D9D9D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dirty="0">
                          <a:latin typeface="Times" pitchFamily="18" charset="0"/>
                        </a:endParaRPr>
                      </a:p>
                    </p:txBody>
                  </p:sp>
                  <p:sp>
                    <p:nvSpPr>
                      <p:cNvPr id="233" name="Rectangle 232">
                        <a:extLst>
                          <a:ext uri="{FF2B5EF4-FFF2-40B4-BE49-F238E27FC236}">
                            <a16:creationId xmlns:a16="http://schemas.microsoft.com/office/drawing/2014/main" id="{03D86BB1-4B28-455A-9441-DDD22E1B04F1}"/>
                          </a:ext>
                        </a:extLst>
                      </p:cNvPr>
                      <p:cNvSpPr/>
                      <p:nvPr/>
                    </p:nvSpPr>
                    <p:spPr bwMode="auto">
                      <a:xfrm>
                        <a:off x="9308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234" name="Rectangle 233">
                        <a:extLst>
                          <a:ext uri="{FF2B5EF4-FFF2-40B4-BE49-F238E27FC236}">
                            <a16:creationId xmlns:a16="http://schemas.microsoft.com/office/drawing/2014/main" id="{5FC2E0E7-3C14-498D-B9AD-6AED5F77E194}"/>
                          </a:ext>
                        </a:extLst>
                      </p:cNvPr>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nvGrpSpPr>
                    <p:cNvPr id="228" name="Group 227">
                      <a:extLst>
                        <a:ext uri="{FF2B5EF4-FFF2-40B4-BE49-F238E27FC236}">
                          <a16:creationId xmlns:a16="http://schemas.microsoft.com/office/drawing/2014/main" id="{F78D5B2B-33BA-4455-9807-DC08B2991CAE}"/>
                        </a:ext>
                      </a:extLst>
                    </p:cNvPr>
                    <p:cNvGrpSpPr/>
                    <p:nvPr/>
                  </p:nvGrpSpPr>
                  <p:grpSpPr>
                    <a:xfrm>
                      <a:off x="1445177" y="1763728"/>
                      <a:ext cx="1323092" cy="266850"/>
                      <a:chOff x="727695" y="5137871"/>
                      <a:chExt cx="617030" cy="173182"/>
                    </a:xfrm>
                    <a:grpFill/>
                  </p:grpSpPr>
                  <p:sp>
                    <p:nvSpPr>
                      <p:cNvPr id="229" name="Rectangle 228">
                        <a:extLst>
                          <a:ext uri="{FF2B5EF4-FFF2-40B4-BE49-F238E27FC236}">
                            <a16:creationId xmlns:a16="http://schemas.microsoft.com/office/drawing/2014/main" id="{854ECD63-5B6D-45DA-8331-236CC1008A3C}"/>
                          </a:ext>
                        </a:extLst>
                      </p:cNvPr>
                      <p:cNvSpPr/>
                      <p:nvPr/>
                    </p:nvSpPr>
                    <p:spPr bwMode="auto">
                      <a:xfrm>
                        <a:off x="7276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230" name="Rectangle 229">
                        <a:extLst>
                          <a:ext uri="{FF2B5EF4-FFF2-40B4-BE49-F238E27FC236}">
                            <a16:creationId xmlns:a16="http://schemas.microsoft.com/office/drawing/2014/main" id="{265E05FD-906C-49F2-81C9-E954497AFF71}"/>
                          </a:ext>
                        </a:extLst>
                      </p:cNvPr>
                      <p:cNvSpPr/>
                      <p:nvPr/>
                    </p:nvSpPr>
                    <p:spPr bwMode="auto">
                      <a:xfrm>
                        <a:off x="930895" y="5137871"/>
                        <a:ext cx="207455" cy="173182"/>
                      </a:xfrm>
                      <a:prstGeom prst="rect">
                        <a:avLst/>
                      </a:prstGeom>
                      <a:solidFill>
                        <a:srgbClr val="D9D9D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231" name="Rectangle 230">
                        <a:extLst>
                          <a:ext uri="{FF2B5EF4-FFF2-40B4-BE49-F238E27FC236}">
                            <a16:creationId xmlns:a16="http://schemas.microsoft.com/office/drawing/2014/main" id="{48E8E7D2-5790-403D-86A8-96A76A0B3E8E}"/>
                          </a:ext>
                        </a:extLst>
                      </p:cNvPr>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grpSp>
                <p:nvGrpSpPr>
                  <p:cNvPr id="218" name="Group 217">
                    <a:extLst>
                      <a:ext uri="{FF2B5EF4-FFF2-40B4-BE49-F238E27FC236}">
                        <a16:creationId xmlns:a16="http://schemas.microsoft.com/office/drawing/2014/main" id="{D6E575E8-6B63-45A0-B8CD-A80D5E691524}"/>
                      </a:ext>
                    </a:extLst>
                  </p:cNvPr>
                  <p:cNvGrpSpPr/>
                  <p:nvPr/>
                </p:nvGrpSpPr>
                <p:grpSpPr>
                  <a:xfrm>
                    <a:off x="6528971" y="1380030"/>
                    <a:ext cx="1567760" cy="386055"/>
                    <a:chOff x="108811" y="1726191"/>
                    <a:chExt cx="2641203" cy="434072"/>
                  </a:xfrm>
                </p:grpSpPr>
                <p:grpSp>
                  <p:nvGrpSpPr>
                    <p:cNvPr id="219" name="Group 218">
                      <a:extLst>
                        <a:ext uri="{FF2B5EF4-FFF2-40B4-BE49-F238E27FC236}">
                          <a16:creationId xmlns:a16="http://schemas.microsoft.com/office/drawing/2014/main" id="{7AB6DC93-819F-49C0-86DF-FF88EDC3D25A}"/>
                        </a:ext>
                      </a:extLst>
                    </p:cNvPr>
                    <p:cNvGrpSpPr/>
                    <p:nvPr/>
                  </p:nvGrpSpPr>
                  <p:grpSpPr>
                    <a:xfrm>
                      <a:off x="108811" y="1726191"/>
                      <a:ext cx="1360678" cy="434071"/>
                      <a:chOff x="108811" y="1726191"/>
                      <a:chExt cx="1360678" cy="434071"/>
                    </a:xfrm>
                  </p:grpSpPr>
                  <p:sp>
                    <p:nvSpPr>
                      <p:cNvPr id="224" name="TextBox 223">
                        <a:extLst>
                          <a:ext uri="{FF2B5EF4-FFF2-40B4-BE49-F238E27FC236}">
                            <a16:creationId xmlns:a16="http://schemas.microsoft.com/office/drawing/2014/main" id="{29C54912-468D-4BB0-8DAF-E6050E243EE5}"/>
                          </a:ext>
                        </a:extLst>
                      </p:cNvPr>
                      <p:cNvSpPr txBox="1"/>
                      <p:nvPr/>
                    </p:nvSpPr>
                    <p:spPr>
                      <a:xfrm>
                        <a:off x="108811" y="1726191"/>
                        <a:ext cx="465041" cy="346059"/>
                      </a:xfrm>
                      <a:prstGeom prst="rect">
                        <a:avLst/>
                      </a:prstGeom>
                      <a:noFill/>
                    </p:spPr>
                    <p:txBody>
                      <a:bodyPr wrap="none" rtlCol="0">
                        <a:spAutoFit/>
                      </a:bodyPr>
                      <a:lstStyle/>
                      <a:p>
                        <a:r>
                          <a:rPr lang="en-US" sz="1400" dirty="0"/>
                          <a:t>0</a:t>
                        </a:r>
                        <a:endParaRPr lang="en-US" dirty="0"/>
                      </a:p>
                    </p:txBody>
                  </p:sp>
                  <p:sp>
                    <p:nvSpPr>
                      <p:cNvPr id="225" name="TextBox 224">
                        <a:extLst>
                          <a:ext uri="{FF2B5EF4-FFF2-40B4-BE49-F238E27FC236}">
                            <a16:creationId xmlns:a16="http://schemas.microsoft.com/office/drawing/2014/main" id="{AFD69A99-B139-4243-904C-CB592C0E76AB}"/>
                          </a:ext>
                        </a:extLst>
                      </p:cNvPr>
                      <p:cNvSpPr txBox="1"/>
                      <p:nvPr/>
                    </p:nvSpPr>
                    <p:spPr>
                      <a:xfrm>
                        <a:off x="563123" y="1731739"/>
                        <a:ext cx="465041" cy="428523"/>
                      </a:xfrm>
                      <a:prstGeom prst="rect">
                        <a:avLst/>
                      </a:prstGeom>
                      <a:noFill/>
                    </p:spPr>
                    <p:txBody>
                      <a:bodyPr wrap="none" rtlCol="0">
                        <a:spAutoFit/>
                      </a:bodyPr>
                      <a:lstStyle/>
                      <a:p>
                        <a:r>
                          <a:rPr lang="en-US" sz="1400" dirty="0"/>
                          <a:t>0</a:t>
                        </a:r>
                        <a:endParaRPr lang="en-US" dirty="0"/>
                      </a:p>
                    </p:txBody>
                  </p:sp>
                  <p:sp>
                    <p:nvSpPr>
                      <p:cNvPr id="226" name="TextBox 225">
                        <a:extLst>
                          <a:ext uri="{FF2B5EF4-FFF2-40B4-BE49-F238E27FC236}">
                            <a16:creationId xmlns:a16="http://schemas.microsoft.com/office/drawing/2014/main" id="{D608E073-8664-4B40-8240-041C0CA90791}"/>
                          </a:ext>
                        </a:extLst>
                      </p:cNvPr>
                      <p:cNvSpPr txBox="1"/>
                      <p:nvPr/>
                    </p:nvSpPr>
                    <p:spPr>
                      <a:xfrm>
                        <a:off x="1004448" y="1730906"/>
                        <a:ext cx="465041" cy="428523"/>
                      </a:xfrm>
                      <a:prstGeom prst="rect">
                        <a:avLst/>
                      </a:prstGeom>
                      <a:noFill/>
                    </p:spPr>
                    <p:txBody>
                      <a:bodyPr wrap="none" rtlCol="0">
                        <a:spAutoFit/>
                      </a:bodyPr>
                      <a:lstStyle/>
                      <a:p>
                        <a:r>
                          <a:rPr lang="en-US" sz="1400" dirty="0"/>
                          <a:t>0</a:t>
                        </a:r>
                        <a:endParaRPr lang="en-US" dirty="0"/>
                      </a:p>
                    </p:txBody>
                  </p:sp>
                </p:grpSp>
                <p:grpSp>
                  <p:nvGrpSpPr>
                    <p:cNvPr id="220" name="Group 219">
                      <a:extLst>
                        <a:ext uri="{FF2B5EF4-FFF2-40B4-BE49-F238E27FC236}">
                          <a16:creationId xmlns:a16="http://schemas.microsoft.com/office/drawing/2014/main" id="{733DC779-CA1D-4307-82A6-746DB3E47092}"/>
                        </a:ext>
                      </a:extLst>
                    </p:cNvPr>
                    <p:cNvGrpSpPr/>
                    <p:nvPr/>
                  </p:nvGrpSpPr>
                  <p:grpSpPr>
                    <a:xfrm>
                      <a:off x="1418124" y="1728935"/>
                      <a:ext cx="1331890" cy="431328"/>
                      <a:chOff x="1418124" y="1728935"/>
                      <a:chExt cx="1331890" cy="431328"/>
                    </a:xfrm>
                  </p:grpSpPr>
                  <p:sp>
                    <p:nvSpPr>
                      <p:cNvPr id="221" name="TextBox 220">
                        <a:extLst>
                          <a:ext uri="{FF2B5EF4-FFF2-40B4-BE49-F238E27FC236}">
                            <a16:creationId xmlns:a16="http://schemas.microsoft.com/office/drawing/2014/main" id="{0DEB8E67-94C5-4FD9-99A3-36CEE5B63D2F}"/>
                          </a:ext>
                        </a:extLst>
                      </p:cNvPr>
                      <p:cNvSpPr txBox="1"/>
                      <p:nvPr/>
                    </p:nvSpPr>
                    <p:spPr>
                      <a:xfrm>
                        <a:off x="1418124" y="1731741"/>
                        <a:ext cx="465041" cy="428522"/>
                      </a:xfrm>
                      <a:prstGeom prst="rect">
                        <a:avLst/>
                      </a:prstGeom>
                      <a:noFill/>
                    </p:spPr>
                    <p:txBody>
                      <a:bodyPr wrap="none" rtlCol="0">
                        <a:spAutoFit/>
                      </a:bodyPr>
                      <a:lstStyle/>
                      <a:p>
                        <a:r>
                          <a:rPr lang="en-US" sz="1400" dirty="0"/>
                          <a:t>0</a:t>
                        </a:r>
                        <a:endParaRPr lang="en-US" dirty="0"/>
                      </a:p>
                    </p:txBody>
                  </p:sp>
                  <p:sp>
                    <p:nvSpPr>
                      <p:cNvPr id="222" name="TextBox 221">
                        <a:extLst>
                          <a:ext uri="{FF2B5EF4-FFF2-40B4-BE49-F238E27FC236}">
                            <a16:creationId xmlns:a16="http://schemas.microsoft.com/office/drawing/2014/main" id="{898132D9-35FE-48AF-BEFA-FB2769F440C4}"/>
                          </a:ext>
                        </a:extLst>
                      </p:cNvPr>
                      <p:cNvSpPr txBox="1"/>
                      <p:nvPr/>
                    </p:nvSpPr>
                    <p:spPr>
                      <a:xfrm>
                        <a:off x="1857402" y="1732305"/>
                        <a:ext cx="465041" cy="346057"/>
                      </a:xfrm>
                      <a:prstGeom prst="rect">
                        <a:avLst/>
                      </a:prstGeom>
                      <a:noFill/>
                    </p:spPr>
                    <p:txBody>
                      <a:bodyPr wrap="none" rtlCol="0">
                        <a:spAutoFit/>
                      </a:bodyPr>
                      <a:lstStyle/>
                      <a:p>
                        <a:r>
                          <a:rPr lang="en-US" sz="1400" dirty="0"/>
                          <a:t>0</a:t>
                        </a:r>
                        <a:endParaRPr lang="en-US" dirty="0"/>
                      </a:p>
                    </p:txBody>
                  </p:sp>
                  <p:sp>
                    <p:nvSpPr>
                      <p:cNvPr id="223" name="TextBox 222">
                        <a:extLst>
                          <a:ext uri="{FF2B5EF4-FFF2-40B4-BE49-F238E27FC236}">
                            <a16:creationId xmlns:a16="http://schemas.microsoft.com/office/drawing/2014/main" id="{60A07841-3BB0-44AD-BD26-2A951690A89D}"/>
                          </a:ext>
                        </a:extLst>
                      </p:cNvPr>
                      <p:cNvSpPr txBox="1"/>
                      <p:nvPr/>
                    </p:nvSpPr>
                    <p:spPr>
                      <a:xfrm>
                        <a:off x="2284973" y="1728935"/>
                        <a:ext cx="465041" cy="428522"/>
                      </a:xfrm>
                      <a:prstGeom prst="rect">
                        <a:avLst/>
                      </a:prstGeom>
                      <a:noFill/>
                    </p:spPr>
                    <p:txBody>
                      <a:bodyPr wrap="none" rtlCol="0">
                        <a:spAutoFit/>
                      </a:bodyPr>
                      <a:lstStyle/>
                      <a:p>
                        <a:r>
                          <a:rPr lang="en-US" sz="1400" dirty="0"/>
                          <a:t>0</a:t>
                        </a:r>
                        <a:endParaRPr lang="en-US" dirty="0"/>
                      </a:p>
                    </p:txBody>
                  </p:sp>
                </p:grpSp>
              </p:grpSp>
            </p:grpSp>
            <p:grpSp>
              <p:nvGrpSpPr>
                <p:cNvPr id="198" name="Group 197">
                  <a:extLst>
                    <a:ext uri="{FF2B5EF4-FFF2-40B4-BE49-F238E27FC236}">
                      <a16:creationId xmlns:a16="http://schemas.microsoft.com/office/drawing/2014/main" id="{FBF4E279-0CC6-4526-B81A-23D34D5B2FDF}"/>
                    </a:ext>
                  </a:extLst>
                </p:cNvPr>
                <p:cNvGrpSpPr/>
                <p:nvPr/>
              </p:nvGrpSpPr>
              <p:grpSpPr>
                <a:xfrm>
                  <a:off x="9098216" y="873305"/>
                  <a:ext cx="1574483" cy="382874"/>
                  <a:chOff x="6538916" y="1383203"/>
                  <a:chExt cx="1574483" cy="382874"/>
                </a:xfrm>
              </p:grpSpPr>
              <p:grpSp>
                <p:nvGrpSpPr>
                  <p:cNvPr id="199" name="Group 198">
                    <a:extLst>
                      <a:ext uri="{FF2B5EF4-FFF2-40B4-BE49-F238E27FC236}">
                        <a16:creationId xmlns:a16="http://schemas.microsoft.com/office/drawing/2014/main" id="{FFDF5BC9-AD9B-48AA-990D-B62F41147E82}"/>
                      </a:ext>
                    </a:extLst>
                  </p:cNvPr>
                  <p:cNvGrpSpPr/>
                  <p:nvPr/>
                </p:nvGrpSpPr>
                <p:grpSpPr>
                  <a:xfrm>
                    <a:off x="6540971" y="1413415"/>
                    <a:ext cx="1566596" cy="237331"/>
                    <a:chOff x="129027" y="1763728"/>
                    <a:chExt cx="2639242" cy="266850"/>
                  </a:xfrm>
                  <a:solidFill>
                    <a:schemeClr val="bg1">
                      <a:lumMod val="85000"/>
                    </a:schemeClr>
                  </a:solidFill>
                </p:grpSpPr>
                <p:grpSp>
                  <p:nvGrpSpPr>
                    <p:cNvPr id="209" name="Group 208">
                      <a:extLst>
                        <a:ext uri="{FF2B5EF4-FFF2-40B4-BE49-F238E27FC236}">
                          <a16:creationId xmlns:a16="http://schemas.microsoft.com/office/drawing/2014/main" id="{D005BAF7-69DC-4889-B2A9-AE0D0A969248}"/>
                        </a:ext>
                      </a:extLst>
                    </p:cNvPr>
                    <p:cNvGrpSpPr/>
                    <p:nvPr/>
                  </p:nvGrpSpPr>
                  <p:grpSpPr>
                    <a:xfrm>
                      <a:off x="129027" y="1763728"/>
                      <a:ext cx="1323092" cy="266850"/>
                      <a:chOff x="727695" y="5137871"/>
                      <a:chExt cx="617030" cy="173182"/>
                    </a:xfrm>
                    <a:grpFill/>
                  </p:grpSpPr>
                  <p:sp>
                    <p:nvSpPr>
                      <p:cNvPr id="214" name="Rectangle 213">
                        <a:extLst>
                          <a:ext uri="{FF2B5EF4-FFF2-40B4-BE49-F238E27FC236}">
                            <a16:creationId xmlns:a16="http://schemas.microsoft.com/office/drawing/2014/main" id="{E3A3B8F3-3271-42BC-B36E-A566F7145CF6}"/>
                          </a:ext>
                        </a:extLst>
                      </p:cNvPr>
                      <p:cNvSpPr/>
                      <p:nvPr/>
                    </p:nvSpPr>
                    <p:spPr bwMode="auto">
                      <a:xfrm>
                        <a:off x="727695" y="5137871"/>
                        <a:ext cx="207455" cy="173182"/>
                      </a:xfrm>
                      <a:prstGeom prst="rect">
                        <a:avLst/>
                      </a:prstGeom>
                      <a:solidFill>
                        <a:srgbClr val="D9D9D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dirty="0">
                          <a:latin typeface="Times" pitchFamily="18" charset="0"/>
                        </a:endParaRPr>
                      </a:p>
                    </p:txBody>
                  </p:sp>
                  <p:sp>
                    <p:nvSpPr>
                      <p:cNvPr id="215" name="Rectangle 214">
                        <a:extLst>
                          <a:ext uri="{FF2B5EF4-FFF2-40B4-BE49-F238E27FC236}">
                            <a16:creationId xmlns:a16="http://schemas.microsoft.com/office/drawing/2014/main" id="{E60EDE39-DAB0-493B-A271-A1A88A8A53FE}"/>
                          </a:ext>
                        </a:extLst>
                      </p:cNvPr>
                      <p:cNvSpPr/>
                      <p:nvPr/>
                    </p:nvSpPr>
                    <p:spPr bwMode="auto">
                      <a:xfrm>
                        <a:off x="9308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216" name="Rectangle 215">
                        <a:extLst>
                          <a:ext uri="{FF2B5EF4-FFF2-40B4-BE49-F238E27FC236}">
                            <a16:creationId xmlns:a16="http://schemas.microsoft.com/office/drawing/2014/main" id="{A552E240-3C50-44F5-92DC-4CFC35D6CEBB}"/>
                          </a:ext>
                        </a:extLst>
                      </p:cNvPr>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nvGrpSpPr>
                    <p:cNvPr id="210" name="Group 209">
                      <a:extLst>
                        <a:ext uri="{FF2B5EF4-FFF2-40B4-BE49-F238E27FC236}">
                          <a16:creationId xmlns:a16="http://schemas.microsoft.com/office/drawing/2014/main" id="{752BB80E-EDF3-4B6A-A819-FD0464F7C454}"/>
                        </a:ext>
                      </a:extLst>
                    </p:cNvPr>
                    <p:cNvGrpSpPr/>
                    <p:nvPr/>
                  </p:nvGrpSpPr>
                  <p:grpSpPr>
                    <a:xfrm>
                      <a:off x="1445177" y="1763728"/>
                      <a:ext cx="1323092" cy="266850"/>
                      <a:chOff x="727695" y="5137871"/>
                      <a:chExt cx="617030" cy="173182"/>
                    </a:xfrm>
                    <a:grpFill/>
                  </p:grpSpPr>
                  <p:sp>
                    <p:nvSpPr>
                      <p:cNvPr id="211" name="Rectangle 210">
                        <a:extLst>
                          <a:ext uri="{FF2B5EF4-FFF2-40B4-BE49-F238E27FC236}">
                            <a16:creationId xmlns:a16="http://schemas.microsoft.com/office/drawing/2014/main" id="{7896648F-BC6C-49CA-8E4E-8879AB0268A3}"/>
                          </a:ext>
                        </a:extLst>
                      </p:cNvPr>
                      <p:cNvSpPr/>
                      <p:nvPr/>
                    </p:nvSpPr>
                    <p:spPr bwMode="auto">
                      <a:xfrm>
                        <a:off x="727695"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212" name="Rectangle 211">
                        <a:extLst>
                          <a:ext uri="{FF2B5EF4-FFF2-40B4-BE49-F238E27FC236}">
                            <a16:creationId xmlns:a16="http://schemas.microsoft.com/office/drawing/2014/main" id="{32BAF339-DCAD-4A52-87C6-CAA17565C8B7}"/>
                          </a:ext>
                        </a:extLst>
                      </p:cNvPr>
                      <p:cNvSpPr/>
                      <p:nvPr/>
                    </p:nvSpPr>
                    <p:spPr bwMode="auto">
                      <a:xfrm>
                        <a:off x="930895" y="5137871"/>
                        <a:ext cx="207455" cy="173182"/>
                      </a:xfrm>
                      <a:prstGeom prst="rect">
                        <a:avLst/>
                      </a:prstGeom>
                      <a:solidFill>
                        <a:srgbClr val="D9D9D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sp>
                    <p:nvSpPr>
                      <p:cNvPr id="213" name="Rectangle 212">
                        <a:extLst>
                          <a:ext uri="{FF2B5EF4-FFF2-40B4-BE49-F238E27FC236}">
                            <a16:creationId xmlns:a16="http://schemas.microsoft.com/office/drawing/2014/main" id="{C87DA164-7D64-429C-B935-194D8FAFF663}"/>
                          </a:ext>
                        </a:extLst>
                      </p:cNvPr>
                      <p:cNvSpPr/>
                      <p:nvPr/>
                    </p:nvSpPr>
                    <p:spPr bwMode="auto">
                      <a:xfrm>
                        <a:off x="1137270" y="5137871"/>
                        <a:ext cx="207455" cy="17318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latin typeface="Times" pitchFamily="18" charset="0"/>
                        </a:endParaRPr>
                      </a:p>
                    </p:txBody>
                  </p:sp>
                </p:grpSp>
              </p:grpSp>
              <p:grpSp>
                <p:nvGrpSpPr>
                  <p:cNvPr id="200" name="Group 199">
                    <a:extLst>
                      <a:ext uri="{FF2B5EF4-FFF2-40B4-BE49-F238E27FC236}">
                        <a16:creationId xmlns:a16="http://schemas.microsoft.com/office/drawing/2014/main" id="{71CA0765-9836-4B06-9B7C-47C315F69EE8}"/>
                      </a:ext>
                    </a:extLst>
                  </p:cNvPr>
                  <p:cNvGrpSpPr/>
                  <p:nvPr/>
                </p:nvGrpSpPr>
                <p:grpSpPr>
                  <a:xfrm>
                    <a:off x="6538916" y="1383203"/>
                    <a:ext cx="1574483" cy="382874"/>
                    <a:chOff x="125566" y="1729766"/>
                    <a:chExt cx="2652529" cy="430497"/>
                  </a:xfrm>
                </p:grpSpPr>
                <p:grpSp>
                  <p:nvGrpSpPr>
                    <p:cNvPr id="201" name="Group 200">
                      <a:extLst>
                        <a:ext uri="{FF2B5EF4-FFF2-40B4-BE49-F238E27FC236}">
                          <a16:creationId xmlns:a16="http://schemas.microsoft.com/office/drawing/2014/main" id="{61CE2C33-9CDB-4C9B-8661-F0124616E59F}"/>
                        </a:ext>
                      </a:extLst>
                    </p:cNvPr>
                    <p:cNvGrpSpPr/>
                    <p:nvPr/>
                  </p:nvGrpSpPr>
                  <p:grpSpPr>
                    <a:xfrm>
                      <a:off x="125566" y="1730906"/>
                      <a:ext cx="1343923" cy="429356"/>
                      <a:chOff x="125566" y="1730906"/>
                      <a:chExt cx="1343923" cy="429356"/>
                    </a:xfrm>
                  </p:grpSpPr>
                  <p:sp>
                    <p:nvSpPr>
                      <p:cNvPr id="206" name="TextBox 205">
                        <a:extLst>
                          <a:ext uri="{FF2B5EF4-FFF2-40B4-BE49-F238E27FC236}">
                            <a16:creationId xmlns:a16="http://schemas.microsoft.com/office/drawing/2014/main" id="{04E8197A-881A-4251-BD60-B14260B796EA}"/>
                          </a:ext>
                        </a:extLst>
                      </p:cNvPr>
                      <p:cNvSpPr txBox="1"/>
                      <p:nvPr/>
                    </p:nvSpPr>
                    <p:spPr>
                      <a:xfrm>
                        <a:off x="125566" y="1733715"/>
                        <a:ext cx="465041" cy="346059"/>
                      </a:xfrm>
                      <a:prstGeom prst="rect">
                        <a:avLst/>
                      </a:prstGeom>
                      <a:noFill/>
                    </p:spPr>
                    <p:txBody>
                      <a:bodyPr wrap="none" rtlCol="0">
                        <a:spAutoFit/>
                      </a:bodyPr>
                      <a:lstStyle/>
                      <a:p>
                        <a:r>
                          <a:rPr lang="en-US" sz="1400" dirty="0"/>
                          <a:t>0</a:t>
                        </a:r>
                        <a:endParaRPr lang="en-US" dirty="0"/>
                      </a:p>
                    </p:txBody>
                  </p:sp>
                  <p:sp>
                    <p:nvSpPr>
                      <p:cNvPr id="207" name="TextBox 206">
                        <a:extLst>
                          <a:ext uri="{FF2B5EF4-FFF2-40B4-BE49-F238E27FC236}">
                            <a16:creationId xmlns:a16="http://schemas.microsoft.com/office/drawing/2014/main" id="{48D15CD3-AA1B-4783-8362-2CE5E0044E61}"/>
                          </a:ext>
                        </a:extLst>
                      </p:cNvPr>
                      <p:cNvSpPr txBox="1"/>
                      <p:nvPr/>
                    </p:nvSpPr>
                    <p:spPr>
                      <a:xfrm>
                        <a:off x="563123" y="1731739"/>
                        <a:ext cx="465041" cy="428523"/>
                      </a:xfrm>
                      <a:prstGeom prst="rect">
                        <a:avLst/>
                      </a:prstGeom>
                      <a:noFill/>
                    </p:spPr>
                    <p:txBody>
                      <a:bodyPr wrap="none" rtlCol="0">
                        <a:spAutoFit/>
                      </a:bodyPr>
                      <a:lstStyle/>
                      <a:p>
                        <a:r>
                          <a:rPr lang="en-US" sz="1400" dirty="0"/>
                          <a:t>0</a:t>
                        </a:r>
                        <a:endParaRPr lang="en-US" dirty="0"/>
                      </a:p>
                    </p:txBody>
                  </p:sp>
                  <p:sp>
                    <p:nvSpPr>
                      <p:cNvPr id="208" name="TextBox 207">
                        <a:extLst>
                          <a:ext uri="{FF2B5EF4-FFF2-40B4-BE49-F238E27FC236}">
                            <a16:creationId xmlns:a16="http://schemas.microsoft.com/office/drawing/2014/main" id="{CC398EF6-B38D-46CA-AC7D-E5E2FE5AA6FD}"/>
                          </a:ext>
                        </a:extLst>
                      </p:cNvPr>
                      <p:cNvSpPr txBox="1"/>
                      <p:nvPr/>
                    </p:nvSpPr>
                    <p:spPr>
                      <a:xfrm>
                        <a:off x="1004448" y="1730906"/>
                        <a:ext cx="465041" cy="428523"/>
                      </a:xfrm>
                      <a:prstGeom prst="rect">
                        <a:avLst/>
                      </a:prstGeom>
                      <a:noFill/>
                    </p:spPr>
                    <p:txBody>
                      <a:bodyPr wrap="none" rtlCol="0">
                        <a:spAutoFit/>
                      </a:bodyPr>
                      <a:lstStyle/>
                      <a:p>
                        <a:r>
                          <a:rPr lang="en-US" sz="1400" dirty="0"/>
                          <a:t>0</a:t>
                        </a:r>
                        <a:endParaRPr lang="en-US" dirty="0"/>
                      </a:p>
                    </p:txBody>
                  </p:sp>
                </p:grpSp>
                <p:grpSp>
                  <p:nvGrpSpPr>
                    <p:cNvPr id="202" name="Group 201">
                      <a:extLst>
                        <a:ext uri="{FF2B5EF4-FFF2-40B4-BE49-F238E27FC236}">
                          <a16:creationId xmlns:a16="http://schemas.microsoft.com/office/drawing/2014/main" id="{50437E45-A6EF-4375-AAEE-C64BF241CF27}"/>
                        </a:ext>
                      </a:extLst>
                    </p:cNvPr>
                    <p:cNvGrpSpPr/>
                    <p:nvPr/>
                  </p:nvGrpSpPr>
                  <p:grpSpPr>
                    <a:xfrm>
                      <a:off x="1418124" y="1729766"/>
                      <a:ext cx="1359971" cy="430497"/>
                      <a:chOff x="1418124" y="1729766"/>
                      <a:chExt cx="1359971" cy="430497"/>
                    </a:xfrm>
                  </p:grpSpPr>
                  <p:sp>
                    <p:nvSpPr>
                      <p:cNvPr id="203" name="TextBox 202">
                        <a:extLst>
                          <a:ext uri="{FF2B5EF4-FFF2-40B4-BE49-F238E27FC236}">
                            <a16:creationId xmlns:a16="http://schemas.microsoft.com/office/drawing/2014/main" id="{EC1ADE88-E419-4856-B2C6-390F88C68114}"/>
                          </a:ext>
                        </a:extLst>
                      </p:cNvPr>
                      <p:cNvSpPr txBox="1"/>
                      <p:nvPr/>
                    </p:nvSpPr>
                    <p:spPr>
                      <a:xfrm>
                        <a:off x="1418124" y="1731741"/>
                        <a:ext cx="465041" cy="428522"/>
                      </a:xfrm>
                      <a:prstGeom prst="rect">
                        <a:avLst/>
                      </a:prstGeom>
                      <a:noFill/>
                    </p:spPr>
                    <p:txBody>
                      <a:bodyPr wrap="none" rtlCol="0">
                        <a:spAutoFit/>
                      </a:bodyPr>
                      <a:lstStyle/>
                      <a:p>
                        <a:r>
                          <a:rPr lang="en-US" sz="1400" dirty="0"/>
                          <a:t>0</a:t>
                        </a:r>
                        <a:endParaRPr lang="en-US" dirty="0"/>
                      </a:p>
                    </p:txBody>
                  </p:sp>
                  <p:sp>
                    <p:nvSpPr>
                      <p:cNvPr id="204" name="TextBox 203">
                        <a:extLst>
                          <a:ext uri="{FF2B5EF4-FFF2-40B4-BE49-F238E27FC236}">
                            <a16:creationId xmlns:a16="http://schemas.microsoft.com/office/drawing/2014/main" id="{DDC8D1E5-6EB2-4CE4-8A83-342851D68CF6}"/>
                          </a:ext>
                        </a:extLst>
                      </p:cNvPr>
                      <p:cNvSpPr txBox="1"/>
                      <p:nvPr/>
                    </p:nvSpPr>
                    <p:spPr>
                      <a:xfrm>
                        <a:off x="1871733" y="1729766"/>
                        <a:ext cx="465041" cy="346058"/>
                      </a:xfrm>
                      <a:prstGeom prst="rect">
                        <a:avLst/>
                      </a:prstGeom>
                      <a:noFill/>
                    </p:spPr>
                    <p:txBody>
                      <a:bodyPr wrap="none" rtlCol="0">
                        <a:spAutoFit/>
                      </a:bodyPr>
                      <a:lstStyle/>
                      <a:p>
                        <a:r>
                          <a:rPr lang="en-US" sz="1400" dirty="0"/>
                          <a:t>0</a:t>
                        </a:r>
                        <a:endParaRPr lang="en-US" dirty="0"/>
                      </a:p>
                    </p:txBody>
                  </p:sp>
                  <p:sp>
                    <p:nvSpPr>
                      <p:cNvPr id="205" name="TextBox 204">
                        <a:extLst>
                          <a:ext uri="{FF2B5EF4-FFF2-40B4-BE49-F238E27FC236}">
                            <a16:creationId xmlns:a16="http://schemas.microsoft.com/office/drawing/2014/main" id="{3A57BE45-53D7-4CD6-9859-4525FC8031CE}"/>
                          </a:ext>
                        </a:extLst>
                      </p:cNvPr>
                      <p:cNvSpPr txBox="1"/>
                      <p:nvPr/>
                    </p:nvSpPr>
                    <p:spPr>
                      <a:xfrm>
                        <a:off x="2313054" y="1731344"/>
                        <a:ext cx="465041" cy="321956"/>
                      </a:xfrm>
                      <a:prstGeom prst="rect">
                        <a:avLst/>
                      </a:prstGeom>
                      <a:noFill/>
                    </p:spPr>
                    <p:txBody>
                      <a:bodyPr wrap="none" rtlCol="0">
                        <a:spAutoFit/>
                      </a:bodyPr>
                      <a:lstStyle/>
                      <a:p>
                        <a:r>
                          <a:rPr lang="en-US" sz="1400" dirty="0"/>
                          <a:t>0</a:t>
                        </a:r>
                        <a:endParaRPr lang="en-US" dirty="0"/>
                      </a:p>
                    </p:txBody>
                  </p:sp>
                </p:grpSp>
              </p:grpSp>
            </p:grpSp>
          </p:grpSp>
          <p:pic>
            <p:nvPicPr>
              <p:cNvPr id="117" name="Picture 4" descr="http://icons.iconarchive.com/icons/designbolts/free-male-avatars/icons-390.jpg">
                <a:extLst>
                  <a:ext uri="{FF2B5EF4-FFF2-40B4-BE49-F238E27FC236}">
                    <a16:creationId xmlns:a16="http://schemas.microsoft.com/office/drawing/2014/main" id="{EC07E9EE-FF1A-43A0-AF50-D0CCECAF1E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21" t="49589" r="67908" b="4769"/>
              <a:stretch/>
            </p:blipFill>
            <p:spPr bwMode="auto">
              <a:xfrm>
                <a:off x="4042265" y="3542083"/>
                <a:ext cx="503909" cy="5048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8550054B-A6FC-4F09-863B-E0C277021D9F}"/>
                      </a:ext>
                    </a:extLst>
                  </p:cNvPr>
                  <p:cNvSpPr txBox="1"/>
                  <p:nvPr/>
                </p:nvSpPr>
                <p:spPr>
                  <a:xfrm>
                    <a:off x="6010141" y="3234607"/>
                    <a:ext cx="76437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𝐼𝑡𝑒𝑚𝑠</m:t>
                          </m:r>
                        </m:oMath>
                      </m:oMathPara>
                    </a14:m>
                    <a:endParaRPr lang="en-US" sz="1600" i="1" dirty="0"/>
                  </a:p>
                </p:txBody>
              </p:sp>
            </mc:Choice>
            <mc:Fallback xmlns="">
              <p:sp>
                <p:nvSpPr>
                  <p:cNvPr id="236" name="TextBox 235">
                    <a:extLst>
                      <a:ext uri="{FF2B5EF4-FFF2-40B4-BE49-F238E27FC236}">
                        <a16:creationId xmlns:a16="http://schemas.microsoft.com/office/drawing/2014/main" id="{8550054B-A6FC-4F09-863B-E0C277021D9F}"/>
                      </a:ext>
                    </a:extLst>
                  </p:cNvPr>
                  <p:cNvSpPr txBox="1">
                    <a:spLocks noRot="1" noChangeAspect="1" noMove="1" noResize="1" noEditPoints="1" noAdjustHandles="1" noChangeArrowheads="1" noChangeShapeType="1" noTextEdit="1"/>
                  </p:cNvSpPr>
                  <p:nvPr/>
                </p:nvSpPr>
                <p:spPr>
                  <a:xfrm>
                    <a:off x="6010141" y="3234607"/>
                    <a:ext cx="764376" cy="338554"/>
                  </a:xfrm>
                  <a:prstGeom prst="rect">
                    <a:avLst/>
                  </a:prstGeom>
                  <a:blipFill>
                    <a:blip r:embed="rId9"/>
                    <a:stretch>
                      <a:fillRect/>
                    </a:stretch>
                  </a:blipFill>
                </p:spPr>
                <p:txBody>
                  <a:bodyPr/>
                  <a:lstStyle/>
                  <a:p>
                    <a:r>
                      <a:rPr lang="en-US">
                        <a:noFill/>
                      </a:rPr>
                      <a:t> </a:t>
                    </a:r>
                  </a:p>
                </p:txBody>
              </p:sp>
            </mc:Fallback>
          </mc:AlternateContent>
        </p:grpSp>
        <p:sp>
          <p:nvSpPr>
            <p:cNvPr id="240" name="TextBox 239">
              <a:extLst>
                <a:ext uri="{FF2B5EF4-FFF2-40B4-BE49-F238E27FC236}">
                  <a16:creationId xmlns:a16="http://schemas.microsoft.com/office/drawing/2014/main" id="{1AD77B24-B93F-4052-B32E-BEDF870737F2}"/>
                </a:ext>
              </a:extLst>
            </p:cNvPr>
            <p:cNvSpPr txBox="1"/>
            <p:nvPr/>
          </p:nvSpPr>
          <p:spPr>
            <a:xfrm>
              <a:off x="3209528" y="3233848"/>
              <a:ext cx="962508" cy="338554"/>
            </a:xfrm>
            <a:prstGeom prst="rect">
              <a:avLst/>
            </a:prstGeom>
            <a:noFill/>
          </p:spPr>
          <p:txBody>
            <a:bodyPr wrap="none" rtlCol="0">
              <a:spAutoFit/>
            </a:bodyPr>
            <a:lstStyle/>
            <a:p>
              <a:r>
                <a:rPr lang="en-US" sz="1600" i="1" dirty="0"/>
                <a:t>New user</a:t>
              </a:r>
            </a:p>
          </p:txBody>
        </p:sp>
      </p:grpSp>
    </p:spTree>
    <p:extLst>
      <p:ext uri="{BB962C8B-B14F-4D97-AF65-F5344CB8AC3E}">
        <p14:creationId xmlns:p14="http://schemas.microsoft.com/office/powerpoint/2010/main" val="378160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3" presetClass="exit" presetSubtype="32" fill="hold" nodeType="clickEffect">
                                  <p:stCondLst>
                                    <p:cond delay="0"/>
                                  </p:stCondLst>
                                  <p:childTnLst>
                                    <p:anim calcmode="lin" valueType="num">
                                      <p:cBhvr>
                                        <p:cTn id="28" dur="500"/>
                                        <p:tgtEl>
                                          <p:spTgt spid="71"/>
                                        </p:tgtEl>
                                        <p:attrNameLst>
                                          <p:attrName>ppt_w</p:attrName>
                                        </p:attrNameLst>
                                      </p:cBhvr>
                                      <p:tavLst>
                                        <p:tav tm="0">
                                          <p:val>
                                            <p:strVal val="ppt_w"/>
                                          </p:val>
                                        </p:tav>
                                        <p:tav tm="100000">
                                          <p:val>
                                            <p:fltVal val="0"/>
                                          </p:val>
                                        </p:tav>
                                      </p:tavLst>
                                    </p:anim>
                                    <p:anim calcmode="lin" valueType="num">
                                      <p:cBhvr>
                                        <p:cTn id="29" dur="500"/>
                                        <p:tgtEl>
                                          <p:spTgt spid="71"/>
                                        </p:tgtEl>
                                        <p:attrNameLst>
                                          <p:attrName>ppt_h</p:attrName>
                                        </p:attrNameLst>
                                      </p:cBhvr>
                                      <p:tavLst>
                                        <p:tav tm="0">
                                          <p:val>
                                            <p:strVal val="ppt_h"/>
                                          </p:val>
                                        </p:tav>
                                        <p:tav tm="100000">
                                          <p:val>
                                            <p:fltVal val="0"/>
                                          </p:val>
                                        </p:tav>
                                      </p:tavLst>
                                    </p:anim>
                                    <p:animEffect transition="out" filter="fade">
                                      <p:cBhvr>
                                        <p:cTn id="30" dur="500"/>
                                        <p:tgtEl>
                                          <p:spTgt spid="71"/>
                                        </p:tgtEl>
                                      </p:cBhvr>
                                    </p:animEffect>
                                    <p:set>
                                      <p:cBhvr>
                                        <p:cTn id="31" dur="1" fill="hold">
                                          <p:stCondLst>
                                            <p:cond delay="499"/>
                                          </p:stCondLst>
                                        </p:cTn>
                                        <p:tgtEl>
                                          <p:spTgt spid="71"/>
                                        </p:tgtEl>
                                        <p:attrNameLst>
                                          <p:attrName>style.visibility</p:attrName>
                                        </p:attrNameLst>
                                      </p:cBhvr>
                                      <p:to>
                                        <p:strVal val="hidden"/>
                                      </p:to>
                                    </p:set>
                                  </p:childTnLst>
                                </p:cTn>
                              </p:par>
                            </p:childTnLst>
                          </p:cTn>
                        </p:par>
                        <p:par>
                          <p:cTn id="32" fill="hold">
                            <p:stCondLst>
                              <p:cond delay="500"/>
                            </p:stCondLst>
                            <p:childTnLst>
                              <p:par>
                                <p:cTn id="33" presetID="53" presetClass="entr" presetSubtype="16" fill="hold" nodeType="afterEffect">
                                  <p:stCondLst>
                                    <p:cond delay="0"/>
                                  </p:stCondLst>
                                  <p:childTnLst>
                                    <p:set>
                                      <p:cBhvr>
                                        <p:cTn id="34" dur="1" fill="hold">
                                          <p:stCondLst>
                                            <p:cond delay="0"/>
                                          </p:stCondLst>
                                        </p:cTn>
                                        <p:tgtEl>
                                          <p:spTgt spid="3080"/>
                                        </p:tgtEl>
                                        <p:attrNameLst>
                                          <p:attrName>style.visibility</p:attrName>
                                        </p:attrNameLst>
                                      </p:cBhvr>
                                      <p:to>
                                        <p:strVal val="visible"/>
                                      </p:to>
                                    </p:set>
                                    <p:anim calcmode="lin" valueType="num">
                                      <p:cBhvr>
                                        <p:cTn id="35" dur="500" fill="hold"/>
                                        <p:tgtEl>
                                          <p:spTgt spid="3080"/>
                                        </p:tgtEl>
                                        <p:attrNameLst>
                                          <p:attrName>ppt_w</p:attrName>
                                        </p:attrNameLst>
                                      </p:cBhvr>
                                      <p:tavLst>
                                        <p:tav tm="0">
                                          <p:val>
                                            <p:fltVal val="0"/>
                                          </p:val>
                                        </p:tav>
                                        <p:tav tm="100000">
                                          <p:val>
                                            <p:strVal val="#ppt_w"/>
                                          </p:val>
                                        </p:tav>
                                      </p:tavLst>
                                    </p:anim>
                                    <p:anim calcmode="lin" valueType="num">
                                      <p:cBhvr>
                                        <p:cTn id="36" dur="500" fill="hold"/>
                                        <p:tgtEl>
                                          <p:spTgt spid="3080"/>
                                        </p:tgtEl>
                                        <p:attrNameLst>
                                          <p:attrName>ppt_h</p:attrName>
                                        </p:attrNameLst>
                                      </p:cBhvr>
                                      <p:tavLst>
                                        <p:tav tm="0">
                                          <p:val>
                                            <p:fltVal val="0"/>
                                          </p:val>
                                        </p:tav>
                                        <p:tav tm="100000">
                                          <p:val>
                                            <p:strVal val="#ppt_h"/>
                                          </p:val>
                                        </p:tav>
                                      </p:tavLst>
                                    </p:anim>
                                    <p:animEffect transition="in" filter="fade">
                                      <p:cBhvr>
                                        <p:cTn id="37" dur="5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3EB21-40F2-4995-AD19-FB0B2F4CA71A}"/>
              </a:ext>
            </a:extLst>
          </p:cNvPr>
          <p:cNvSpPr>
            <a:spLocks noGrp="1"/>
          </p:cNvSpPr>
          <p:nvPr>
            <p:ph type="title"/>
          </p:nvPr>
        </p:nvSpPr>
        <p:spPr>
          <a:xfrm>
            <a:off x="838200" y="89352"/>
            <a:ext cx="10515600" cy="854075"/>
          </a:xfrm>
        </p:spPr>
        <p:txBody>
          <a:bodyPr/>
          <a:lstStyle/>
          <a:p>
            <a:r>
              <a:rPr lang="en-US" dirty="0"/>
              <a:t>Statistics</a:t>
            </a:r>
          </a:p>
        </p:txBody>
      </p:sp>
      <p:sp>
        <p:nvSpPr>
          <p:cNvPr id="3" name="Content Placeholder 2">
            <a:extLst>
              <a:ext uri="{FF2B5EF4-FFF2-40B4-BE49-F238E27FC236}">
                <a16:creationId xmlns:a16="http://schemas.microsoft.com/office/drawing/2014/main" id="{866EFE53-D350-488C-A79A-4E616FAEA714}"/>
              </a:ext>
            </a:extLst>
          </p:cNvPr>
          <p:cNvSpPr>
            <a:spLocks noGrp="1"/>
          </p:cNvSpPr>
          <p:nvPr>
            <p:ph idx="1"/>
          </p:nvPr>
        </p:nvSpPr>
        <p:spPr>
          <a:xfrm>
            <a:off x="838200" y="1015999"/>
            <a:ext cx="10515600" cy="5842001"/>
          </a:xfrm>
        </p:spPr>
        <p:txBody>
          <a:bodyPr>
            <a:normAutofit/>
          </a:bodyPr>
          <a:lstStyle/>
          <a:p>
            <a:r>
              <a:rPr lang="en-US" sz="2400" dirty="0"/>
              <a:t>YouTube video recommendations using Twitter and Google+ auxiliary information</a:t>
            </a:r>
          </a:p>
          <a:p>
            <a:endParaRPr lang="en-US" sz="2400" dirty="0"/>
          </a:p>
          <a:p>
            <a:r>
              <a:rPr lang="en-US" sz="2400" dirty="0"/>
              <a:t>Accuracy : </a:t>
            </a:r>
          </a:p>
          <a:p>
            <a:endParaRPr lang="en-US" sz="2400" dirty="0"/>
          </a:p>
          <a:p>
            <a:endParaRPr lang="en-US" sz="2400" dirty="0"/>
          </a:p>
          <a:p>
            <a:pPr marL="0" indent="0">
              <a:buNone/>
            </a:pPr>
            <a:endParaRPr lang="en-US" sz="2400" dirty="0"/>
          </a:p>
          <a:p>
            <a:endParaRPr lang="en-US" sz="2400" dirty="0"/>
          </a:p>
          <a:p>
            <a:endParaRPr lang="en-US" sz="2400" dirty="0"/>
          </a:p>
          <a:p>
            <a:endParaRPr lang="en-US" sz="1800" b="1" dirty="0"/>
          </a:p>
          <a:p>
            <a:pPr marL="0" indent="0">
              <a:buNone/>
            </a:pPr>
            <a:endParaRPr lang="en-US" sz="1800" b="1" dirty="0"/>
          </a:p>
          <a:p>
            <a:r>
              <a:rPr lang="en-US" sz="1800" b="1" dirty="0"/>
              <a:t>Dilruk Perera </a:t>
            </a:r>
            <a:r>
              <a:rPr lang="en-US" sz="1800" dirty="0"/>
              <a:t>and Roger Zimmermann, “Exploring the use of Time-Dependent Cross-Network Information for Personalized Recommendations,” </a:t>
            </a:r>
            <a:r>
              <a:rPr lang="en-US" sz="1800" b="1" dirty="0"/>
              <a:t>25th ACM International Conference on Multimedia, ACM, 2017</a:t>
            </a:r>
          </a:p>
          <a:p>
            <a:r>
              <a:rPr lang="en-GB" sz="1800" b="1" dirty="0"/>
              <a:t>Dilruk Perera</a:t>
            </a:r>
            <a:r>
              <a:rPr lang="en-GB" sz="1800" dirty="0"/>
              <a:t>, and Roger Zimmermann, “LSTM Networks for Online Cross-Network Recommendations,” 2018 </a:t>
            </a:r>
            <a:r>
              <a:rPr lang="en-GB" sz="1800" b="1" dirty="0"/>
              <a:t>International Joint Conference on Artificial Intelligence, IJCAI, 2018</a:t>
            </a:r>
            <a:endParaRPr lang="en-US" sz="1800" b="1" dirty="0"/>
          </a:p>
        </p:txBody>
      </p:sp>
      <p:grpSp>
        <p:nvGrpSpPr>
          <p:cNvPr id="10" name="Group 9">
            <a:extLst>
              <a:ext uri="{FF2B5EF4-FFF2-40B4-BE49-F238E27FC236}">
                <a16:creationId xmlns:a16="http://schemas.microsoft.com/office/drawing/2014/main" id="{B24FD4B3-74C7-4ABB-B409-637538790213}"/>
              </a:ext>
            </a:extLst>
          </p:cNvPr>
          <p:cNvGrpSpPr/>
          <p:nvPr/>
        </p:nvGrpSpPr>
        <p:grpSpPr>
          <a:xfrm>
            <a:off x="1625916" y="2609836"/>
            <a:ext cx="3367740" cy="2524139"/>
            <a:chOff x="2841167" y="1969646"/>
            <a:chExt cx="4540708" cy="2998478"/>
          </a:xfrm>
        </p:grpSpPr>
        <p:graphicFrame>
          <p:nvGraphicFramePr>
            <p:cNvPr id="4" name="Chart 3">
              <a:extLst>
                <a:ext uri="{FF2B5EF4-FFF2-40B4-BE49-F238E27FC236}">
                  <a16:creationId xmlns:a16="http://schemas.microsoft.com/office/drawing/2014/main" id="{1BB433AF-AB0E-45EE-996C-A7FDAA15D06E}"/>
                </a:ext>
              </a:extLst>
            </p:cNvPr>
            <p:cNvGraphicFramePr>
              <a:graphicFrameLocks/>
            </p:cNvGraphicFramePr>
            <p:nvPr>
              <p:extLst>
                <p:ext uri="{D42A27DB-BD31-4B8C-83A1-F6EECF244321}">
                  <p14:modId xmlns:p14="http://schemas.microsoft.com/office/powerpoint/2010/main" val="3639578763"/>
                </p:ext>
              </p:extLst>
            </p:nvPr>
          </p:nvGraphicFramePr>
          <p:xfrm>
            <a:off x="2841167" y="1969646"/>
            <a:ext cx="4540708" cy="2998478"/>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7">
              <a:extLst>
                <a:ext uri="{FF2B5EF4-FFF2-40B4-BE49-F238E27FC236}">
                  <a16:creationId xmlns:a16="http://schemas.microsoft.com/office/drawing/2014/main" id="{8E5DC94F-8A68-4FC3-89F5-63F9863D3B83}"/>
                </a:ext>
              </a:extLst>
            </p:cNvPr>
            <p:cNvGrpSpPr/>
            <p:nvPr/>
          </p:nvGrpSpPr>
          <p:grpSpPr>
            <a:xfrm>
              <a:off x="3039249" y="1999002"/>
              <a:ext cx="4250168" cy="432144"/>
              <a:chOff x="3039249" y="1999002"/>
              <a:chExt cx="4250168" cy="432144"/>
            </a:xfrm>
          </p:grpSpPr>
          <p:grpSp>
            <p:nvGrpSpPr>
              <p:cNvPr id="5" name="Group 4">
                <a:extLst>
                  <a:ext uri="{FF2B5EF4-FFF2-40B4-BE49-F238E27FC236}">
                    <a16:creationId xmlns:a16="http://schemas.microsoft.com/office/drawing/2014/main" id="{A772A115-4C98-4636-8D77-2343264275E6}"/>
                  </a:ext>
                </a:extLst>
              </p:cNvPr>
              <p:cNvGrpSpPr/>
              <p:nvPr/>
            </p:nvGrpSpPr>
            <p:grpSpPr>
              <a:xfrm>
                <a:off x="3039249" y="1999002"/>
                <a:ext cx="1409955" cy="323905"/>
                <a:chOff x="3039249" y="1999002"/>
                <a:chExt cx="1409955" cy="323905"/>
              </a:xfrm>
            </p:grpSpPr>
            <p:cxnSp>
              <p:nvCxnSpPr>
                <p:cNvPr id="9" name="Straight Connector 8">
                  <a:extLst>
                    <a:ext uri="{FF2B5EF4-FFF2-40B4-BE49-F238E27FC236}">
                      <a16:creationId xmlns:a16="http://schemas.microsoft.com/office/drawing/2014/main" id="{1E274C37-01C4-4BC5-AF3B-FA85C6BF94B8}"/>
                    </a:ext>
                  </a:extLst>
                </p:cNvPr>
                <p:cNvCxnSpPr/>
                <p:nvPr/>
              </p:nvCxnSpPr>
              <p:spPr>
                <a:xfrm>
                  <a:off x="3039249" y="2206804"/>
                  <a:ext cx="3222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436565A-BB30-4403-B078-442A02EA3E03}"/>
                    </a:ext>
                  </a:extLst>
                </p:cNvPr>
                <p:cNvSpPr txBox="1"/>
                <p:nvPr/>
              </p:nvSpPr>
              <p:spPr>
                <a:xfrm>
                  <a:off x="3318685" y="1999002"/>
                  <a:ext cx="1130519" cy="323905"/>
                </a:xfrm>
                <a:prstGeom prst="rect">
                  <a:avLst/>
                </a:prstGeom>
                <a:noFill/>
              </p:spPr>
              <p:txBody>
                <a:bodyPr wrap="none" rtlCol="0">
                  <a:spAutoFit/>
                </a:bodyPr>
                <a:lstStyle/>
                <a:p>
                  <a:r>
                    <a:rPr lang="en-US" sz="1200" dirty="0">
                      <a:solidFill>
                        <a:schemeClr val="bg1"/>
                      </a:solidFill>
                    </a:rPr>
                    <a:t>Existing user</a:t>
                  </a:r>
                  <a:endParaRPr lang="en-US" dirty="0">
                    <a:solidFill>
                      <a:schemeClr val="bg1"/>
                    </a:solidFill>
                  </a:endParaRPr>
                </a:p>
              </p:txBody>
            </p:sp>
          </p:grpSp>
          <p:grpSp>
            <p:nvGrpSpPr>
              <p:cNvPr id="6" name="Group 5">
                <a:extLst>
                  <a:ext uri="{FF2B5EF4-FFF2-40B4-BE49-F238E27FC236}">
                    <a16:creationId xmlns:a16="http://schemas.microsoft.com/office/drawing/2014/main" id="{24A92E65-8E73-4AC8-86B6-081C0E4FA509}"/>
                  </a:ext>
                </a:extLst>
              </p:cNvPr>
              <p:cNvGrpSpPr/>
              <p:nvPr/>
            </p:nvGrpSpPr>
            <p:grpSpPr>
              <a:xfrm>
                <a:off x="4712042" y="1999002"/>
                <a:ext cx="1530159" cy="432144"/>
                <a:chOff x="4712042" y="1999002"/>
                <a:chExt cx="1530159" cy="432144"/>
              </a:xfrm>
            </p:grpSpPr>
            <p:cxnSp>
              <p:nvCxnSpPr>
                <p:cNvPr id="17" name="Straight Connector 16">
                  <a:extLst>
                    <a:ext uri="{FF2B5EF4-FFF2-40B4-BE49-F238E27FC236}">
                      <a16:creationId xmlns:a16="http://schemas.microsoft.com/office/drawing/2014/main" id="{62DE77A4-4F3F-4C14-BDC4-C3424F6B4888}"/>
                    </a:ext>
                  </a:extLst>
                </p:cNvPr>
                <p:cNvCxnSpPr/>
                <p:nvPr/>
              </p:nvCxnSpPr>
              <p:spPr>
                <a:xfrm>
                  <a:off x="4712042" y="2206804"/>
                  <a:ext cx="32223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26E492A-44F4-419A-8C68-251671CDEA37}"/>
                    </a:ext>
                  </a:extLst>
                </p:cNvPr>
                <p:cNvSpPr txBox="1"/>
                <p:nvPr/>
              </p:nvSpPr>
              <p:spPr>
                <a:xfrm>
                  <a:off x="5029997" y="1999002"/>
                  <a:ext cx="1212204" cy="432144"/>
                </a:xfrm>
                <a:prstGeom prst="rect">
                  <a:avLst/>
                </a:prstGeom>
                <a:noFill/>
              </p:spPr>
              <p:txBody>
                <a:bodyPr wrap="none" rtlCol="0">
                  <a:spAutoFit/>
                </a:bodyPr>
                <a:lstStyle/>
                <a:p>
                  <a:r>
                    <a:rPr lang="en-US" sz="1200" dirty="0">
                      <a:solidFill>
                        <a:schemeClr val="bg1"/>
                      </a:solidFill>
                    </a:rPr>
                    <a:t>New user</a:t>
                  </a:r>
                  <a:endParaRPr lang="en-US" dirty="0">
                    <a:solidFill>
                      <a:schemeClr val="bg1"/>
                    </a:solidFill>
                  </a:endParaRPr>
                </a:p>
              </p:txBody>
            </p:sp>
          </p:grpSp>
          <p:grpSp>
            <p:nvGrpSpPr>
              <p:cNvPr id="7" name="Group 6">
                <a:extLst>
                  <a:ext uri="{FF2B5EF4-FFF2-40B4-BE49-F238E27FC236}">
                    <a16:creationId xmlns:a16="http://schemas.microsoft.com/office/drawing/2014/main" id="{E7EB345F-73E9-4AD6-AA0D-4D8D73D3CAEB}"/>
                  </a:ext>
                </a:extLst>
              </p:cNvPr>
              <p:cNvGrpSpPr/>
              <p:nvPr/>
            </p:nvGrpSpPr>
            <p:grpSpPr>
              <a:xfrm>
                <a:off x="6182986" y="1999002"/>
                <a:ext cx="1106431" cy="323905"/>
                <a:chOff x="6182986" y="1999002"/>
                <a:chExt cx="1106431" cy="323905"/>
              </a:xfrm>
            </p:grpSpPr>
            <p:cxnSp>
              <p:nvCxnSpPr>
                <p:cNvPr id="20" name="Straight Connector 19">
                  <a:extLst>
                    <a:ext uri="{FF2B5EF4-FFF2-40B4-BE49-F238E27FC236}">
                      <a16:creationId xmlns:a16="http://schemas.microsoft.com/office/drawing/2014/main" id="{96018B8E-95D6-4EBA-AAED-107523A5235F}"/>
                    </a:ext>
                  </a:extLst>
                </p:cNvPr>
                <p:cNvCxnSpPr/>
                <p:nvPr/>
              </p:nvCxnSpPr>
              <p:spPr>
                <a:xfrm>
                  <a:off x="6182986" y="2206804"/>
                  <a:ext cx="322237" cy="0"/>
                </a:xfrm>
                <a:prstGeom prst="line">
                  <a:avLst/>
                </a:prstGeom>
                <a:ln w="38100">
                  <a:solidFill>
                    <a:srgbClr val="A5A5A5"/>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6903C30-8C03-4167-89E5-EF421A864112}"/>
                    </a:ext>
                  </a:extLst>
                </p:cNvPr>
                <p:cNvSpPr txBox="1"/>
                <p:nvPr/>
              </p:nvSpPr>
              <p:spPr>
                <a:xfrm>
                  <a:off x="6462409" y="1999002"/>
                  <a:ext cx="827008" cy="323905"/>
                </a:xfrm>
                <a:prstGeom prst="rect">
                  <a:avLst/>
                </a:prstGeom>
                <a:noFill/>
              </p:spPr>
              <p:txBody>
                <a:bodyPr wrap="none" rtlCol="0">
                  <a:spAutoFit/>
                </a:bodyPr>
                <a:lstStyle/>
                <a:p>
                  <a:r>
                    <a:rPr lang="en-US" sz="1200" dirty="0">
                      <a:solidFill>
                        <a:schemeClr val="bg1"/>
                      </a:solidFill>
                    </a:rPr>
                    <a:t>Baseline</a:t>
                  </a:r>
                  <a:endParaRPr lang="en-US" dirty="0">
                    <a:solidFill>
                      <a:schemeClr val="bg1"/>
                    </a:solidFill>
                  </a:endParaRPr>
                </a:p>
              </p:txBody>
            </p:sp>
          </p:grpSp>
        </p:grpSp>
      </p:grpSp>
      <p:grpSp>
        <p:nvGrpSpPr>
          <p:cNvPr id="31" name="Group 30">
            <a:extLst>
              <a:ext uri="{FF2B5EF4-FFF2-40B4-BE49-F238E27FC236}">
                <a16:creationId xmlns:a16="http://schemas.microsoft.com/office/drawing/2014/main" id="{10ED7365-C71F-440E-A72D-82D30A9FADF0}"/>
              </a:ext>
            </a:extLst>
          </p:cNvPr>
          <p:cNvGrpSpPr/>
          <p:nvPr/>
        </p:nvGrpSpPr>
        <p:grpSpPr>
          <a:xfrm>
            <a:off x="8019627" y="1610930"/>
            <a:ext cx="3334173" cy="938115"/>
            <a:chOff x="3755960" y="4718117"/>
            <a:chExt cx="3334173" cy="938115"/>
          </a:xfrm>
        </p:grpSpPr>
        <p:grpSp>
          <p:nvGrpSpPr>
            <p:cNvPr id="32" name="Group 31">
              <a:extLst>
                <a:ext uri="{FF2B5EF4-FFF2-40B4-BE49-F238E27FC236}">
                  <a16:creationId xmlns:a16="http://schemas.microsoft.com/office/drawing/2014/main" id="{D9D5D4B8-875A-4D72-9A20-78E67F5D4CFE}"/>
                </a:ext>
              </a:extLst>
            </p:cNvPr>
            <p:cNvGrpSpPr/>
            <p:nvPr/>
          </p:nvGrpSpPr>
          <p:grpSpPr>
            <a:xfrm>
              <a:off x="3755960" y="4718117"/>
              <a:ext cx="3334173" cy="938115"/>
              <a:chOff x="866405" y="4104970"/>
              <a:chExt cx="5409454" cy="1522023"/>
            </a:xfrm>
          </p:grpSpPr>
          <p:grpSp>
            <p:nvGrpSpPr>
              <p:cNvPr id="34" name="Group 33">
                <a:extLst>
                  <a:ext uri="{FF2B5EF4-FFF2-40B4-BE49-F238E27FC236}">
                    <a16:creationId xmlns:a16="http://schemas.microsoft.com/office/drawing/2014/main" id="{932B44D2-3913-4BE9-BC12-061B172BC1C8}"/>
                  </a:ext>
                </a:extLst>
              </p:cNvPr>
              <p:cNvGrpSpPr/>
              <p:nvPr/>
            </p:nvGrpSpPr>
            <p:grpSpPr>
              <a:xfrm>
                <a:off x="866405" y="4895699"/>
                <a:ext cx="5409454" cy="731294"/>
                <a:chOff x="868730" y="4650941"/>
                <a:chExt cx="5409454" cy="731294"/>
              </a:xfrm>
            </p:grpSpPr>
            <p:sp>
              <p:nvSpPr>
                <p:cNvPr id="38" name="TextBox 37">
                  <a:extLst>
                    <a:ext uri="{FF2B5EF4-FFF2-40B4-BE49-F238E27FC236}">
                      <a16:creationId xmlns:a16="http://schemas.microsoft.com/office/drawing/2014/main" id="{252CAF71-17ED-4610-9955-1DE28DE7A270}"/>
                    </a:ext>
                  </a:extLst>
                </p:cNvPr>
                <p:cNvSpPr txBox="1"/>
                <p:nvPr/>
              </p:nvSpPr>
              <p:spPr>
                <a:xfrm>
                  <a:off x="868730" y="4650941"/>
                  <a:ext cx="2557168" cy="549277"/>
                </a:xfrm>
                <a:prstGeom prst="rect">
                  <a:avLst/>
                </a:prstGeom>
                <a:noFill/>
              </p:spPr>
              <p:txBody>
                <a:bodyPr wrap="none" rtlCol="0">
                  <a:spAutoFit/>
                </a:bodyPr>
                <a:lstStyle/>
                <a:p>
                  <a:r>
                    <a:rPr lang="en-US" sz="1600" dirty="0"/>
                    <a:t>Source networks</a:t>
                  </a:r>
                </a:p>
              </p:txBody>
            </p:sp>
            <p:sp>
              <p:nvSpPr>
                <p:cNvPr id="39" name="TextBox 38">
                  <a:extLst>
                    <a:ext uri="{FF2B5EF4-FFF2-40B4-BE49-F238E27FC236}">
                      <a16:creationId xmlns:a16="http://schemas.microsoft.com/office/drawing/2014/main" id="{D21FAA74-880E-4E83-8DD4-3CD623E4966C}"/>
                    </a:ext>
                  </a:extLst>
                </p:cNvPr>
                <p:cNvSpPr txBox="1"/>
                <p:nvPr/>
              </p:nvSpPr>
              <p:spPr>
                <a:xfrm>
                  <a:off x="3889515" y="4665687"/>
                  <a:ext cx="2388669" cy="716548"/>
                </a:xfrm>
                <a:prstGeom prst="rect">
                  <a:avLst/>
                </a:prstGeom>
                <a:noFill/>
              </p:spPr>
              <p:txBody>
                <a:bodyPr wrap="square" rtlCol="0">
                  <a:spAutoFit/>
                </a:bodyPr>
                <a:lstStyle/>
                <a:p>
                  <a:r>
                    <a:rPr lang="en-US" sz="1600" dirty="0"/>
                    <a:t>Target network</a:t>
                  </a:r>
                </a:p>
              </p:txBody>
            </p:sp>
          </p:grpSp>
          <p:pic>
            <p:nvPicPr>
              <p:cNvPr id="35" name="Picture 2" descr="Image result for twitter and youtube logos">
                <a:extLst>
                  <a:ext uri="{FF2B5EF4-FFF2-40B4-BE49-F238E27FC236}">
                    <a16:creationId xmlns:a16="http://schemas.microsoft.com/office/drawing/2014/main" id="{8E155FF7-BE9A-42DE-98FB-7523C70EE2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712" r="34445"/>
              <a:stretch/>
            </p:blipFill>
            <p:spPr bwMode="auto">
              <a:xfrm>
                <a:off x="2257038" y="4104970"/>
                <a:ext cx="677024" cy="6036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6" name="Picture 2" descr="Image result for twitter and youtube logos">
                <a:extLst>
                  <a:ext uri="{FF2B5EF4-FFF2-40B4-BE49-F238E27FC236}">
                    <a16:creationId xmlns:a16="http://schemas.microsoft.com/office/drawing/2014/main" id="{82358102-D72E-451E-B1DB-6AB5157E26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010" t="-1745" r="-1853" b="-1034"/>
              <a:stretch/>
            </p:blipFill>
            <p:spPr bwMode="auto">
              <a:xfrm>
                <a:off x="4708068" y="4111323"/>
                <a:ext cx="677024" cy="620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7" name="Right Arrow 15">
                <a:extLst>
                  <a:ext uri="{FF2B5EF4-FFF2-40B4-BE49-F238E27FC236}">
                    <a16:creationId xmlns:a16="http://schemas.microsoft.com/office/drawing/2014/main" id="{0EF61BF3-289C-41B1-9D04-5E0EC62C228A}"/>
                  </a:ext>
                </a:extLst>
              </p:cNvPr>
              <p:cNvSpPr/>
              <p:nvPr/>
            </p:nvSpPr>
            <p:spPr bwMode="auto">
              <a:xfrm>
                <a:off x="3527311" y="4223349"/>
                <a:ext cx="625259" cy="453950"/>
              </a:xfrm>
              <a:prstGeom prst="rightArrow">
                <a:avLst/>
              </a:prstGeom>
              <a:solidFill>
                <a:srgbClr val="ED8682"/>
              </a:solidFill>
              <a:ln w="19050">
                <a:solidFill>
                  <a:schemeClr val="tx1">
                    <a:lumMod val="65000"/>
                    <a:lumOff val="35000"/>
                  </a:schemeClr>
                </a:solidFill>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pic>
          <p:nvPicPr>
            <p:cNvPr id="33" name="Picture 2" descr="Image result for google plus logo">
              <a:extLst>
                <a:ext uri="{FF2B5EF4-FFF2-40B4-BE49-F238E27FC236}">
                  <a16:creationId xmlns:a16="http://schemas.microsoft.com/office/drawing/2014/main" id="{B3083ED3-2621-4FBF-AEDB-DCFCF38D8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0576" y="4740427"/>
              <a:ext cx="356929" cy="3569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40" name="Content Placeholder 2">
            <a:extLst>
              <a:ext uri="{FF2B5EF4-FFF2-40B4-BE49-F238E27FC236}">
                <a16:creationId xmlns:a16="http://schemas.microsoft.com/office/drawing/2014/main" id="{C814B6D1-FE0E-454F-B2E6-1857AF390EC7}"/>
              </a:ext>
            </a:extLst>
          </p:cNvPr>
          <p:cNvSpPr txBox="1">
            <a:spLocks/>
          </p:cNvSpPr>
          <p:nvPr/>
        </p:nvSpPr>
        <p:spPr>
          <a:xfrm>
            <a:off x="5781372" y="3118152"/>
            <a:ext cx="5572428" cy="17259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Novelty : 11%</a:t>
            </a:r>
            <a:r>
              <a:rPr lang="en-US" sz="2400" dirty="0"/>
              <a:t> and </a:t>
            </a:r>
            <a:r>
              <a:rPr lang="en-US" sz="2400" b="1" dirty="0"/>
              <a:t>Diversity : 38%</a:t>
            </a:r>
          </a:p>
          <a:p>
            <a:endParaRPr lang="en-US" sz="2400" b="1" dirty="0"/>
          </a:p>
          <a:p>
            <a:r>
              <a:rPr lang="en-US" sz="2400" dirty="0"/>
              <a:t>Only few updates (1-3 iterations) are sufficient during online operations</a:t>
            </a:r>
            <a:endParaRPr lang="en-US" sz="1200" dirty="0"/>
          </a:p>
        </p:txBody>
      </p:sp>
    </p:spTree>
    <p:extLst>
      <p:ext uri="{BB962C8B-B14F-4D97-AF65-F5344CB8AC3E}">
        <p14:creationId xmlns:p14="http://schemas.microsoft.com/office/powerpoint/2010/main" val="218710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75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par>
                                <p:cTn id="12" presetID="22" presetClass="entr" presetSubtype="8"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343E-F9DA-4C53-AD4B-8BF1C1C6A068}"/>
              </a:ext>
            </a:extLst>
          </p:cNvPr>
          <p:cNvSpPr>
            <a:spLocks noGrp="1"/>
          </p:cNvSpPr>
          <p:nvPr>
            <p:ph type="title"/>
          </p:nvPr>
        </p:nvSpPr>
        <p:spPr>
          <a:xfrm>
            <a:off x="838200" y="89352"/>
            <a:ext cx="10515600" cy="854075"/>
          </a:xfrm>
        </p:spPr>
        <p:txBody>
          <a:bodyPr/>
          <a:lstStyle/>
          <a:p>
            <a:r>
              <a:rPr lang="en-US" dirty="0"/>
              <a:t>Data Challenge</a:t>
            </a:r>
          </a:p>
        </p:txBody>
      </p:sp>
      <p:sp>
        <p:nvSpPr>
          <p:cNvPr id="3" name="Content Placeholder 2">
            <a:extLst>
              <a:ext uri="{FF2B5EF4-FFF2-40B4-BE49-F238E27FC236}">
                <a16:creationId xmlns:a16="http://schemas.microsoft.com/office/drawing/2014/main" id="{36A132C2-BE60-4CF6-AC3E-41108B52036B}"/>
              </a:ext>
            </a:extLst>
          </p:cNvPr>
          <p:cNvSpPr>
            <a:spLocks noGrp="1"/>
          </p:cNvSpPr>
          <p:nvPr>
            <p:ph idx="1"/>
          </p:nvPr>
        </p:nvSpPr>
        <p:spPr>
          <a:xfrm>
            <a:off x="838200" y="1015999"/>
            <a:ext cx="10515600" cy="5485491"/>
          </a:xfrm>
        </p:spPr>
        <p:txBody>
          <a:bodyPr/>
          <a:lstStyle/>
          <a:p>
            <a:r>
              <a:rPr lang="en-US" dirty="0"/>
              <a:t>All good to replace single network recommender systems using cross-network systems?</a:t>
            </a:r>
          </a:p>
          <a:p>
            <a:pPr lvl="1"/>
            <a:r>
              <a:rPr lang="en-US" dirty="0"/>
              <a:t>Existing solutions require users to be fully overlapped across networks</a:t>
            </a:r>
          </a:p>
          <a:p>
            <a:pPr lvl="1"/>
            <a:endParaRPr lang="en-US" dirty="0"/>
          </a:p>
          <a:p>
            <a:pPr lvl="1"/>
            <a:r>
              <a:rPr lang="en-US" dirty="0"/>
              <a:t>Remaining non-overlapped users (majority) are ignored</a:t>
            </a:r>
          </a:p>
        </p:txBody>
      </p:sp>
      <p:sp>
        <p:nvSpPr>
          <p:cNvPr id="5" name="AutoShape 6" descr="Image result for instagram logo">
            <a:extLst>
              <a:ext uri="{FF2B5EF4-FFF2-40B4-BE49-F238E27FC236}">
                <a16:creationId xmlns:a16="http://schemas.microsoft.com/office/drawing/2014/main" id="{9286BA1A-323D-4811-96F6-9EE96DE58695}"/>
              </a:ext>
            </a:extLst>
          </p:cNvPr>
          <p:cNvSpPr>
            <a:spLocks noChangeAspect="1" noChangeArrowheads="1"/>
          </p:cNvSpPr>
          <p:nvPr/>
        </p:nvSpPr>
        <p:spPr bwMode="auto">
          <a:xfrm>
            <a:off x="5772150" y="269945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FB4804CE-3A41-4DF9-91FF-555ED39CC9B8}"/>
              </a:ext>
            </a:extLst>
          </p:cNvPr>
          <p:cNvGrpSpPr/>
          <p:nvPr/>
        </p:nvGrpSpPr>
        <p:grpSpPr>
          <a:xfrm>
            <a:off x="1820055" y="3479649"/>
            <a:ext cx="2875098" cy="2763041"/>
            <a:chOff x="2576979" y="3512905"/>
            <a:chExt cx="2875098" cy="2763041"/>
          </a:xfrm>
        </p:grpSpPr>
        <p:grpSp>
          <p:nvGrpSpPr>
            <p:cNvPr id="6" name="Group 5">
              <a:extLst>
                <a:ext uri="{FF2B5EF4-FFF2-40B4-BE49-F238E27FC236}">
                  <a16:creationId xmlns:a16="http://schemas.microsoft.com/office/drawing/2014/main" id="{2386E67A-7EF8-4DDB-8B5E-36A11A40D59A}"/>
                </a:ext>
              </a:extLst>
            </p:cNvPr>
            <p:cNvGrpSpPr/>
            <p:nvPr/>
          </p:nvGrpSpPr>
          <p:grpSpPr>
            <a:xfrm>
              <a:off x="3499662" y="4184327"/>
              <a:ext cx="1030239" cy="956942"/>
              <a:chOff x="3113376" y="5401056"/>
              <a:chExt cx="1030239" cy="956942"/>
            </a:xfrm>
          </p:grpSpPr>
          <p:pic>
            <p:nvPicPr>
              <p:cNvPr id="11" name="Picture 4" descr="http://icons.iconarchive.com/icons/designbolts/free-male-avatars/icons-390.jpg">
                <a:extLst>
                  <a:ext uri="{FF2B5EF4-FFF2-40B4-BE49-F238E27FC236}">
                    <a16:creationId xmlns:a16="http://schemas.microsoft.com/office/drawing/2014/main" id="{9111B6E5-11FE-4465-901F-3B62BA9297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9629" b="54358"/>
              <a:stretch/>
            </p:blipFill>
            <p:spPr bwMode="auto">
              <a:xfrm>
                <a:off x="3113376" y="5401056"/>
                <a:ext cx="772824" cy="7742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youtube logo Square">
                <a:extLst>
                  <a:ext uri="{FF2B5EF4-FFF2-40B4-BE49-F238E27FC236}">
                    <a16:creationId xmlns:a16="http://schemas.microsoft.com/office/drawing/2014/main" id="{917CA675-21C5-415A-9F1A-0403517CB6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8880" y="5833263"/>
                <a:ext cx="524735" cy="5247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 56">
              <a:extLst>
                <a:ext uri="{FF2B5EF4-FFF2-40B4-BE49-F238E27FC236}">
                  <a16:creationId xmlns:a16="http://schemas.microsoft.com/office/drawing/2014/main" id="{7AA208A5-4FE3-42E2-9158-FFF36052BA31}"/>
                </a:ext>
              </a:extLst>
            </p:cNvPr>
            <p:cNvGrpSpPr/>
            <p:nvPr/>
          </p:nvGrpSpPr>
          <p:grpSpPr>
            <a:xfrm>
              <a:off x="2576979" y="3512905"/>
              <a:ext cx="885550" cy="812000"/>
              <a:chOff x="2195248" y="3610495"/>
              <a:chExt cx="1071517" cy="982521"/>
            </a:xfrm>
          </p:grpSpPr>
          <p:pic>
            <p:nvPicPr>
              <p:cNvPr id="36" name="Picture 6" descr="Image result for facebook icon">
                <a:extLst>
                  <a:ext uri="{FF2B5EF4-FFF2-40B4-BE49-F238E27FC236}">
                    <a16:creationId xmlns:a16="http://schemas.microsoft.com/office/drawing/2014/main" id="{DFF4898B-0999-4CE0-94C7-7400F9C8C9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248" y="3610495"/>
                <a:ext cx="726283" cy="726282"/>
              </a:xfrm>
              <a:prstGeom prst="rect">
                <a:avLst/>
              </a:prstGeom>
              <a:noFill/>
              <a:extLst>
                <a:ext uri="{909E8E84-426E-40DD-AFC4-6F175D3DCCD1}">
                  <a14:hiddenFill xmlns:a14="http://schemas.microsoft.com/office/drawing/2010/main">
                    <a:solidFill>
                      <a:srgbClr val="FFFFFF"/>
                    </a:solidFill>
                  </a14:hiddenFill>
                </a:ext>
              </a:extLst>
            </p:spPr>
          </p:pic>
          <p:pic>
            <p:nvPicPr>
              <p:cNvPr id="59" name="Graphic 58" descr="Arrow: Straight">
                <a:extLst>
                  <a:ext uri="{FF2B5EF4-FFF2-40B4-BE49-F238E27FC236}">
                    <a16:creationId xmlns:a16="http://schemas.microsoft.com/office/drawing/2014/main" id="{C8D9B939-9EB8-4DBB-BC62-C48D7E8DF1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3150600">
                <a:off x="2740759" y="4123333"/>
                <a:ext cx="526006" cy="469683"/>
              </a:xfrm>
              <a:prstGeom prst="rect">
                <a:avLst/>
              </a:prstGeom>
            </p:spPr>
          </p:pic>
        </p:grpSp>
        <p:grpSp>
          <p:nvGrpSpPr>
            <p:cNvPr id="62" name="Group 61">
              <a:extLst>
                <a:ext uri="{FF2B5EF4-FFF2-40B4-BE49-F238E27FC236}">
                  <a16:creationId xmlns:a16="http://schemas.microsoft.com/office/drawing/2014/main" id="{7217E1EF-13FE-4959-819F-15021E70BA2F}"/>
                </a:ext>
              </a:extLst>
            </p:cNvPr>
            <p:cNvGrpSpPr/>
            <p:nvPr/>
          </p:nvGrpSpPr>
          <p:grpSpPr>
            <a:xfrm>
              <a:off x="4622324" y="4407761"/>
              <a:ext cx="829753" cy="388167"/>
              <a:chOff x="4617569" y="4729954"/>
              <a:chExt cx="1004003" cy="469683"/>
            </a:xfrm>
          </p:grpSpPr>
          <p:pic>
            <p:nvPicPr>
              <p:cNvPr id="1028" name="Picture 4" descr="Image result for Google Plus logo">
                <a:extLst>
                  <a:ext uri="{FF2B5EF4-FFF2-40B4-BE49-F238E27FC236}">
                    <a16:creationId xmlns:a16="http://schemas.microsoft.com/office/drawing/2014/main" id="{75932CFE-37DC-42AF-B6C6-CC9C4FB0E6A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789" t="11714" r="50493" b="12143"/>
              <a:stretch/>
            </p:blipFill>
            <p:spPr bwMode="auto">
              <a:xfrm>
                <a:off x="5161045" y="4746956"/>
                <a:ext cx="460527" cy="441968"/>
              </a:xfrm>
              <a:prstGeom prst="rect">
                <a:avLst/>
              </a:prstGeom>
              <a:noFill/>
              <a:extLst>
                <a:ext uri="{909E8E84-426E-40DD-AFC4-6F175D3DCCD1}">
                  <a14:hiddenFill xmlns:a14="http://schemas.microsoft.com/office/drawing/2010/main">
                    <a:solidFill>
                      <a:srgbClr val="FFFFFF"/>
                    </a:solidFill>
                  </a14:hiddenFill>
                </a:ext>
              </a:extLst>
            </p:spPr>
          </p:pic>
          <p:pic>
            <p:nvPicPr>
              <p:cNvPr id="60" name="Graphic 59" descr="Arrow: Straight">
                <a:extLst>
                  <a:ext uri="{FF2B5EF4-FFF2-40B4-BE49-F238E27FC236}">
                    <a16:creationId xmlns:a16="http://schemas.microsoft.com/office/drawing/2014/main" id="{436DF251-AAEF-4B88-877C-5FBD1003FA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17569" y="4729954"/>
                <a:ext cx="526006" cy="469683"/>
              </a:xfrm>
              <a:prstGeom prst="rect">
                <a:avLst/>
              </a:prstGeom>
            </p:spPr>
          </p:pic>
        </p:grpSp>
        <p:grpSp>
          <p:nvGrpSpPr>
            <p:cNvPr id="56" name="Group 55">
              <a:extLst>
                <a:ext uri="{FF2B5EF4-FFF2-40B4-BE49-F238E27FC236}">
                  <a16:creationId xmlns:a16="http://schemas.microsoft.com/office/drawing/2014/main" id="{C2557A1D-5D49-4FFF-829A-BA8F6E554F12}"/>
                </a:ext>
              </a:extLst>
            </p:cNvPr>
            <p:cNvGrpSpPr/>
            <p:nvPr/>
          </p:nvGrpSpPr>
          <p:grpSpPr>
            <a:xfrm>
              <a:off x="2660988" y="4863194"/>
              <a:ext cx="817400" cy="721786"/>
              <a:chOff x="2551805" y="5260145"/>
              <a:chExt cx="989053" cy="873364"/>
            </a:xfrm>
          </p:grpSpPr>
          <p:pic>
            <p:nvPicPr>
              <p:cNvPr id="21" name="Picture 2" descr="Image result for Twitter icon">
                <a:extLst>
                  <a:ext uri="{FF2B5EF4-FFF2-40B4-BE49-F238E27FC236}">
                    <a16:creationId xmlns:a16="http://schemas.microsoft.com/office/drawing/2014/main" id="{3FB6FC87-9A4B-4475-BFBE-EA0C986F83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1805" y="5551787"/>
                <a:ext cx="581720" cy="581722"/>
              </a:xfrm>
              <a:prstGeom prst="rect">
                <a:avLst/>
              </a:prstGeom>
              <a:noFill/>
              <a:extLst>
                <a:ext uri="{909E8E84-426E-40DD-AFC4-6F175D3DCCD1}">
                  <a14:hiddenFill xmlns:a14="http://schemas.microsoft.com/office/drawing/2010/main">
                    <a:solidFill>
                      <a:srgbClr val="FFFFFF"/>
                    </a:solidFill>
                  </a14:hiddenFill>
                </a:ext>
              </a:extLst>
            </p:spPr>
          </p:pic>
          <p:pic>
            <p:nvPicPr>
              <p:cNvPr id="61" name="Graphic 60" descr="Arrow: Straight">
                <a:extLst>
                  <a:ext uri="{FF2B5EF4-FFF2-40B4-BE49-F238E27FC236}">
                    <a16:creationId xmlns:a16="http://schemas.microsoft.com/office/drawing/2014/main" id="{3A5ED290-2E68-45C5-B058-8E533C17B6B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639228" flipV="1">
                <a:off x="3014852" y="5260145"/>
                <a:ext cx="526006" cy="469682"/>
              </a:xfrm>
              <a:prstGeom prst="rect">
                <a:avLst/>
              </a:prstGeom>
            </p:spPr>
          </p:pic>
        </p:grpSp>
        <p:sp>
          <p:nvSpPr>
            <p:cNvPr id="8" name="TextBox 7">
              <a:extLst>
                <a:ext uri="{FF2B5EF4-FFF2-40B4-BE49-F238E27FC236}">
                  <a16:creationId xmlns:a16="http://schemas.microsoft.com/office/drawing/2014/main" id="{DABCC446-0C3F-4F7B-A4F3-54C2AC18C72F}"/>
                </a:ext>
              </a:extLst>
            </p:cNvPr>
            <p:cNvSpPr txBox="1"/>
            <p:nvPr/>
          </p:nvSpPr>
          <p:spPr>
            <a:xfrm>
              <a:off x="3261035" y="5968169"/>
              <a:ext cx="1394805" cy="307777"/>
            </a:xfrm>
            <a:prstGeom prst="rect">
              <a:avLst/>
            </a:prstGeom>
            <a:noFill/>
          </p:spPr>
          <p:txBody>
            <a:bodyPr wrap="none" rtlCol="0">
              <a:spAutoFit/>
            </a:bodyPr>
            <a:lstStyle/>
            <a:p>
              <a:r>
                <a:rPr lang="en-US" sz="1400" dirty="0"/>
                <a:t>Overlapped user</a:t>
              </a:r>
            </a:p>
          </p:txBody>
        </p:sp>
      </p:grpSp>
      <p:sp>
        <p:nvSpPr>
          <p:cNvPr id="43" name="TextBox 42">
            <a:extLst>
              <a:ext uri="{FF2B5EF4-FFF2-40B4-BE49-F238E27FC236}">
                <a16:creationId xmlns:a16="http://schemas.microsoft.com/office/drawing/2014/main" id="{6567FFD9-A756-4EA2-98E1-FD65EB21A98E}"/>
              </a:ext>
            </a:extLst>
          </p:cNvPr>
          <p:cNvSpPr txBox="1"/>
          <p:nvPr/>
        </p:nvSpPr>
        <p:spPr>
          <a:xfrm>
            <a:off x="7858879" y="6060529"/>
            <a:ext cx="1729063" cy="307777"/>
          </a:xfrm>
          <a:prstGeom prst="rect">
            <a:avLst/>
          </a:prstGeom>
          <a:noFill/>
        </p:spPr>
        <p:txBody>
          <a:bodyPr wrap="none" rtlCol="0">
            <a:spAutoFit/>
          </a:bodyPr>
          <a:lstStyle/>
          <a:p>
            <a:r>
              <a:rPr lang="en-US" sz="1400" dirty="0"/>
              <a:t>Non-overlapped user</a:t>
            </a:r>
          </a:p>
        </p:txBody>
      </p:sp>
      <p:grpSp>
        <p:nvGrpSpPr>
          <p:cNvPr id="45" name="Group 44">
            <a:extLst>
              <a:ext uri="{FF2B5EF4-FFF2-40B4-BE49-F238E27FC236}">
                <a16:creationId xmlns:a16="http://schemas.microsoft.com/office/drawing/2014/main" id="{835F9F52-5FBD-458F-B4D1-BAE5BB42C8E5}"/>
              </a:ext>
            </a:extLst>
          </p:cNvPr>
          <p:cNvGrpSpPr/>
          <p:nvPr/>
        </p:nvGrpSpPr>
        <p:grpSpPr>
          <a:xfrm>
            <a:off x="7446907" y="4031883"/>
            <a:ext cx="2029225" cy="1314622"/>
            <a:chOff x="3027814" y="3936738"/>
            <a:chExt cx="2029225" cy="1314622"/>
          </a:xfrm>
        </p:grpSpPr>
        <p:grpSp>
          <p:nvGrpSpPr>
            <p:cNvPr id="46" name="Group 45">
              <a:extLst>
                <a:ext uri="{FF2B5EF4-FFF2-40B4-BE49-F238E27FC236}">
                  <a16:creationId xmlns:a16="http://schemas.microsoft.com/office/drawing/2014/main" id="{52FD2AC7-C9AB-462A-8D8C-B1543EF22828}"/>
                </a:ext>
              </a:extLst>
            </p:cNvPr>
            <p:cNvGrpSpPr/>
            <p:nvPr/>
          </p:nvGrpSpPr>
          <p:grpSpPr>
            <a:xfrm>
              <a:off x="3499662" y="4184327"/>
              <a:ext cx="1030239" cy="956942"/>
              <a:chOff x="3113376" y="5401056"/>
              <a:chExt cx="1030239" cy="956942"/>
            </a:xfrm>
          </p:grpSpPr>
          <p:pic>
            <p:nvPicPr>
              <p:cNvPr id="63" name="Picture 4" descr="http://icons.iconarchive.com/icons/designbolts/free-male-avatars/icons-390.jpg">
                <a:extLst>
                  <a:ext uri="{FF2B5EF4-FFF2-40B4-BE49-F238E27FC236}">
                    <a16:creationId xmlns:a16="http://schemas.microsoft.com/office/drawing/2014/main" id="{DB96D37F-285F-4301-B583-448EEBD847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9" t="50000" r="67930" b="4358"/>
              <a:stretch/>
            </p:blipFill>
            <p:spPr bwMode="auto">
              <a:xfrm>
                <a:off x="3113376" y="5401056"/>
                <a:ext cx="772824" cy="77427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youtube logo Square">
                <a:extLst>
                  <a:ext uri="{FF2B5EF4-FFF2-40B4-BE49-F238E27FC236}">
                    <a16:creationId xmlns:a16="http://schemas.microsoft.com/office/drawing/2014/main" id="{C009105F-9D8A-4F26-AA8D-3E3C62AC10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8880" y="5833263"/>
                <a:ext cx="524735" cy="524735"/>
              </a:xfrm>
              <a:prstGeom prst="rect">
                <a:avLst/>
              </a:prstGeom>
              <a:noFill/>
              <a:extLst>
                <a:ext uri="{909E8E84-426E-40DD-AFC4-6F175D3DCCD1}">
                  <a14:hiddenFill xmlns:a14="http://schemas.microsoft.com/office/drawing/2010/main">
                    <a:solidFill>
                      <a:srgbClr val="FFFFFF"/>
                    </a:solidFill>
                  </a14:hiddenFill>
                </a:ext>
              </a:extLst>
            </p:spPr>
          </p:pic>
        </p:grpSp>
        <p:pic>
          <p:nvPicPr>
            <p:cNvPr id="58" name="Graphic 57" descr="Arrow: Straight">
              <a:extLst>
                <a:ext uri="{FF2B5EF4-FFF2-40B4-BE49-F238E27FC236}">
                  <a16:creationId xmlns:a16="http://schemas.microsoft.com/office/drawing/2014/main" id="{853E37F4-9CC3-4A72-8302-167FE80850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3150600">
              <a:off x="3027814" y="3936738"/>
              <a:ext cx="434715" cy="388167"/>
            </a:xfrm>
            <a:prstGeom prst="rect">
              <a:avLst/>
            </a:prstGeom>
          </p:spPr>
        </p:pic>
        <p:pic>
          <p:nvPicPr>
            <p:cNvPr id="54" name="Graphic 53" descr="Arrow: Straight">
              <a:extLst>
                <a:ext uri="{FF2B5EF4-FFF2-40B4-BE49-F238E27FC236}">
                  <a16:creationId xmlns:a16="http://schemas.microsoft.com/office/drawing/2014/main" id="{2A4A1FC8-3D87-477F-B364-DA6EF6CECE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22324" y="4407761"/>
              <a:ext cx="434715" cy="388167"/>
            </a:xfrm>
            <a:prstGeom prst="rect">
              <a:avLst/>
            </a:prstGeom>
          </p:spPr>
        </p:pic>
        <p:pic>
          <p:nvPicPr>
            <p:cNvPr id="52" name="Graphic 51" descr="Arrow: Straight">
              <a:extLst>
                <a:ext uri="{FF2B5EF4-FFF2-40B4-BE49-F238E27FC236}">
                  <a16:creationId xmlns:a16="http://schemas.microsoft.com/office/drawing/2014/main" id="{69505A12-1748-429A-B138-06A962BEFD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639228" flipV="1">
              <a:off x="3043672" y="4863194"/>
              <a:ext cx="434716" cy="388166"/>
            </a:xfrm>
            <a:prstGeom prst="rect">
              <a:avLst/>
            </a:prstGeom>
          </p:spPr>
        </p:pic>
      </p:grpSp>
      <p:pic>
        <p:nvPicPr>
          <p:cNvPr id="77" name="Picture 4" descr="Image result for question mark icon">
            <a:extLst>
              <a:ext uri="{FF2B5EF4-FFF2-40B4-BE49-F238E27FC236}">
                <a16:creationId xmlns:a16="http://schemas.microsoft.com/office/drawing/2014/main" id="{C5B81BE0-CF8E-4022-BFD5-EE9535CE1F4E}"/>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65028" y="3532774"/>
            <a:ext cx="798911" cy="79891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Image result for question mark icon">
            <a:extLst>
              <a:ext uri="{FF2B5EF4-FFF2-40B4-BE49-F238E27FC236}">
                <a16:creationId xmlns:a16="http://schemas.microsoft.com/office/drawing/2014/main" id="{453A178F-9709-4196-B6B5-177A467BFD88}"/>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47048" y="5006398"/>
            <a:ext cx="798911" cy="79891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Image result for question mark icon">
            <a:extLst>
              <a:ext uri="{FF2B5EF4-FFF2-40B4-BE49-F238E27FC236}">
                <a16:creationId xmlns:a16="http://schemas.microsoft.com/office/drawing/2014/main" id="{E229F6B0-3BC6-4C42-BD71-8B6B5CA09546}"/>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78825" y="4275646"/>
            <a:ext cx="798911" cy="798911"/>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A0168A2A-2077-4C90-954F-AC3084DBF4E8}"/>
              </a:ext>
            </a:extLst>
          </p:cNvPr>
          <p:cNvGrpSpPr/>
          <p:nvPr/>
        </p:nvGrpSpPr>
        <p:grpSpPr>
          <a:xfrm>
            <a:off x="6541612" y="5188442"/>
            <a:ext cx="927579" cy="480760"/>
            <a:chOff x="6541612" y="5096082"/>
            <a:chExt cx="927579" cy="480760"/>
          </a:xfrm>
        </p:grpSpPr>
        <p:pic>
          <p:nvPicPr>
            <p:cNvPr id="119" name="Picture 2" descr="Image result for Twitter icon">
              <a:extLst>
                <a:ext uri="{FF2B5EF4-FFF2-40B4-BE49-F238E27FC236}">
                  <a16:creationId xmlns:a16="http://schemas.microsoft.com/office/drawing/2014/main" id="{B1530729-5DDE-432D-9170-BE47C9FB6A61}"/>
                </a:ext>
              </a:extLst>
            </p:cNvPr>
            <p:cNvPicPr>
              <a:picLocks noChangeAspect="1" noChangeArrowheads="1"/>
            </p:cNvPicPr>
            <p:nvPr/>
          </p:nvPicPr>
          <p:blipFill>
            <a:blip r:embed="rId9">
              <a:biLevel thresh="75000"/>
              <a:extLst>
                <a:ext uri="{28A0092B-C50C-407E-A947-70E740481C1C}">
                  <a14:useLocalDpi xmlns:a14="http://schemas.microsoft.com/office/drawing/2010/main" val="0"/>
                </a:ext>
              </a:extLst>
            </a:blip>
            <a:srcRect/>
            <a:stretch>
              <a:fillRect/>
            </a:stretch>
          </p:blipFill>
          <p:spPr bwMode="auto">
            <a:xfrm>
              <a:off x="6988430" y="5096082"/>
              <a:ext cx="480761" cy="480760"/>
            </a:xfrm>
            <a:prstGeom prst="rect">
              <a:avLst/>
            </a:prstGeom>
            <a:noFill/>
            <a:extLst>
              <a:ext uri="{909E8E84-426E-40DD-AFC4-6F175D3DCCD1}">
                <a14:hiddenFill xmlns:a14="http://schemas.microsoft.com/office/drawing/2010/main">
                  <a:solidFill>
                    <a:srgbClr val="FFFFFF"/>
                  </a:solidFill>
                </a14:hiddenFill>
              </a:ext>
            </a:extLst>
          </p:spPr>
        </p:pic>
        <p:pic>
          <p:nvPicPr>
            <p:cNvPr id="16" name="Graphic 15" descr="Single gear">
              <a:extLst>
                <a:ext uri="{FF2B5EF4-FFF2-40B4-BE49-F238E27FC236}">
                  <a16:creationId xmlns:a16="http://schemas.microsoft.com/office/drawing/2014/main" id="{438BCD47-7BD5-4463-B503-140DB1C4312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41612" y="5096082"/>
              <a:ext cx="480760" cy="480760"/>
            </a:xfrm>
            <a:prstGeom prst="rect">
              <a:avLst/>
            </a:prstGeom>
          </p:spPr>
        </p:pic>
      </p:grpSp>
      <p:grpSp>
        <p:nvGrpSpPr>
          <p:cNvPr id="17" name="Group 16">
            <a:extLst>
              <a:ext uri="{FF2B5EF4-FFF2-40B4-BE49-F238E27FC236}">
                <a16:creationId xmlns:a16="http://schemas.microsoft.com/office/drawing/2014/main" id="{8F90D93F-297F-45D4-80F3-D1FDEB01469D}"/>
              </a:ext>
            </a:extLst>
          </p:cNvPr>
          <p:cNvGrpSpPr/>
          <p:nvPr/>
        </p:nvGrpSpPr>
        <p:grpSpPr>
          <a:xfrm>
            <a:off x="6571703" y="3617846"/>
            <a:ext cx="974916" cy="600232"/>
            <a:chOff x="6571703" y="3525486"/>
            <a:chExt cx="974916" cy="600232"/>
          </a:xfrm>
        </p:grpSpPr>
        <p:pic>
          <p:nvPicPr>
            <p:cNvPr id="117" name="Picture 6" descr="Image result for facebook icon">
              <a:extLst>
                <a:ext uri="{FF2B5EF4-FFF2-40B4-BE49-F238E27FC236}">
                  <a16:creationId xmlns:a16="http://schemas.microsoft.com/office/drawing/2014/main" id="{E72E7978-D8F1-4DCB-99D9-3F29326DF4FC}"/>
                </a:ext>
              </a:extLst>
            </p:cNvPr>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6946386" y="3525486"/>
              <a:ext cx="600233" cy="600232"/>
            </a:xfrm>
            <a:prstGeom prst="rect">
              <a:avLst/>
            </a:prstGeom>
            <a:noFill/>
            <a:extLst>
              <a:ext uri="{909E8E84-426E-40DD-AFC4-6F175D3DCCD1}">
                <a14:hiddenFill xmlns:a14="http://schemas.microsoft.com/office/drawing/2010/main">
                  <a:solidFill>
                    <a:srgbClr val="FFFFFF"/>
                  </a:solidFill>
                </a14:hiddenFill>
              </a:ext>
            </a:extLst>
          </p:spPr>
        </p:pic>
        <p:pic>
          <p:nvPicPr>
            <p:cNvPr id="120" name="Graphic 119" descr="Single gear">
              <a:extLst>
                <a:ext uri="{FF2B5EF4-FFF2-40B4-BE49-F238E27FC236}">
                  <a16:creationId xmlns:a16="http://schemas.microsoft.com/office/drawing/2014/main" id="{C2CDD7FB-3969-4B85-9657-E61B0720B05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71703" y="3609207"/>
              <a:ext cx="480760" cy="480760"/>
            </a:xfrm>
            <a:prstGeom prst="rect">
              <a:avLst/>
            </a:prstGeom>
          </p:spPr>
        </p:pic>
      </p:grpSp>
      <p:grpSp>
        <p:nvGrpSpPr>
          <p:cNvPr id="19" name="Group 18">
            <a:extLst>
              <a:ext uri="{FF2B5EF4-FFF2-40B4-BE49-F238E27FC236}">
                <a16:creationId xmlns:a16="http://schemas.microsoft.com/office/drawing/2014/main" id="{5E6171EE-11CD-43AA-90A0-0D985F7A0CD3}"/>
              </a:ext>
            </a:extLst>
          </p:cNvPr>
          <p:cNvGrpSpPr/>
          <p:nvPr/>
        </p:nvGrpSpPr>
        <p:grpSpPr>
          <a:xfrm>
            <a:off x="9580497" y="4434721"/>
            <a:ext cx="863607" cy="480760"/>
            <a:chOff x="9580497" y="4342361"/>
            <a:chExt cx="863607" cy="480760"/>
          </a:xfrm>
        </p:grpSpPr>
        <p:pic>
          <p:nvPicPr>
            <p:cNvPr id="118" name="Picture 4" descr="Image result for Google Plus logo">
              <a:extLst>
                <a:ext uri="{FF2B5EF4-FFF2-40B4-BE49-F238E27FC236}">
                  <a16:creationId xmlns:a16="http://schemas.microsoft.com/office/drawing/2014/main" id="{F6797175-82ED-4BE0-A48B-2E87DC7FBDB2}"/>
                </a:ext>
              </a:extLst>
            </p:cNvPr>
            <p:cNvPicPr>
              <a:picLocks noChangeAspect="1" noChangeArrowheads="1"/>
            </p:cNvPicPr>
            <p:nvPr/>
          </p:nvPicPr>
          <p:blipFill rotWithShape="1">
            <a:blip r:embed="rId8">
              <a:biLevel thresh="50000"/>
              <a:extLst>
                <a:ext uri="{28A0092B-C50C-407E-A947-70E740481C1C}">
                  <a14:useLocalDpi xmlns:a14="http://schemas.microsoft.com/office/drawing/2010/main" val="0"/>
                </a:ext>
              </a:extLst>
            </a:blip>
            <a:srcRect l="789" t="11714" r="50493" b="12143"/>
            <a:stretch/>
          </p:blipFill>
          <p:spPr bwMode="auto">
            <a:xfrm>
              <a:off x="9580497" y="4410546"/>
              <a:ext cx="380600" cy="365262"/>
            </a:xfrm>
            <a:prstGeom prst="rect">
              <a:avLst/>
            </a:prstGeom>
            <a:noFill/>
            <a:extLst>
              <a:ext uri="{909E8E84-426E-40DD-AFC4-6F175D3DCCD1}">
                <a14:hiddenFill xmlns:a14="http://schemas.microsoft.com/office/drawing/2010/main">
                  <a:solidFill>
                    <a:srgbClr val="FFFFFF"/>
                  </a:solidFill>
                </a14:hiddenFill>
              </a:ext>
            </a:extLst>
          </p:spPr>
        </p:pic>
        <p:pic>
          <p:nvPicPr>
            <p:cNvPr id="121" name="Graphic 120" descr="Single gear">
              <a:extLst>
                <a:ext uri="{FF2B5EF4-FFF2-40B4-BE49-F238E27FC236}">
                  <a16:creationId xmlns:a16="http://schemas.microsoft.com/office/drawing/2014/main" id="{05A79FE8-B0D0-42FB-B389-A0AF11AAE43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63344" y="4342361"/>
              <a:ext cx="480760" cy="480760"/>
            </a:xfrm>
            <a:prstGeom prst="rect">
              <a:avLst/>
            </a:prstGeom>
          </p:spPr>
        </p:pic>
      </p:grpSp>
    </p:spTree>
    <p:extLst>
      <p:ext uri="{BB962C8B-B14F-4D97-AF65-F5344CB8AC3E}">
        <p14:creationId xmlns:p14="http://schemas.microsoft.com/office/powerpoint/2010/main" val="147696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xit" presetSubtype="32" fill="hold" nodeType="clickEffect">
                                  <p:stCondLst>
                                    <p:cond delay="0"/>
                                  </p:stCondLst>
                                  <p:childTnLst>
                                    <p:anim calcmode="lin" valueType="num">
                                      <p:cBhvr>
                                        <p:cTn id="26" dur="500"/>
                                        <p:tgtEl>
                                          <p:spTgt spid="77"/>
                                        </p:tgtEl>
                                        <p:attrNameLst>
                                          <p:attrName>ppt_w</p:attrName>
                                        </p:attrNameLst>
                                      </p:cBhvr>
                                      <p:tavLst>
                                        <p:tav tm="0">
                                          <p:val>
                                            <p:strVal val="ppt_w"/>
                                          </p:val>
                                        </p:tav>
                                        <p:tav tm="100000">
                                          <p:val>
                                            <p:fltVal val="0"/>
                                          </p:val>
                                        </p:tav>
                                      </p:tavLst>
                                    </p:anim>
                                    <p:anim calcmode="lin" valueType="num">
                                      <p:cBhvr>
                                        <p:cTn id="27" dur="500"/>
                                        <p:tgtEl>
                                          <p:spTgt spid="77"/>
                                        </p:tgtEl>
                                        <p:attrNameLst>
                                          <p:attrName>ppt_h</p:attrName>
                                        </p:attrNameLst>
                                      </p:cBhvr>
                                      <p:tavLst>
                                        <p:tav tm="0">
                                          <p:val>
                                            <p:strVal val="ppt_h"/>
                                          </p:val>
                                        </p:tav>
                                        <p:tav tm="100000">
                                          <p:val>
                                            <p:fltVal val="0"/>
                                          </p:val>
                                        </p:tav>
                                      </p:tavLst>
                                    </p:anim>
                                    <p:animEffect transition="out" filter="fade">
                                      <p:cBhvr>
                                        <p:cTn id="28" dur="500"/>
                                        <p:tgtEl>
                                          <p:spTgt spid="77"/>
                                        </p:tgtEl>
                                      </p:cBhvr>
                                    </p:animEffect>
                                    <p:set>
                                      <p:cBhvr>
                                        <p:cTn id="29" dur="1" fill="hold">
                                          <p:stCondLst>
                                            <p:cond delay="499"/>
                                          </p:stCondLst>
                                        </p:cTn>
                                        <p:tgtEl>
                                          <p:spTgt spid="77"/>
                                        </p:tgtEl>
                                        <p:attrNameLst>
                                          <p:attrName>style.visibility</p:attrName>
                                        </p:attrNameLst>
                                      </p:cBhvr>
                                      <p:to>
                                        <p:strVal val="hidden"/>
                                      </p:to>
                                    </p:set>
                                  </p:childTnLst>
                                </p:cTn>
                              </p:par>
                              <p:par>
                                <p:cTn id="30" presetID="53" presetClass="exit" presetSubtype="32" fill="hold" nodeType="withEffect">
                                  <p:stCondLst>
                                    <p:cond delay="0"/>
                                  </p:stCondLst>
                                  <p:childTnLst>
                                    <p:anim calcmode="lin" valueType="num">
                                      <p:cBhvr>
                                        <p:cTn id="31" dur="500"/>
                                        <p:tgtEl>
                                          <p:spTgt spid="78"/>
                                        </p:tgtEl>
                                        <p:attrNameLst>
                                          <p:attrName>ppt_w</p:attrName>
                                        </p:attrNameLst>
                                      </p:cBhvr>
                                      <p:tavLst>
                                        <p:tav tm="0">
                                          <p:val>
                                            <p:strVal val="ppt_w"/>
                                          </p:val>
                                        </p:tav>
                                        <p:tav tm="100000">
                                          <p:val>
                                            <p:fltVal val="0"/>
                                          </p:val>
                                        </p:tav>
                                      </p:tavLst>
                                    </p:anim>
                                    <p:anim calcmode="lin" valueType="num">
                                      <p:cBhvr>
                                        <p:cTn id="32" dur="500"/>
                                        <p:tgtEl>
                                          <p:spTgt spid="78"/>
                                        </p:tgtEl>
                                        <p:attrNameLst>
                                          <p:attrName>ppt_h</p:attrName>
                                        </p:attrNameLst>
                                      </p:cBhvr>
                                      <p:tavLst>
                                        <p:tav tm="0">
                                          <p:val>
                                            <p:strVal val="ppt_h"/>
                                          </p:val>
                                        </p:tav>
                                        <p:tav tm="100000">
                                          <p:val>
                                            <p:fltVal val="0"/>
                                          </p:val>
                                        </p:tav>
                                      </p:tavLst>
                                    </p:anim>
                                    <p:animEffect transition="out" filter="fade">
                                      <p:cBhvr>
                                        <p:cTn id="33" dur="500"/>
                                        <p:tgtEl>
                                          <p:spTgt spid="78"/>
                                        </p:tgtEl>
                                      </p:cBhvr>
                                    </p:animEffect>
                                    <p:set>
                                      <p:cBhvr>
                                        <p:cTn id="34" dur="1" fill="hold">
                                          <p:stCondLst>
                                            <p:cond delay="499"/>
                                          </p:stCondLst>
                                        </p:cTn>
                                        <p:tgtEl>
                                          <p:spTgt spid="78"/>
                                        </p:tgtEl>
                                        <p:attrNameLst>
                                          <p:attrName>style.visibility</p:attrName>
                                        </p:attrNameLst>
                                      </p:cBhvr>
                                      <p:to>
                                        <p:strVal val="hidden"/>
                                      </p:to>
                                    </p:set>
                                  </p:childTnLst>
                                </p:cTn>
                              </p:par>
                              <p:par>
                                <p:cTn id="35" presetID="53" presetClass="exit" presetSubtype="32" fill="hold" nodeType="withEffect">
                                  <p:stCondLst>
                                    <p:cond delay="0"/>
                                  </p:stCondLst>
                                  <p:childTnLst>
                                    <p:anim calcmode="lin" valueType="num">
                                      <p:cBhvr>
                                        <p:cTn id="36" dur="500"/>
                                        <p:tgtEl>
                                          <p:spTgt spid="79"/>
                                        </p:tgtEl>
                                        <p:attrNameLst>
                                          <p:attrName>ppt_w</p:attrName>
                                        </p:attrNameLst>
                                      </p:cBhvr>
                                      <p:tavLst>
                                        <p:tav tm="0">
                                          <p:val>
                                            <p:strVal val="ppt_w"/>
                                          </p:val>
                                        </p:tav>
                                        <p:tav tm="100000">
                                          <p:val>
                                            <p:fltVal val="0"/>
                                          </p:val>
                                        </p:tav>
                                      </p:tavLst>
                                    </p:anim>
                                    <p:anim calcmode="lin" valueType="num">
                                      <p:cBhvr>
                                        <p:cTn id="37" dur="500"/>
                                        <p:tgtEl>
                                          <p:spTgt spid="79"/>
                                        </p:tgtEl>
                                        <p:attrNameLst>
                                          <p:attrName>ppt_h</p:attrName>
                                        </p:attrNameLst>
                                      </p:cBhvr>
                                      <p:tavLst>
                                        <p:tav tm="0">
                                          <p:val>
                                            <p:strVal val="ppt_h"/>
                                          </p:val>
                                        </p:tav>
                                        <p:tav tm="100000">
                                          <p:val>
                                            <p:fltVal val="0"/>
                                          </p:val>
                                        </p:tav>
                                      </p:tavLst>
                                    </p:anim>
                                    <p:animEffect transition="out" filter="fade">
                                      <p:cBhvr>
                                        <p:cTn id="38" dur="500"/>
                                        <p:tgtEl>
                                          <p:spTgt spid="79"/>
                                        </p:tgtEl>
                                      </p:cBhvr>
                                    </p:animEffect>
                                    <p:set>
                                      <p:cBhvr>
                                        <p:cTn id="39" dur="1" fill="hold">
                                          <p:stCondLst>
                                            <p:cond delay="499"/>
                                          </p:stCondLst>
                                        </p:cTn>
                                        <p:tgtEl>
                                          <p:spTgt spid="79"/>
                                        </p:tgtEl>
                                        <p:attrNameLst>
                                          <p:attrName>style.visibility</p:attrName>
                                        </p:attrNameLst>
                                      </p:cBhvr>
                                      <p:to>
                                        <p:strVal val="hidden"/>
                                      </p:to>
                                    </p:set>
                                  </p:childTnLst>
                                </p:cTn>
                              </p:par>
                            </p:childTnLst>
                          </p:cTn>
                        </p:par>
                        <p:par>
                          <p:cTn id="40" fill="hold">
                            <p:stCondLst>
                              <p:cond delay="500"/>
                            </p:stCondLst>
                            <p:childTnLst>
                              <p:par>
                                <p:cTn id="41" presetID="53" presetClass="entr" presetSubtype="16"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1500"/>
                            </p:stCondLst>
                            <p:childTnLst>
                              <p:par>
                                <p:cTn id="53" presetID="53" presetClass="entr" presetSubtype="16"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A625-24D1-4043-8B4A-94409C24BB68}"/>
              </a:ext>
            </a:extLst>
          </p:cNvPr>
          <p:cNvSpPr>
            <a:spLocks noGrp="1"/>
          </p:cNvSpPr>
          <p:nvPr>
            <p:ph type="title"/>
          </p:nvPr>
        </p:nvSpPr>
        <p:spPr>
          <a:xfrm>
            <a:off x="838200" y="89352"/>
            <a:ext cx="11353800" cy="1596573"/>
          </a:xfrm>
        </p:spPr>
        <p:txBody>
          <a:bodyPr>
            <a:normAutofit fontScale="90000"/>
          </a:bodyPr>
          <a:lstStyle/>
          <a:p>
            <a:r>
              <a:rPr lang="en-US" dirty="0" err="1"/>
              <a:t>CnGAN</a:t>
            </a:r>
            <a:r>
              <a:rPr lang="en-US" dirty="0"/>
              <a:t>: Generative Adversarial Networks for Cross-network user preference generation for non-overlapped users</a:t>
            </a:r>
          </a:p>
        </p:txBody>
      </p:sp>
      <p:sp>
        <p:nvSpPr>
          <p:cNvPr id="3" name="Content Placeholder 2">
            <a:extLst>
              <a:ext uri="{FF2B5EF4-FFF2-40B4-BE49-F238E27FC236}">
                <a16:creationId xmlns:a16="http://schemas.microsoft.com/office/drawing/2014/main" id="{194A48C1-3AF9-462A-B5A2-EAC1C65BCD03}"/>
              </a:ext>
            </a:extLst>
          </p:cNvPr>
          <p:cNvSpPr>
            <a:spLocks noGrp="1"/>
          </p:cNvSpPr>
          <p:nvPr>
            <p:ph idx="1"/>
          </p:nvPr>
        </p:nvSpPr>
        <p:spPr>
          <a:xfrm>
            <a:off x="838200" y="2219325"/>
            <a:ext cx="10515600" cy="4282165"/>
          </a:xfrm>
        </p:spPr>
        <p:txBody>
          <a:bodyPr>
            <a:normAutofit/>
          </a:bodyPr>
          <a:lstStyle/>
          <a:p>
            <a:r>
              <a:rPr lang="en-US" dirty="0"/>
              <a:t>Generative adversarial approach to </a:t>
            </a:r>
            <a:r>
              <a:rPr lang="en-US" b="1" dirty="0">
                <a:solidFill>
                  <a:srgbClr val="0070C0"/>
                </a:solidFill>
              </a:rPr>
              <a:t>synthetically generate</a:t>
            </a:r>
            <a:r>
              <a:rPr lang="en-US" dirty="0"/>
              <a:t> missing </a:t>
            </a:r>
            <a:r>
              <a:rPr lang="en-US" b="1" dirty="0">
                <a:solidFill>
                  <a:srgbClr val="0070C0"/>
                </a:solidFill>
              </a:rPr>
              <a:t>user preferences data</a:t>
            </a:r>
            <a:r>
              <a:rPr lang="en-US" b="1" dirty="0"/>
              <a:t> </a:t>
            </a:r>
            <a:r>
              <a:rPr lang="en-US" dirty="0"/>
              <a:t>on source networks</a:t>
            </a:r>
          </a:p>
          <a:p>
            <a:endParaRPr lang="en-US" dirty="0"/>
          </a:p>
          <a:p>
            <a:endParaRPr lang="en-US" dirty="0"/>
          </a:p>
          <a:p>
            <a:endParaRPr lang="en-US" dirty="0"/>
          </a:p>
          <a:p>
            <a:endParaRPr lang="en-US" dirty="0"/>
          </a:p>
          <a:p>
            <a:endParaRPr lang="en-US" dirty="0"/>
          </a:p>
          <a:p>
            <a:r>
              <a:rPr lang="en-US" sz="1800" b="1" dirty="0"/>
              <a:t>Dilruk Perera</a:t>
            </a:r>
            <a:r>
              <a:rPr lang="en-US" sz="1800" dirty="0"/>
              <a:t>, and Roger Zimmermann, “</a:t>
            </a:r>
            <a:r>
              <a:rPr lang="en-US" sz="1800" dirty="0" err="1"/>
              <a:t>CnGAN</a:t>
            </a:r>
            <a:r>
              <a:rPr lang="en-US" sz="1800" dirty="0"/>
              <a:t>: Generative Adversarial Networks for Cross-network user preference generation for non-overlapped users,” </a:t>
            </a:r>
            <a:r>
              <a:rPr lang="en-US" sz="1800" b="1" dirty="0"/>
              <a:t>Web Conference, WWW</a:t>
            </a:r>
            <a:r>
              <a:rPr lang="en-US" sz="1800" dirty="0"/>
              <a:t>, 2019</a:t>
            </a:r>
            <a:r>
              <a:rPr lang="en-US" dirty="0"/>
              <a:t> </a:t>
            </a:r>
          </a:p>
          <a:p>
            <a:endParaRPr lang="en-US" dirty="0"/>
          </a:p>
          <a:p>
            <a:endParaRPr lang="en-US" dirty="0"/>
          </a:p>
          <a:p>
            <a:endParaRPr lang="en-US" dirty="0"/>
          </a:p>
        </p:txBody>
      </p:sp>
      <p:grpSp>
        <p:nvGrpSpPr>
          <p:cNvPr id="38" name="Group 37">
            <a:extLst>
              <a:ext uri="{FF2B5EF4-FFF2-40B4-BE49-F238E27FC236}">
                <a16:creationId xmlns:a16="http://schemas.microsoft.com/office/drawing/2014/main" id="{0031B52D-E500-4A7B-87D9-1C6F1DCB1FE3}"/>
              </a:ext>
            </a:extLst>
          </p:cNvPr>
          <p:cNvGrpSpPr/>
          <p:nvPr/>
        </p:nvGrpSpPr>
        <p:grpSpPr>
          <a:xfrm>
            <a:off x="4967147" y="3429000"/>
            <a:ext cx="1547953" cy="1372345"/>
            <a:chOff x="5756133" y="1633155"/>
            <a:chExt cx="1547953" cy="1372345"/>
          </a:xfrm>
        </p:grpSpPr>
        <p:pic>
          <p:nvPicPr>
            <p:cNvPr id="30" name="Picture 2" descr="Image result for Twitter icon">
              <a:extLst>
                <a:ext uri="{FF2B5EF4-FFF2-40B4-BE49-F238E27FC236}">
                  <a16:creationId xmlns:a16="http://schemas.microsoft.com/office/drawing/2014/main" id="{23D83745-12DC-41B8-BEAF-FB6AACC7BC0B}"/>
                </a:ext>
              </a:extLst>
            </p:cNvPr>
            <p:cNvPicPr>
              <a:picLocks noChangeAspect="1" noChangeArrowheads="1"/>
            </p:cNvPicPr>
            <p:nvPr/>
          </p:nvPicPr>
          <p:blipFill>
            <a:blip r:embed="rId2">
              <a:biLevel thresh="75000"/>
              <a:extLst>
                <a:ext uri="{28A0092B-C50C-407E-A947-70E740481C1C}">
                  <a14:useLocalDpi xmlns:a14="http://schemas.microsoft.com/office/drawing/2010/main" val="0"/>
                </a:ext>
              </a:extLst>
            </a:blip>
            <a:srcRect/>
            <a:stretch>
              <a:fillRect/>
            </a:stretch>
          </p:blipFill>
          <p:spPr bwMode="auto">
            <a:xfrm>
              <a:off x="6356365" y="1633155"/>
              <a:ext cx="480761" cy="48076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Image result for facebook icon">
              <a:extLst>
                <a:ext uri="{FF2B5EF4-FFF2-40B4-BE49-F238E27FC236}">
                  <a16:creationId xmlns:a16="http://schemas.microsoft.com/office/drawing/2014/main" id="{CAD3F55E-37EE-4CE8-8F01-858C035ABFA5}"/>
                </a:ext>
              </a:extLst>
            </p:cNvPr>
            <p:cNvPicPr>
              <a:picLocks noChangeAspect="1" noChangeArrowheads="1"/>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5756133" y="2405268"/>
              <a:ext cx="600233" cy="60023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Image result for Google Plus logo">
              <a:extLst>
                <a:ext uri="{FF2B5EF4-FFF2-40B4-BE49-F238E27FC236}">
                  <a16:creationId xmlns:a16="http://schemas.microsoft.com/office/drawing/2014/main" id="{21A60650-8C20-4AEB-8C04-309D078807B3}"/>
                </a:ext>
              </a:extLst>
            </p:cNvPr>
            <p:cNvPicPr>
              <a:picLocks noChangeAspect="1" noChangeArrowheads="1"/>
            </p:cNvPicPr>
            <p:nvPr/>
          </p:nvPicPr>
          <p:blipFill rotWithShape="1">
            <a:blip r:embed="rId4">
              <a:biLevel thresh="50000"/>
              <a:extLst>
                <a:ext uri="{28A0092B-C50C-407E-A947-70E740481C1C}">
                  <a14:useLocalDpi xmlns:a14="http://schemas.microsoft.com/office/drawing/2010/main" val="0"/>
                </a:ext>
              </a:extLst>
            </a:blip>
            <a:srcRect l="789" t="11714" r="50493" b="12143"/>
            <a:stretch/>
          </p:blipFill>
          <p:spPr bwMode="auto">
            <a:xfrm>
              <a:off x="6923486" y="2522753"/>
              <a:ext cx="380600" cy="365262"/>
            </a:xfrm>
            <a:prstGeom prst="rect">
              <a:avLst/>
            </a:prstGeom>
            <a:noFill/>
            <a:extLst>
              <a:ext uri="{909E8E84-426E-40DD-AFC4-6F175D3DCCD1}">
                <a14:hiddenFill xmlns:a14="http://schemas.microsoft.com/office/drawing/2010/main">
                  <a:solidFill>
                    <a:srgbClr val="FFFFFF"/>
                  </a:solidFill>
                </a14:hiddenFill>
              </a:ext>
            </a:extLst>
          </p:spPr>
        </p:pic>
        <p:pic>
          <p:nvPicPr>
            <p:cNvPr id="37" name="Graphic 36" descr="Single gear">
              <a:extLst>
                <a:ext uri="{FF2B5EF4-FFF2-40B4-BE49-F238E27FC236}">
                  <a16:creationId xmlns:a16="http://schemas.microsoft.com/office/drawing/2014/main" id="{2599D88C-65CC-4676-A579-5DA872C678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56366" y="2149520"/>
              <a:ext cx="480760" cy="480760"/>
            </a:xfrm>
            <a:prstGeom prst="rect">
              <a:avLst/>
            </a:prstGeom>
          </p:spPr>
        </p:pic>
      </p:grpSp>
    </p:spTree>
    <p:extLst>
      <p:ext uri="{BB962C8B-B14F-4D97-AF65-F5344CB8AC3E}">
        <p14:creationId xmlns:p14="http://schemas.microsoft.com/office/powerpoint/2010/main" val="24788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94">
            <a:extLst>
              <a:ext uri="{FF2B5EF4-FFF2-40B4-BE49-F238E27FC236}">
                <a16:creationId xmlns:a16="http://schemas.microsoft.com/office/drawing/2014/main" id="{D22C2C28-087B-4AA2-AA49-51B168E96885}"/>
              </a:ext>
            </a:extLst>
          </p:cNvPr>
          <p:cNvGrpSpPr/>
          <p:nvPr/>
        </p:nvGrpSpPr>
        <p:grpSpPr>
          <a:xfrm>
            <a:off x="9353496" y="1639137"/>
            <a:ext cx="2515726" cy="2099591"/>
            <a:chOff x="5143061" y="2005294"/>
            <a:chExt cx="2515726" cy="2099591"/>
          </a:xfrm>
        </p:grpSpPr>
        <p:sp>
          <p:nvSpPr>
            <p:cNvPr id="6" name="Rectangle: Rounded Corners 5">
              <a:extLst>
                <a:ext uri="{FF2B5EF4-FFF2-40B4-BE49-F238E27FC236}">
                  <a16:creationId xmlns:a16="http://schemas.microsoft.com/office/drawing/2014/main" id="{5CA05621-18B8-45F9-ABB7-44C91CF5C3F5}"/>
                </a:ext>
              </a:extLst>
            </p:cNvPr>
            <p:cNvSpPr/>
            <p:nvPr/>
          </p:nvSpPr>
          <p:spPr>
            <a:xfrm>
              <a:off x="5143061" y="2255764"/>
              <a:ext cx="489585" cy="438150"/>
            </a:xfrm>
            <a:prstGeom prst="roundRect">
              <a:avLst/>
            </a:prstGeom>
            <a:solidFill>
              <a:srgbClr val="E3BFB5"/>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04" name="Group 103">
              <a:extLst>
                <a:ext uri="{FF2B5EF4-FFF2-40B4-BE49-F238E27FC236}">
                  <a16:creationId xmlns:a16="http://schemas.microsoft.com/office/drawing/2014/main" id="{7A9D4AFA-3FD0-4792-AF91-1860CCDE263E}"/>
                </a:ext>
              </a:extLst>
            </p:cNvPr>
            <p:cNvGrpSpPr/>
            <p:nvPr/>
          </p:nvGrpSpPr>
          <p:grpSpPr>
            <a:xfrm>
              <a:off x="5651061" y="2146544"/>
              <a:ext cx="2007726" cy="610373"/>
              <a:chOff x="-111268" y="87497"/>
              <a:chExt cx="2008856" cy="611188"/>
            </a:xfrm>
          </p:grpSpPr>
          <p:cxnSp>
            <p:nvCxnSpPr>
              <p:cNvPr id="105" name="Straight Arrow Connector 104">
                <a:extLst>
                  <a:ext uri="{FF2B5EF4-FFF2-40B4-BE49-F238E27FC236}">
                    <a16:creationId xmlns:a16="http://schemas.microsoft.com/office/drawing/2014/main" id="{BA0A6E8D-E1F5-410C-8487-C6BB222D8E16}"/>
                  </a:ext>
                </a:extLst>
              </p:cNvPr>
              <p:cNvCxnSpPr/>
              <p:nvPr/>
            </p:nvCxnSpPr>
            <p:spPr>
              <a:xfrm flipH="1">
                <a:off x="-111268" y="394733"/>
                <a:ext cx="603107"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975DE2E3-9427-485B-A0AE-CF8421919975}"/>
                  </a:ext>
                </a:extLst>
              </p:cNvPr>
              <p:cNvGrpSpPr/>
              <p:nvPr/>
            </p:nvGrpSpPr>
            <p:grpSpPr>
              <a:xfrm>
                <a:off x="516240" y="87497"/>
                <a:ext cx="1381348" cy="611188"/>
                <a:chOff x="307487" y="87564"/>
                <a:chExt cx="1381348" cy="611638"/>
              </a:xfrm>
            </p:grpSpPr>
            <p:sp>
              <p:nvSpPr>
                <p:cNvPr id="107" name="Rectangle: Rounded Corners 106">
                  <a:extLst>
                    <a:ext uri="{FF2B5EF4-FFF2-40B4-BE49-F238E27FC236}">
                      <a16:creationId xmlns:a16="http://schemas.microsoft.com/office/drawing/2014/main" id="{7B46B009-A11C-4920-94F7-CF31EBA3F7DD}"/>
                    </a:ext>
                  </a:extLst>
                </p:cNvPr>
                <p:cNvSpPr/>
                <p:nvPr/>
              </p:nvSpPr>
              <p:spPr>
                <a:xfrm>
                  <a:off x="307487" y="104427"/>
                  <a:ext cx="1338701" cy="590563"/>
                </a:xfrm>
                <a:prstGeom prst="roundRect">
                  <a:avLst/>
                </a:prstGeom>
                <a:solidFill>
                  <a:srgbClr val="FFCCCC"/>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08" name="TextBox 10">
                      <a:extLst>
                        <a:ext uri="{FF2B5EF4-FFF2-40B4-BE49-F238E27FC236}">
                          <a16:creationId xmlns:a16="http://schemas.microsoft.com/office/drawing/2014/main" id="{4233117A-CDBF-4035-916E-515450F9A687}"/>
                        </a:ext>
                      </a:extLst>
                    </p:cNvPr>
                    <p:cNvSpPr txBox="1"/>
                    <p:nvPr/>
                  </p:nvSpPr>
                  <p:spPr>
                    <a:xfrm>
                      <a:off x="316722" y="87564"/>
                      <a:ext cx="1372113" cy="611638"/>
                    </a:xfrm>
                    <a:prstGeom prst="rect">
                      <a:avLst/>
                    </a:prstGeom>
                    <a:noFill/>
                    <a:ln>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𝑠𝑦𝑛𝑡h𝑒𝑡𝑖𝑐𝑎𝑙𝑙𝑦</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𝑚𝑎𝑝𝑝𝑒𝑑</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𝑑𝑎𝑡𝑎</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108" name="TextBox 10">
                      <a:extLst>
                        <a:ext uri="{FF2B5EF4-FFF2-40B4-BE49-F238E27FC236}">
                          <a16:creationId xmlns:a16="http://schemas.microsoft.com/office/drawing/2014/main" id="{4233117A-CDBF-4035-916E-515450F9A687}"/>
                        </a:ext>
                      </a:extLst>
                    </p:cNvPr>
                    <p:cNvSpPr txBox="1">
                      <a:spLocks noRot="1" noChangeAspect="1" noMove="1" noResize="1" noEditPoints="1" noAdjustHandles="1" noChangeArrowheads="1" noChangeShapeType="1" noTextEdit="1"/>
                    </p:cNvSpPr>
                    <p:nvPr/>
                  </p:nvSpPr>
                  <p:spPr>
                    <a:xfrm>
                      <a:off x="316722" y="87564"/>
                      <a:ext cx="1372113" cy="611638"/>
                    </a:xfrm>
                    <a:prstGeom prst="rect">
                      <a:avLst/>
                    </a:prstGeom>
                    <a:blipFill>
                      <a:blip r:embed="rId3"/>
                      <a:stretch>
                        <a:fillRect/>
                      </a:stretch>
                    </a:blipFill>
                    <a:ln>
                      <a:noFill/>
                    </a:ln>
                  </p:spPr>
                  <p:txBody>
                    <a:bodyPr/>
                    <a:lstStyle/>
                    <a:p>
                      <a:r>
                        <a:rPr lang="en-US">
                          <a:noFill/>
                        </a:rPr>
                        <a:t> </a:t>
                      </a:r>
                    </a:p>
                  </p:txBody>
                </p:sp>
              </mc:Fallback>
            </mc:AlternateContent>
          </p:grpSp>
        </p:grpSp>
        <p:cxnSp>
          <p:nvCxnSpPr>
            <p:cNvPr id="115" name="Straight Arrow Connector 114">
              <a:extLst>
                <a:ext uri="{FF2B5EF4-FFF2-40B4-BE49-F238E27FC236}">
                  <a16:creationId xmlns:a16="http://schemas.microsoft.com/office/drawing/2014/main" id="{2AB433C8-F5C1-4730-B66C-793943EF486B}"/>
                </a:ext>
              </a:extLst>
            </p:cNvPr>
            <p:cNvCxnSpPr>
              <a:cxnSpLocks/>
            </p:cNvCxnSpPr>
            <p:nvPr/>
          </p:nvCxnSpPr>
          <p:spPr>
            <a:xfrm flipV="1">
              <a:off x="5276411" y="2005294"/>
              <a:ext cx="0" cy="209959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 name="Straight Arrow Connector 8">
            <a:extLst>
              <a:ext uri="{FF2B5EF4-FFF2-40B4-BE49-F238E27FC236}">
                <a16:creationId xmlns:a16="http://schemas.microsoft.com/office/drawing/2014/main" id="{ECA2FEC9-1CB4-485E-A0BD-075675405293}"/>
              </a:ext>
            </a:extLst>
          </p:cNvPr>
          <p:cNvCxnSpPr>
            <a:cxnSpLocks/>
          </p:cNvCxnSpPr>
          <p:nvPr/>
        </p:nvCxnSpPr>
        <p:spPr>
          <a:xfrm rot="16200000" flipV="1">
            <a:off x="9168619" y="2162060"/>
            <a:ext cx="105854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B2FA3F2-99FE-460E-8E6D-DCF4819908F0}"/>
              </a:ext>
            </a:extLst>
          </p:cNvPr>
          <p:cNvGrpSpPr/>
          <p:nvPr/>
        </p:nvGrpSpPr>
        <p:grpSpPr>
          <a:xfrm>
            <a:off x="9595900" y="2686252"/>
            <a:ext cx="1127513" cy="1037590"/>
            <a:chOff x="0" y="-1"/>
            <a:chExt cx="1129626" cy="1039399"/>
          </a:xfrm>
        </p:grpSpPr>
        <p:grpSp>
          <p:nvGrpSpPr>
            <p:cNvPr id="11" name="Group 10">
              <a:extLst>
                <a:ext uri="{FF2B5EF4-FFF2-40B4-BE49-F238E27FC236}">
                  <a16:creationId xmlns:a16="http://schemas.microsoft.com/office/drawing/2014/main" id="{D75060E3-867A-4FD0-A97A-89617F5C8906}"/>
                </a:ext>
              </a:extLst>
            </p:cNvPr>
            <p:cNvGrpSpPr/>
            <p:nvPr/>
          </p:nvGrpSpPr>
          <p:grpSpPr>
            <a:xfrm rot="16200000">
              <a:off x="425113" y="-425114"/>
              <a:ext cx="279399" cy="1129626"/>
              <a:chOff x="1" y="-1"/>
              <a:chExt cx="401482" cy="1644100"/>
            </a:xfrm>
          </p:grpSpPr>
          <p:sp>
            <p:nvSpPr>
              <p:cNvPr id="17" name="Rectangle: Rounded Corners 16">
                <a:extLst>
                  <a:ext uri="{FF2B5EF4-FFF2-40B4-BE49-F238E27FC236}">
                    <a16:creationId xmlns:a16="http://schemas.microsoft.com/office/drawing/2014/main" id="{89C43669-1343-448C-8699-E55DEED1AD68}"/>
                  </a:ext>
                </a:extLst>
              </p:cNvPr>
              <p:cNvSpPr/>
              <p:nvPr/>
            </p:nvSpPr>
            <p:spPr>
              <a:xfrm>
                <a:off x="1" y="-1"/>
                <a:ext cx="401482" cy="1644100"/>
              </a:xfrm>
              <a:prstGeom prst="round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Flowchart: Connector 17">
                <a:extLst>
                  <a:ext uri="{FF2B5EF4-FFF2-40B4-BE49-F238E27FC236}">
                    <a16:creationId xmlns:a16="http://schemas.microsoft.com/office/drawing/2014/main" id="{88D4FE51-7C86-49E3-96EF-0505DFFFB308}"/>
                  </a:ext>
                </a:extLst>
              </p:cNvPr>
              <p:cNvSpPr/>
              <p:nvPr/>
            </p:nvSpPr>
            <p:spPr>
              <a:xfrm>
                <a:off x="55911" y="87740"/>
                <a:ext cx="289661" cy="284483"/>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Flowchart: Connector 18">
                <a:extLst>
                  <a:ext uri="{FF2B5EF4-FFF2-40B4-BE49-F238E27FC236}">
                    <a16:creationId xmlns:a16="http://schemas.microsoft.com/office/drawing/2014/main" id="{D9B900A2-1AA1-43AC-AE18-7F0DC864821A}"/>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Flowchart: Connector 19">
                <a:extLst>
                  <a:ext uri="{FF2B5EF4-FFF2-40B4-BE49-F238E27FC236}">
                    <a16:creationId xmlns:a16="http://schemas.microsoft.com/office/drawing/2014/main" id="{A5D29F31-246F-49D4-921B-8546D45999F2}"/>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Flowchart: Connector 20">
                <a:extLst>
                  <a:ext uri="{FF2B5EF4-FFF2-40B4-BE49-F238E27FC236}">
                    <a16:creationId xmlns:a16="http://schemas.microsoft.com/office/drawing/2014/main" id="{F7DBCC91-3923-4391-AB13-9DC26A88848C}"/>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Flowchart: Connector 21">
                <a:extLst>
                  <a:ext uri="{FF2B5EF4-FFF2-40B4-BE49-F238E27FC236}">
                    <a16:creationId xmlns:a16="http://schemas.microsoft.com/office/drawing/2014/main" id="{11207269-C05F-4F19-B9AC-92FE6B283507}"/>
                  </a:ext>
                </a:extLst>
              </p:cNvPr>
              <p:cNvSpPr/>
              <p:nvPr/>
            </p:nvSpPr>
            <p:spPr>
              <a:xfrm>
                <a:off x="55911" y="1284884"/>
                <a:ext cx="289660" cy="284483"/>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2" name="Group 11">
              <a:extLst>
                <a:ext uri="{FF2B5EF4-FFF2-40B4-BE49-F238E27FC236}">
                  <a16:creationId xmlns:a16="http://schemas.microsoft.com/office/drawing/2014/main" id="{89F25A4E-BD9E-4DD6-99F5-64713C71EC58}"/>
                </a:ext>
              </a:extLst>
            </p:cNvPr>
            <p:cNvGrpSpPr/>
            <p:nvPr/>
          </p:nvGrpSpPr>
          <p:grpSpPr>
            <a:xfrm>
              <a:off x="81185" y="282169"/>
              <a:ext cx="1007078" cy="757229"/>
              <a:chOff x="19292" y="-1378"/>
              <a:chExt cx="1007078" cy="757229"/>
            </a:xfrm>
          </p:grpSpPr>
          <p:cxnSp>
            <p:nvCxnSpPr>
              <p:cNvPr id="13" name="Straight Arrow Connector 12">
                <a:extLst>
                  <a:ext uri="{FF2B5EF4-FFF2-40B4-BE49-F238E27FC236}">
                    <a16:creationId xmlns:a16="http://schemas.microsoft.com/office/drawing/2014/main" id="{51C38582-7A0A-4C37-BAA5-7F229BC55CB8}"/>
                  </a:ext>
                </a:extLst>
              </p:cNvPr>
              <p:cNvCxnSpPr>
                <a:cxnSpLocks/>
              </p:cNvCxnSpPr>
              <p:nvPr/>
            </p:nvCxnSpPr>
            <p:spPr>
              <a:xfrm flipV="1">
                <a:off x="505554" y="-1378"/>
                <a:ext cx="0" cy="75722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A9CA33C1-A238-49CE-B436-703C5EB4F912}"/>
                  </a:ext>
                </a:extLst>
              </p:cNvPr>
              <p:cNvGrpSpPr/>
              <p:nvPr/>
            </p:nvGrpSpPr>
            <p:grpSpPr>
              <a:xfrm>
                <a:off x="19292" y="200302"/>
                <a:ext cx="1007078" cy="404326"/>
                <a:chOff x="28543" y="-186703"/>
                <a:chExt cx="1490031" cy="468846"/>
              </a:xfrm>
            </p:grpSpPr>
            <p:sp>
              <p:nvSpPr>
                <p:cNvPr id="15" name="Trapezoid 14">
                  <a:extLst>
                    <a:ext uri="{FF2B5EF4-FFF2-40B4-BE49-F238E27FC236}">
                      <a16:creationId xmlns:a16="http://schemas.microsoft.com/office/drawing/2014/main" id="{84290A9C-D347-4F0C-98EF-8D25D5757569}"/>
                    </a:ext>
                  </a:extLst>
                </p:cNvPr>
                <p:cNvSpPr/>
                <p:nvPr/>
              </p:nvSpPr>
              <p:spPr>
                <a:xfrm flipV="1">
                  <a:off x="28543" y="-186703"/>
                  <a:ext cx="1490031" cy="468846"/>
                </a:xfrm>
                <a:prstGeom prst="trapezoid">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6" name="TextBox 10">
                      <a:extLst>
                        <a:ext uri="{FF2B5EF4-FFF2-40B4-BE49-F238E27FC236}">
                          <a16:creationId xmlns:a16="http://schemas.microsoft.com/office/drawing/2014/main" id="{B5B24802-DBB0-4F8E-A70D-5B0C110A57D2}"/>
                        </a:ext>
                      </a:extLst>
                    </p:cNvPr>
                    <p:cNvSpPr txBox="1"/>
                    <p:nvPr/>
                  </p:nvSpPr>
                  <p:spPr>
                    <a:xfrm>
                      <a:off x="134268" y="-153623"/>
                      <a:ext cx="1380936" cy="371029"/>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smtClean="0">
                                <a:effectLst/>
                                <a:latin typeface="Cambria Math" panose="02040503050406030204" pitchFamily="18" charset="0"/>
                                <a:ea typeface="Times New Roman" panose="02020603050405020304" pitchFamily="18" charset="0"/>
                              </a:rPr>
                              <m:t>𝐺𝑒𝑛</m:t>
                            </m:r>
                            <m:r>
                              <a:rPr lang="en-US" sz="1400" b="0" i="1" smtClean="0">
                                <a:effectLst/>
                                <a:latin typeface="Cambria Math" panose="02040503050406030204" pitchFamily="18" charset="0"/>
                                <a:ea typeface="Times New Roman" panose="02020603050405020304" pitchFamily="18" charset="0"/>
                              </a:rPr>
                              <m:t>𝑒𝑟𝑎𝑡𝑜𝑟</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16" name="TextBox 10">
                      <a:extLst>
                        <a:ext uri="{FF2B5EF4-FFF2-40B4-BE49-F238E27FC236}">
                          <a16:creationId xmlns:a16="http://schemas.microsoft.com/office/drawing/2014/main" id="{B5B24802-DBB0-4F8E-A70D-5B0C110A57D2}"/>
                        </a:ext>
                      </a:extLst>
                    </p:cNvPr>
                    <p:cNvSpPr txBox="1">
                      <a:spLocks noRot="1" noChangeAspect="1" noMove="1" noResize="1" noEditPoints="1" noAdjustHandles="1" noChangeArrowheads="1" noChangeShapeType="1" noTextEdit="1"/>
                    </p:cNvSpPr>
                    <p:nvPr/>
                  </p:nvSpPr>
                  <p:spPr>
                    <a:xfrm>
                      <a:off x="134268" y="-153623"/>
                      <a:ext cx="1380936" cy="371029"/>
                    </a:xfrm>
                    <a:prstGeom prst="rect">
                      <a:avLst/>
                    </a:prstGeom>
                    <a:blipFill>
                      <a:blip r:embed="rId4"/>
                      <a:stretch>
                        <a:fillRect l="-3268"/>
                      </a:stretch>
                    </a:blipFill>
                  </p:spPr>
                  <p:txBody>
                    <a:bodyPr/>
                    <a:lstStyle/>
                    <a:p>
                      <a:r>
                        <a:rPr lang="en-US">
                          <a:noFill/>
                        </a:rPr>
                        <a:t> </a:t>
                      </a:r>
                    </a:p>
                  </p:txBody>
                </p:sp>
              </mc:Fallback>
            </mc:AlternateContent>
          </p:grpSp>
        </p:grpSp>
      </p:grpSp>
      <p:grpSp>
        <p:nvGrpSpPr>
          <p:cNvPr id="48" name="Group 47">
            <a:extLst>
              <a:ext uri="{FF2B5EF4-FFF2-40B4-BE49-F238E27FC236}">
                <a16:creationId xmlns:a16="http://schemas.microsoft.com/office/drawing/2014/main" id="{19218460-659E-4D10-94C9-457E881C8A72}"/>
              </a:ext>
            </a:extLst>
          </p:cNvPr>
          <p:cNvGrpSpPr/>
          <p:nvPr/>
        </p:nvGrpSpPr>
        <p:grpSpPr>
          <a:xfrm rot="16200000">
            <a:off x="8371518" y="4501916"/>
            <a:ext cx="254942" cy="1029210"/>
            <a:chOff x="0" y="0"/>
            <a:chExt cx="401482" cy="1644099"/>
          </a:xfrm>
          <a:solidFill>
            <a:schemeClr val="accent6">
              <a:lumMod val="20000"/>
              <a:lumOff val="80000"/>
            </a:schemeClr>
          </a:solidFill>
        </p:grpSpPr>
        <p:sp>
          <p:nvSpPr>
            <p:cNvPr id="55" name="Rectangle: Rounded Corners 54">
              <a:extLst>
                <a:ext uri="{FF2B5EF4-FFF2-40B4-BE49-F238E27FC236}">
                  <a16:creationId xmlns:a16="http://schemas.microsoft.com/office/drawing/2014/main" id="{ADDBE9BD-994E-4A29-8B37-630E117326CE}"/>
                </a:ext>
              </a:extLst>
            </p:cNvPr>
            <p:cNvSpPr/>
            <p:nvPr/>
          </p:nvSpPr>
          <p:spPr>
            <a:xfrm>
              <a:off x="0" y="0"/>
              <a:ext cx="401482" cy="1644099"/>
            </a:xfrm>
            <a:prstGeom prst="round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6" name="Flowchart: Connector 55">
              <a:extLst>
                <a:ext uri="{FF2B5EF4-FFF2-40B4-BE49-F238E27FC236}">
                  <a16:creationId xmlns:a16="http://schemas.microsoft.com/office/drawing/2014/main" id="{7826C0CB-7F74-406F-92F8-C2357F054423}"/>
                </a:ext>
              </a:extLst>
            </p:cNvPr>
            <p:cNvSpPr/>
            <p:nvPr/>
          </p:nvSpPr>
          <p:spPr>
            <a:xfrm>
              <a:off x="69078" y="100672"/>
              <a:ext cx="263328" cy="258621"/>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7" name="Flowchart: Connector 56">
              <a:extLst>
                <a:ext uri="{FF2B5EF4-FFF2-40B4-BE49-F238E27FC236}">
                  <a16:creationId xmlns:a16="http://schemas.microsoft.com/office/drawing/2014/main" id="{1361D8F8-2FBD-4761-BA2C-2DB20AB9BD11}"/>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8" name="Flowchart: Connector 57">
              <a:extLst>
                <a:ext uri="{FF2B5EF4-FFF2-40B4-BE49-F238E27FC236}">
                  <a16:creationId xmlns:a16="http://schemas.microsoft.com/office/drawing/2014/main" id="{35A5120A-0EAB-44FE-8DB7-BF3D024BA753}"/>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9" name="Flowchart: Connector 58">
              <a:extLst>
                <a:ext uri="{FF2B5EF4-FFF2-40B4-BE49-F238E27FC236}">
                  <a16:creationId xmlns:a16="http://schemas.microsoft.com/office/drawing/2014/main" id="{3851DE47-7ADA-4A40-99B7-7BBD35908B71}"/>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0" name="Flowchart: Connector 59">
              <a:extLst>
                <a:ext uri="{FF2B5EF4-FFF2-40B4-BE49-F238E27FC236}">
                  <a16:creationId xmlns:a16="http://schemas.microsoft.com/office/drawing/2014/main" id="{0AD05200-8B62-4CB4-8B4E-BB18579CBD57}"/>
                </a:ext>
              </a:extLst>
            </p:cNvPr>
            <p:cNvSpPr/>
            <p:nvPr/>
          </p:nvSpPr>
          <p:spPr>
            <a:xfrm>
              <a:off x="69078" y="1297815"/>
              <a:ext cx="263328" cy="258621"/>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mc:AlternateContent xmlns:mc="http://schemas.openxmlformats.org/markup-compatibility/2006" xmlns:a14="http://schemas.microsoft.com/office/drawing/2010/main">
        <mc:Choice Requires="a14">
          <p:sp>
            <p:nvSpPr>
              <p:cNvPr id="49" name="TextBox 10">
                <a:extLst>
                  <a:ext uri="{FF2B5EF4-FFF2-40B4-BE49-F238E27FC236}">
                    <a16:creationId xmlns:a16="http://schemas.microsoft.com/office/drawing/2014/main" id="{EDF87B88-78C5-4B6D-ADDE-6B174F5065CB}"/>
                  </a:ext>
                </a:extLst>
              </p:cNvPr>
              <p:cNvSpPr txBox="1"/>
              <p:nvPr/>
            </p:nvSpPr>
            <p:spPr>
              <a:xfrm>
                <a:off x="7649515" y="5204868"/>
                <a:ext cx="1761992" cy="738664"/>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𝑚𝑎𝑡𝑐h𝑖𝑛𝑔</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𝑠𝑜𝑢𝑟𝑐𝑒</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𝑖𝑛𝑡𝑒𝑟𝑎𝑐𝑡𝑖𝑜𝑛𝑠</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49" name="TextBox 10">
                <a:extLst>
                  <a:ext uri="{FF2B5EF4-FFF2-40B4-BE49-F238E27FC236}">
                    <a16:creationId xmlns:a16="http://schemas.microsoft.com/office/drawing/2014/main" id="{EDF87B88-78C5-4B6D-ADDE-6B174F5065CB}"/>
                  </a:ext>
                </a:extLst>
              </p:cNvPr>
              <p:cNvSpPr txBox="1">
                <a:spLocks noRot="1" noChangeAspect="1" noMove="1" noResize="1" noEditPoints="1" noAdjustHandles="1" noChangeArrowheads="1" noChangeShapeType="1" noTextEdit="1"/>
              </p:cNvSpPr>
              <p:nvPr/>
            </p:nvSpPr>
            <p:spPr>
              <a:xfrm>
                <a:off x="7649515" y="5204868"/>
                <a:ext cx="1761992" cy="738664"/>
              </a:xfrm>
              <a:prstGeom prst="rect">
                <a:avLst/>
              </a:prstGeom>
              <a:blipFill>
                <a:blip r:embed="rId5"/>
                <a:stretch>
                  <a:fillRect/>
                </a:stretch>
              </a:blipFill>
            </p:spPr>
            <p:txBody>
              <a:bodyPr/>
              <a:lstStyle/>
              <a:p>
                <a:r>
                  <a:rPr lang="en-US">
                    <a:noFill/>
                  </a:rPr>
                  <a:t> </a:t>
                </a:r>
              </a:p>
            </p:txBody>
          </p:sp>
        </mc:Fallback>
      </mc:AlternateContent>
      <p:grpSp>
        <p:nvGrpSpPr>
          <p:cNvPr id="135" name="Group 134">
            <a:extLst>
              <a:ext uri="{FF2B5EF4-FFF2-40B4-BE49-F238E27FC236}">
                <a16:creationId xmlns:a16="http://schemas.microsoft.com/office/drawing/2014/main" id="{9C0AE6C4-4573-4A1A-9B33-2BD7EBACA219}"/>
              </a:ext>
            </a:extLst>
          </p:cNvPr>
          <p:cNvGrpSpPr/>
          <p:nvPr/>
        </p:nvGrpSpPr>
        <p:grpSpPr>
          <a:xfrm>
            <a:off x="7930784" y="3729557"/>
            <a:ext cx="1128457" cy="1147693"/>
            <a:chOff x="3911893" y="4110599"/>
            <a:chExt cx="1128457" cy="1147693"/>
          </a:xfrm>
        </p:grpSpPr>
        <p:grpSp>
          <p:nvGrpSpPr>
            <p:cNvPr id="47" name="Group 46">
              <a:extLst>
                <a:ext uri="{FF2B5EF4-FFF2-40B4-BE49-F238E27FC236}">
                  <a16:creationId xmlns:a16="http://schemas.microsoft.com/office/drawing/2014/main" id="{D57AE696-9A23-40C6-9DA8-FA705B6CDF2E}"/>
                </a:ext>
              </a:extLst>
            </p:cNvPr>
            <p:cNvGrpSpPr/>
            <p:nvPr/>
          </p:nvGrpSpPr>
          <p:grpSpPr>
            <a:xfrm rot="16200000">
              <a:off x="4336048" y="3686444"/>
              <a:ext cx="280147" cy="1128457"/>
              <a:chOff x="0" y="0"/>
              <a:chExt cx="401482" cy="1644099"/>
            </a:xfrm>
          </p:grpSpPr>
          <p:sp>
            <p:nvSpPr>
              <p:cNvPr id="61" name="Rectangle: Rounded Corners 60">
                <a:extLst>
                  <a:ext uri="{FF2B5EF4-FFF2-40B4-BE49-F238E27FC236}">
                    <a16:creationId xmlns:a16="http://schemas.microsoft.com/office/drawing/2014/main" id="{AF1D0676-A38C-4DCB-9623-C8CAC97FD65F}"/>
                  </a:ext>
                </a:extLst>
              </p:cNvPr>
              <p:cNvSpPr/>
              <p:nvPr/>
            </p:nvSpPr>
            <p:spPr>
              <a:xfrm>
                <a:off x="0" y="0"/>
                <a:ext cx="401482" cy="1644099"/>
              </a:xfrm>
              <a:prstGeom prst="round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2" name="Flowchart: Connector 61">
                <a:extLst>
                  <a:ext uri="{FF2B5EF4-FFF2-40B4-BE49-F238E27FC236}">
                    <a16:creationId xmlns:a16="http://schemas.microsoft.com/office/drawing/2014/main" id="{84FC4BE3-03E0-48CB-9B88-33733DEFCA90}"/>
                  </a:ext>
                </a:extLst>
              </p:cNvPr>
              <p:cNvSpPr/>
              <p:nvPr/>
            </p:nvSpPr>
            <p:spPr>
              <a:xfrm>
                <a:off x="69079" y="100673"/>
                <a:ext cx="263328" cy="258620"/>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3" name="Flowchart: Connector 62">
                <a:extLst>
                  <a:ext uri="{FF2B5EF4-FFF2-40B4-BE49-F238E27FC236}">
                    <a16:creationId xmlns:a16="http://schemas.microsoft.com/office/drawing/2014/main" id="{DD929DCD-DD11-40A5-8C0D-08DF65EDA265}"/>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4" name="Flowchart: Connector 63">
                <a:extLst>
                  <a:ext uri="{FF2B5EF4-FFF2-40B4-BE49-F238E27FC236}">
                    <a16:creationId xmlns:a16="http://schemas.microsoft.com/office/drawing/2014/main" id="{7CEA0EBF-32C9-4F7B-A01F-FF455AB622BF}"/>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5" name="Flowchart: Connector 64">
                <a:extLst>
                  <a:ext uri="{FF2B5EF4-FFF2-40B4-BE49-F238E27FC236}">
                    <a16:creationId xmlns:a16="http://schemas.microsoft.com/office/drawing/2014/main" id="{91FC96FE-589D-4EDD-8D1D-30FE843CDEF1}"/>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6" name="Flowchart: Connector 65">
                <a:extLst>
                  <a:ext uri="{FF2B5EF4-FFF2-40B4-BE49-F238E27FC236}">
                    <a16:creationId xmlns:a16="http://schemas.microsoft.com/office/drawing/2014/main" id="{489EBFFE-E431-4A29-8511-A6B3E077D6AF}"/>
                  </a:ext>
                </a:extLst>
              </p:cNvPr>
              <p:cNvSpPr/>
              <p:nvPr/>
            </p:nvSpPr>
            <p:spPr>
              <a:xfrm>
                <a:off x="69078" y="1297815"/>
                <a:ext cx="263328" cy="258620"/>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50" name="Group 49">
              <a:extLst>
                <a:ext uri="{FF2B5EF4-FFF2-40B4-BE49-F238E27FC236}">
                  <a16:creationId xmlns:a16="http://schemas.microsoft.com/office/drawing/2014/main" id="{8168A95F-17CC-485E-93AF-E9E734352A56}"/>
                </a:ext>
              </a:extLst>
            </p:cNvPr>
            <p:cNvGrpSpPr/>
            <p:nvPr/>
          </p:nvGrpSpPr>
          <p:grpSpPr>
            <a:xfrm>
              <a:off x="4101133" y="4386087"/>
              <a:ext cx="782112" cy="872205"/>
              <a:chOff x="4631" y="267843"/>
              <a:chExt cx="783162" cy="873109"/>
            </a:xfrm>
          </p:grpSpPr>
          <p:cxnSp>
            <p:nvCxnSpPr>
              <p:cNvPr id="51" name="Straight Arrow Connector 50">
                <a:extLst>
                  <a:ext uri="{FF2B5EF4-FFF2-40B4-BE49-F238E27FC236}">
                    <a16:creationId xmlns:a16="http://schemas.microsoft.com/office/drawing/2014/main" id="{9787C336-B4A0-4582-90F8-3D726AFE4CA4}"/>
                  </a:ext>
                </a:extLst>
              </p:cNvPr>
              <p:cNvCxnSpPr>
                <a:cxnSpLocks/>
              </p:cNvCxnSpPr>
              <p:nvPr/>
            </p:nvCxnSpPr>
            <p:spPr>
              <a:xfrm flipV="1">
                <a:off x="394230" y="267843"/>
                <a:ext cx="0" cy="873109"/>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7B9622A8-F51C-46EB-83A6-561125BF6B99}"/>
                  </a:ext>
                </a:extLst>
              </p:cNvPr>
              <p:cNvGrpSpPr/>
              <p:nvPr/>
            </p:nvGrpSpPr>
            <p:grpSpPr>
              <a:xfrm>
                <a:off x="4631" y="496915"/>
                <a:ext cx="783162" cy="446075"/>
                <a:chOff x="5604" y="45207"/>
                <a:chExt cx="948141" cy="446552"/>
              </a:xfrm>
            </p:grpSpPr>
            <p:sp>
              <p:nvSpPr>
                <p:cNvPr id="53" name="Trapezoid 52">
                  <a:extLst>
                    <a:ext uri="{FF2B5EF4-FFF2-40B4-BE49-F238E27FC236}">
                      <a16:creationId xmlns:a16="http://schemas.microsoft.com/office/drawing/2014/main" id="{D3C8DA28-A94E-493E-B79E-836C4BCE2A84}"/>
                    </a:ext>
                  </a:extLst>
                </p:cNvPr>
                <p:cNvSpPr/>
                <p:nvPr/>
              </p:nvSpPr>
              <p:spPr>
                <a:xfrm>
                  <a:off x="5604" y="45207"/>
                  <a:ext cx="938331" cy="446552"/>
                </a:xfrm>
                <a:prstGeom prst="trapezoid">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mc:AlternateContent xmlns:mc="http://schemas.openxmlformats.org/markup-compatibility/2006" xmlns:a14="http://schemas.microsoft.com/office/drawing/2010/main">
              <mc:Choice Requires="a14">
                <p:sp>
                  <p:nvSpPr>
                    <p:cNvPr id="54" name="TextBox 10">
                      <a:extLst>
                        <a:ext uri="{FF2B5EF4-FFF2-40B4-BE49-F238E27FC236}">
                          <a16:creationId xmlns:a16="http://schemas.microsoft.com/office/drawing/2014/main" id="{8C544DF0-730E-4866-B2C1-A3CB1ED1D17E}"/>
                        </a:ext>
                      </a:extLst>
                    </p:cNvPr>
                    <p:cNvSpPr txBox="1"/>
                    <p:nvPr/>
                  </p:nvSpPr>
                  <p:spPr>
                    <a:xfrm>
                      <a:off x="61998" y="100601"/>
                      <a:ext cx="891747" cy="308426"/>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400" i="1" kern="1200" smtClean="0">
                                    <a:solidFill>
                                      <a:srgbClr val="000000"/>
                                    </a:solidFill>
                                    <a:effectLst/>
                                    <a:latin typeface="Cambria Math" panose="02040503050406030204" pitchFamily="18" charset="0"/>
                                    <a:ea typeface="Times New Roman" panose="02020603050405020304" pitchFamily="18" charset="0"/>
                                  </a:rPr>
                                </m:ctrlPr>
                              </m:sSubPr>
                              <m:e>
                                <m:r>
                                  <a:rPr lang="en-US" sz="1400" i="1" kern="1200">
                                    <a:solidFill>
                                      <a:srgbClr val="000000"/>
                                    </a:solidFill>
                                    <a:effectLst/>
                                    <a:latin typeface="Cambria Math" panose="02040503050406030204" pitchFamily="18" charset="0"/>
                                    <a:ea typeface="Times New Roman" panose="02020603050405020304" pitchFamily="18" charset="0"/>
                                  </a:rPr>
                                  <m:t>𝐸𝑛𝑐</m:t>
                                </m:r>
                              </m:e>
                              <m:sub>
                                <m:r>
                                  <a:rPr lang="en-US" sz="1400" i="1" kern="1200">
                                    <a:solidFill>
                                      <a:srgbClr val="000000"/>
                                    </a:solidFill>
                                    <a:effectLst/>
                                    <a:latin typeface="Cambria Math" panose="02040503050406030204" pitchFamily="18" charset="0"/>
                                    <a:ea typeface="Times New Roman" panose="02020603050405020304" pitchFamily="18" charset="0"/>
                                  </a:rPr>
                                  <m:t>𝑠𝑟𝑐</m:t>
                                </m:r>
                              </m:sub>
                            </m:sSub>
                          </m:oMath>
                        </m:oMathPara>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54" name="TextBox 10">
                      <a:extLst>
                        <a:ext uri="{FF2B5EF4-FFF2-40B4-BE49-F238E27FC236}">
                          <a16:creationId xmlns:a16="http://schemas.microsoft.com/office/drawing/2014/main" id="{8C544DF0-730E-4866-B2C1-A3CB1ED1D17E}"/>
                        </a:ext>
                      </a:extLst>
                    </p:cNvPr>
                    <p:cNvSpPr txBox="1">
                      <a:spLocks noRot="1" noChangeAspect="1" noMove="1" noResize="1" noEditPoints="1" noAdjustHandles="1" noChangeArrowheads="1" noChangeShapeType="1" noTextEdit="1"/>
                    </p:cNvSpPr>
                    <p:nvPr/>
                  </p:nvSpPr>
                  <p:spPr>
                    <a:xfrm>
                      <a:off x="61998" y="100601"/>
                      <a:ext cx="891747" cy="308426"/>
                    </a:xfrm>
                    <a:prstGeom prst="rect">
                      <a:avLst/>
                    </a:prstGeom>
                    <a:blipFill>
                      <a:blip r:embed="rId6"/>
                      <a:stretch>
                        <a:fillRect/>
                      </a:stretch>
                    </a:blipFill>
                  </p:spPr>
                  <p:txBody>
                    <a:bodyPr/>
                    <a:lstStyle/>
                    <a:p>
                      <a:r>
                        <a:rPr lang="en-US">
                          <a:noFill/>
                        </a:rPr>
                        <a:t> </a:t>
                      </a:r>
                    </a:p>
                  </p:txBody>
                </p:sp>
              </mc:Fallback>
            </mc:AlternateContent>
          </p:grpSp>
        </p:grpSp>
      </p:grpSp>
      <p:grpSp>
        <p:nvGrpSpPr>
          <p:cNvPr id="117" name="Group 116">
            <a:extLst>
              <a:ext uri="{FF2B5EF4-FFF2-40B4-BE49-F238E27FC236}">
                <a16:creationId xmlns:a16="http://schemas.microsoft.com/office/drawing/2014/main" id="{9846988F-7725-4195-A145-6E9EF831AC3D}"/>
              </a:ext>
            </a:extLst>
          </p:cNvPr>
          <p:cNvGrpSpPr/>
          <p:nvPr/>
        </p:nvGrpSpPr>
        <p:grpSpPr>
          <a:xfrm>
            <a:off x="9133569" y="4889093"/>
            <a:ext cx="1760908" cy="1045350"/>
            <a:chOff x="5038478" y="5270135"/>
            <a:chExt cx="1760908" cy="1045350"/>
          </a:xfrm>
        </p:grpSpPr>
        <p:grpSp>
          <p:nvGrpSpPr>
            <p:cNvPr id="69" name="Group 68">
              <a:extLst>
                <a:ext uri="{FF2B5EF4-FFF2-40B4-BE49-F238E27FC236}">
                  <a16:creationId xmlns:a16="http://schemas.microsoft.com/office/drawing/2014/main" id="{D6376991-4819-4082-9E89-12FA1FC26C26}"/>
                </a:ext>
              </a:extLst>
            </p:cNvPr>
            <p:cNvGrpSpPr/>
            <p:nvPr/>
          </p:nvGrpSpPr>
          <p:grpSpPr>
            <a:xfrm rot="16200000">
              <a:off x="5724290" y="4883125"/>
              <a:ext cx="254951" cy="1028972"/>
              <a:chOff x="0" y="0"/>
              <a:chExt cx="401482" cy="1644099"/>
            </a:xfrm>
            <a:solidFill>
              <a:schemeClr val="accent6">
                <a:lumMod val="20000"/>
                <a:lumOff val="80000"/>
              </a:schemeClr>
            </a:solidFill>
          </p:grpSpPr>
          <p:sp>
            <p:nvSpPr>
              <p:cNvPr id="76" name="Rectangle: Rounded Corners 75">
                <a:extLst>
                  <a:ext uri="{FF2B5EF4-FFF2-40B4-BE49-F238E27FC236}">
                    <a16:creationId xmlns:a16="http://schemas.microsoft.com/office/drawing/2014/main" id="{4A1303CF-0ED8-4CD7-9590-02703146FAAF}"/>
                  </a:ext>
                </a:extLst>
              </p:cNvPr>
              <p:cNvSpPr/>
              <p:nvPr/>
            </p:nvSpPr>
            <p:spPr>
              <a:xfrm>
                <a:off x="0" y="0"/>
                <a:ext cx="401482" cy="1644099"/>
              </a:xfrm>
              <a:prstGeom prst="roundRect">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7" name="Flowchart: Connector 76">
                <a:extLst>
                  <a:ext uri="{FF2B5EF4-FFF2-40B4-BE49-F238E27FC236}">
                    <a16:creationId xmlns:a16="http://schemas.microsoft.com/office/drawing/2014/main" id="{2816B0B9-A9ED-476B-8E1B-53DEC5244EBF}"/>
                  </a:ext>
                </a:extLst>
              </p:cNvPr>
              <p:cNvSpPr/>
              <p:nvPr/>
            </p:nvSpPr>
            <p:spPr>
              <a:xfrm>
                <a:off x="69078" y="100672"/>
                <a:ext cx="263328" cy="258621"/>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8" name="Flowchart: Connector 77">
                <a:extLst>
                  <a:ext uri="{FF2B5EF4-FFF2-40B4-BE49-F238E27FC236}">
                    <a16:creationId xmlns:a16="http://schemas.microsoft.com/office/drawing/2014/main" id="{384AF8E8-AFBB-4341-AADE-D42C03AEDFFD}"/>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9" name="Flowchart: Connector 78">
                <a:extLst>
                  <a:ext uri="{FF2B5EF4-FFF2-40B4-BE49-F238E27FC236}">
                    <a16:creationId xmlns:a16="http://schemas.microsoft.com/office/drawing/2014/main" id="{89927412-D5DF-4753-BCC7-AF6C699A14FB}"/>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0" name="Flowchart: Connector 79">
                <a:extLst>
                  <a:ext uri="{FF2B5EF4-FFF2-40B4-BE49-F238E27FC236}">
                    <a16:creationId xmlns:a16="http://schemas.microsoft.com/office/drawing/2014/main" id="{CEB7128C-4585-4D28-AE95-78424346086A}"/>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1" name="Flowchart: Connector 80">
                <a:extLst>
                  <a:ext uri="{FF2B5EF4-FFF2-40B4-BE49-F238E27FC236}">
                    <a16:creationId xmlns:a16="http://schemas.microsoft.com/office/drawing/2014/main" id="{5D3309FF-316C-4A8E-8354-05DE80F1F0DF}"/>
                  </a:ext>
                </a:extLst>
              </p:cNvPr>
              <p:cNvSpPr/>
              <p:nvPr/>
            </p:nvSpPr>
            <p:spPr>
              <a:xfrm>
                <a:off x="69078" y="1297815"/>
                <a:ext cx="263328" cy="258621"/>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mc:AlternateContent xmlns:mc="http://schemas.openxmlformats.org/markup-compatibility/2006" xmlns:a14="http://schemas.microsoft.com/office/drawing/2010/main">
          <mc:Choice Requires="a14">
            <p:sp>
              <p:nvSpPr>
                <p:cNvPr id="70" name="TextBox 10">
                  <a:extLst>
                    <a:ext uri="{FF2B5EF4-FFF2-40B4-BE49-F238E27FC236}">
                      <a16:creationId xmlns:a16="http://schemas.microsoft.com/office/drawing/2014/main" id="{C4A820C1-DB49-4822-A1F7-6AD27628FE3D}"/>
                    </a:ext>
                  </a:extLst>
                </p:cNvPr>
                <p:cNvSpPr txBox="1"/>
                <p:nvPr/>
              </p:nvSpPr>
              <p:spPr>
                <a:xfrm>
                  <a:off x="5038478" y="5576821"/>
                  <a:ext cx="1760908" cy="738664"/>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𝑡𝑎𝑟𝑔𝑒𝑡</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𝑖𝑛𝑡𝑒𝑟𝑎𝑐𝑡𝑖𝑜𝑛𝑠</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𝑎𝑡</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𝑖𝑛𝑡𝑒𝑟𝑣𝑎𝑙</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𝑡</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70" name="TextBox 10">
                  <a:extLst>
                    <a:ext uri="{FF2B5EF4-FFF2-40B4-BE49-F238E27FC236}">
                      <a16:creationId xmlns:a16="http://schemas.microsoft.com/office/drawing/2014/main" id="{C4A820C1-DB49-4822-A1F7-6AD27628FE3D}"/>
                    </a:ext>
                  </a:extLst>
                </p:cNvPr>
                <p:cNvSpPr txBox="1">
                  <a:spLocks noRot="1" noChangeAspect="1" noMove="1" noResize="1" noEditPoints="1" noAdjustHandles="1" noChangeArrowheads="1" noChangeShapeType="1" noTextEdit="1"/>
                </p:cNvSpPr>
                <p:nvPr/>
              </p:nvSpPr>
              <p:spPr>
                <a:xfrm>
                  <a:off x="5038478" y="5576821"/>
                  <a:ext cx="1760908" cy="738664"/>
                </a:xfrm>
                <a:prstGeom prst="rect">
                  <a:avLst/>
                </a:prstGeom>
                <a:blipFill>
                  <a:blip r:embed="rId7"/>
                  <a:stretch>
                    <a:fillRect/>
                  </a:stretch>
                </a:blipFill>
              </p:spPr>
              <p:txBody>
                <a:bodyPr/>
                <a:lstStyle/>
                <a:p>
                  <a:r>
                    <a:rPr lang="en-US">
                      <a:noFill/>
                    </a:rPr>
                    <a:t> </a:t>
                  </a:r>
                </a:p>
              </p:txBody>
            </p:sp>
          </mc:Fallback>
        </mc:AlternateContent>
      </p:grpSp>
      <p:grpSp>
        <p:nvGrpSpPr>
          <p:cNvPr id="118" name="Group 117">
            <a:extLst>
              <a:ext uri="{FF2B5EF4-FFF2-40B4-BE49-F238E27FC236}">
                <a16:creationId xmlns:a16="http://schemas.microsoft.com/office/drawing/2014/main" id="{14DF5F07-5D87-4F91-86ED-83FDDC33461B}"/>
              </a:ext>
            </a:extLst>
          </p:cNvPr>
          <p:cNvGrpSpPr/>
          <p:nvPr/>
        </p:nvGrpSpPr>
        <p:grpSpPr>
          <a:xfrm>
            <a:off x="9290863" y="3729557"/>
            <a:ext cx="1128196" cy="1147710"/>
            <a:chOff x="5195772" y="4110599"/>
            <a:chExt cx="1128196" cy="1147710"/>
          </a:xfrm>
        </p:grpSpPr>
        <p:grpSp>
          <p:nvGrpSpPr>
            <p:cNvPr id="68" name="Group 67">
              <a:extLst>
                <a:ext uri="{FF2B5EF4-FFF2-40B4-BE49-F238E27FC236}">
                  <a16:creationId xmlns:a16="http://schemas.microsoft.com/office/drawing/2014/main" id="{C6E48CB9-18EA-43FE-85F1-E11F1030E0B8}"/>
                </a:ext>
              </a:extLst>
            </p:cNvPr>
            <p:cNvGrpSpPr/>
            <p:nvPr/>
          </p:nvGrpSpPr>
          <p:grpSpPr>
            <a:xfrm rot="16200000">
              <a:off x="5619791" y="3686580"/>
              <a:ext cx="280158" cy="1128196"/>
              <a:chOff x="0" y="0"/>
              <a:chExt cx="401482" cy="1644099"/>
            </a:xfrm>
          </p:grpSpPr>
          <p:sp>
            <p:nvSpPr>
              <p:cNvPr id="82" name="Rectangle: Rounded Corners 81">
                <a:extLst>
                  <a:ext uri="{FF2B5EF4-FFF2-40B4-BE49-F238E27FC236}">
                    <a16:creationId xmlns:a16="http://schemas.microsoft.com/office/drawing/2014/main" id="{9F235492-DD51-4BCD-B227-85FA0E244AD0}"/>
                  </a:ext>
                </a:extLst>
              </p:cNvPr>
              <p:cNvSpPr/>
              <p:nvPr/>
            </p:nvSpPr>
            <p:spPr>
              <a:xfrm>
                <a:off x="0" y="0"/>
                <a:ext cx="401482" cy="1644099"/>
              </a:xfrm>
              <a:prstGeom prst="roundRect">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3" name="Flowchart: Connector 82">
                <a:extLst>
                  <a:ext uri="{FF2B5EF4-FFF2-40B4-BE49-F238E27FC236}">
                    <a16:creationId xmlns:a16="http://schemas.microsoft.com/office/drawing/2014/main" id="{C0ECE028-3F5F-4F26-9B19-ADE887B6A0B9}"/>
                  </a:ext>
                </a:extLst>
              </p:cNvPr>
              <p:cNvSpPr/>
              <p:nvPr/>
            </p:nvSpPr>
            <p:spPr>
              <a:xfrm>
                <a:off x="69079" y="100673"/>
                <a:ext cx="263328" cy="258620"/>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4" name="Flowchart: Connector 83">
                <a:extLst>
                  <a:ext uri="{FF2B5EF4-FFF2-40B4-BE49-F238E27FC236}">
                    <a16:creationId xmlns:a16="http://schemas.microsoft.com/office/drawing/2014/main" id="{CF2C9B27-1E6F-4EDB-A70F-EAFA2ADFE31D}"/>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5" name="Flowchart: Connector 84">
                <a:extLst>
                  <a:ext uri="{FF2B5EF4-FFF2-40B4-BE49-F238E27FC236}">
                    <a16:creationId xmlns:a16="http://schemas.microsoft.com/office/drawing/2014/main" id="{5A2A1DEA-9E39-4B2A-A806-340BD81BE827}"/>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6" name="Flowchart: Connector 85">
                <a:extLst>
                  <a:ext uri="{FF2B5EF4-FFF2-40B4-BE49-F238E27FC236}">
                    <a16:creationId xmlns:a16="http://schemas.microsoft.com/office/drawing/2014/main" id="{26B5F228-EF13-40C2-BDC2-9DE52142FDAA}"/>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7" name="Flowchart: Connector 86">
                <a:extLst>
                  <a:ext uri="{FF2B5EF4-FFF2-40B4-BE49-F238E27FC236}">
                    <a16:creationId xmlns:a16="http://schemas.microsoft.com/office/drawing/2014/main" id="{872AD552-7773-4318-97F2-9143039699B5}"/>
                  </a:ext>
                </a:extLst>
              </p:cNvPr>
              <p:cNvSpPr/>
              <p:nvPr/>
            </p:nvSpPr>
            <p:spPr>
              <a:xfrm>
                <a:off x="69078" y="1297815"/>
                <a:ext cx="263328" cy="258620"/>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71" name="Group 70">
              <a:extLst>
                <a:ext uri="{FF2B5EF4-FFF2-40B4-BE49-F238E27FC236}">
                  <a16:creationId xmlns:a16="http://schemas.microsoft.com/office/drawing/2014/main" id="{05AACC5E-0501-4B98-88DD-B59CA02C922A}"/>
                </a:ext>
              </a:extLst>
            </p:cNvPr>
            <p:cNvGrpSpPr/>
            <p:nvPr/>
          </p:nvGrpSpPr>
          <p:grpSpPr>
            <a:xfrm>
              <a:off x="5459595" y="4386071"/>
              <a:ext cx="773837" cy="872238"/>
              <a:chOff x="99963" y="267843"/>
              <a:chExt cx="775055" cy="873109"/>
            </a:xfrm>
          </p:grpSpPr>
          <p:cxnSp>
            <p:nvCxnSpPr>
              <p:cNvPr id="72" name="Straight Arrow Connector 71">
                <a:extLst>
                  <a:ext uri="{FF2B5EF4-FFF2-40B4-BE49-F238E27FC236}">
                    <a16:creationId xmlns:a16="http://schemas.microsoft.com/office/drawing/2014/main" id="{AC8CD210-8D8D-4649-9CF5-E2DE052605AA}"/>
                  </a:ext>
                </a:extLst>
              </p:cNvPr>
              <p:cNvCxnSpPr>
                <a:cxnSpLocks/>
              </p:cNvCxnSpPr>
              <p:nvPr/>
            </p:nvCxnSpPr>
            <p:spPr>
              <a:xfrm flipV="1">
                <a:off x="487722" y="267843"/>
                <a:ext cx="0" cy="8731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6CD2D445-3027-4355-A3D8-B247B5840C12}"/>
                  </a:ext>
                </a:extLst>
              </p:cNvPr>
              <p:cNvGrpSpPr/>
              <p:nvPr/>
            </p:nvGrpSpPr>
            <p:grpSpPr>
              <a:xfrm>
                <a:off x="99963" y="485580"/>
                <a:ext cx="775055" cy="446076"/>
                <a:chOff x="121018" y="33860"/>
                <a:chExt cx="938325" cy="446552"/>
              </a:xfrm>
            </p:grpSpPr>
            <p:sp>
              <p:nvSpPr>
                <p:cNvPr id="74" name="Trapezoid 73">
                  <a:extLst>
                    <a:ext uri="{FF2B5EF4-FFF2-40B4-BE49-F238E27FC236}">
                      <a16:creationId xmlns:a16="http://schemas.microsoft.com/office/drawing/2014/main" id="{6012B2BA-6875-41AA-888D-E2B527F253AB}"/>
                    </a:ext>
                  </a:extLst>
                </p:cNvPr>
                <p:cNvSpPr/>
                <p:nvPr/>
              </p:nvSpPr>
              <p:spPr>
                <a:xfrm>
                  <a:off x="121018" y="33860"/>
                  <a:ext cx="938325" cy="446552"/>
                </a:xfrm>
                <a:prstGeom prst="trapezoid">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75" name="TextBox 10">
                      <a:extLst>
                        <a:ext uri="{FF2B5EF4-FFF2-40B4-BE49-F238E27FC236}">
                          <a16:creationId xmlns:a16="http://schemas.microsoft.com/office/drawing/2014/main" id="{B7716586-E6BB-4E70-A491-7A40CFE29B0E}"/>
                        </a:ext>
                      </a:extLst>
                    </p:cNvPr>
                    <p:cNvSpPr txBox="1"/>
                    <p:nvPr/>
                  </p:nvSpPr>
                  <p:spPr>
                    <a:xfrm>
                      <a:off x="196149" y="126000"/>
                      <a:ext cx="780107" cy="298141"/>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400" i="1" kern="1200">
                                    <a:solidFill>
                                      <a:srgbClr val="000000"/>
                                    </a:solidFill>
                                    <a:effectLst/>
                                    <a:latin typeface="Cambria Math" panose="02040503050406030204" pitchFamily="18" charset="0"/>
                                    <a:ea typeface="Times New Roman" panose="02020603050405020304" pitchFamily="18" charset="0"/>
                                  </a:rPr>
                                </m:ctrlPr>
                              </m:sSubPr>
                              <m:e>
                                <m:r>
                                  <a:rPr lang="en-US" sz="1400" i="1" kern="1200">
                                    <a:solidFill>
                                      <a:srgbClr val="000000"/>
                                    </a:solidFill>
                                    <a:effectLst/>
                                    <a:latin typeface="Cambria Math" panose="02040503050406030204" pitchFamily="18" charset="0"/>
                                    <a:ea typeface="Times New Roman" panose="02020603050405020304" pitchFamily="18" charset="0"/>
                                  </a:rPr>
                                  <m:t>𝐸𝑛𝑐</m:t>
                                </m:r>
                              </m:e>
                              <m:sub>
                                <m:r>
                                  <a:rPr lang="en-US" sz="1400" i="1" kern="1200">
                                    <a:solidFill>
                                      <a:srgbClr val="000000"/>
                                    </a:solidFill>
                                    <a:effectLst/>
                                    <a:latin typeface="Cambria Math" panose="02040503050406030204" pitchFamily="18" charset="0"/>
                                    <a:ea typeface="Times New Roman" panose="02020603050405020304" pitchFamily="18" charset="0"/>
                                  </a:rPr>
                                  <m:t>𝑡𝑔𝑡</m:t>
                                </m:r>
                              </m:sub>
                            </m:sSub>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75" name="TextBox 10">
                      <a:extLst>
                        <a:ext uri="{FF2B5EF4-FFF2-40B4-BE49-F238E27FC236}">
                          <a16:creationId xmlns:a16="http://schemas.microsoft.com/office/drawing/2014/main" id="{B7716586-E6BB-4E70-A491-7A40CFE29B0E}"/>
                        </a:ext>
                      </a:extLst>
                    </p:cNvPr>
                    <p:cNvSpPr txBox="1">
                      <a:spLocks noRot="1" noChangeAspect="1" noMove="1" noResize="1" noEditPoints="1" noAdjustHandles="1" noChangeArrowheads="1" noChangeShapeType="1" noTextEdit="1"/>
                    </p:cNvSpPr>
                    <p:nvPr/>
                  </p:nvSpPr>
                  <p:spPr>
                    <a:xfrm>
                      <a:off x="196149" y="126000"/>
                      <a:ext cx="780107" cy="298141"/>
                    </a:xfrm>
                    <a:prstGeom prst="rect">
                      <a:avLst/>
                    </a:prstGeom>
                    <a:blipFill>
                      <a:blip r:embed="rId8"/>
                      <a:stretch>
                        <a:fillRect b="-10204"/>
                      </a:stretch>
                    </a:blipFill>
                  </p:spPr>
                  <p:txBody>
                    <a:bodyPr/>
                    <a:lstStyle/>
                    <a:p>
                      <a:r>
                        <a:rPr lang="en-US">
                          <a:noFill/>
                        </a:rPr>
                        <a:t> </a:t>
                      </a:r>
                    </a:p>
                  </p:txBody>
                </p:sp>
              </mc:Fallback>
            </mc:AlternateContent>
          </p:grpSp>
        </p:grpSp>
      </p:grpSp>
      <p:sp>
        <p:nvSpPr>
          <p:cNvPr id="116" name="Rectangle 113">
            <a:extLst>
              <a:ext uri="{FF2B5EF4-FFF2-40B4-BE49-F238E27FC236}">
                <a16:creationId xmlns:a16="http://schemas.microsoft.com/office/drawing/2014/main" id="{DC37D42B-2575-4DBC-A6BD-A63F5F796257}"/>
              </a:ext>
            </a:extLst>
          </p:cNvPr>
          <p:cNvSpPr>
            <a:spLocks noChangeArrowheads="1"/>
          </p:cNvSpPr>
          <p:nvPr/>
        </p:nvSpPr>
        <p:spPr bwMode="auto">
          <a:xfrm>
            <a:off x="782516" y="-156503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63" name="Group 162">
            <a:extLst>
              <a:ext uri="{FF2B5EF4-FFF2-40B4-BE49-F238E27FC236}">
                <a16:creationId xmlns:a16="http://schemas.microsoft.com/office/drawing/2014/main" id="{BBADF596-13C8-467F-8220-1D3CDCD0499B}"/>
              </a:ext>
            </a:extLst>
          </p:cNvPr>
          <p:cNvGrpSpPr/>
          <p:nvPr/>
        </p:nvGrpSpPr>
        <p:grpSpPr>
          <a:xfrm>
            <a:off x="6575862" y="1639137"/>
            <a:ext cx="2919515" cy="2084705"/>
            <a:chOff x="2480771" y="2020179"/>
            <a:chExt cx="2919515" cy="2084705"/>
          </a:xfrm>
        </p:grpSpPr>
        <p:grpSp>
          <p:nvGrpSpPr>
            <p:cNvPr id="153" name="Group 152">
              <a:extLst>
                <a:ext uri="{FF2B5EF4-FFF2-40B4-BE49-F238E27FC236}">
                  <a16:creationId xmlns:a16="http://schemas.microsoft.com/office/drawing/2014/main" id="{0B8A7D36-BEC8-4823-B8F2-C96D06B768DD}"/>
                </a:ext>
              </a:extLst>
            </p:cNvPr>
            <p:cNvGrpSpPr/>
            <p:nvPr/>
          </p:nvGrpSpPr>
          <p:grpSpPr>
            <a:xfrm>
              <a:off x="2480771" y="2197175"/>
              <a:ext cx="2270837" cy="580922"/>
              <a:chOff x="1692394" y="2208101"/>
              <a:chExt cx="2270837" cy="580922"/>
            </a:xfrm>
            <a:solidFill>
              <a:schemeClr val="accent1">
                <a:lumMod val="20000"/>
                <a:lumOff val="80000"/>
              </a:schemeClr>
            </a:solidFill>
          </p:grpSpPr>
          <p:sp>
            <p:nvSpPr>
              <p:cNvPr id="154" name="Rectangle: Rounded Corners 153">
                <a:extLst>
                  <a:ext uri="{FF2B5EF4-FFF2-40B4-BE49-F238E27FC236}">
                    <a16:creationId xmlns:a16="http://schemas.microsoft.com/office/drawing/2014/main" id="{AE30DA22-6951-450C-805F-06CAF5AE9664}"/>
                  </a:ext>
                </a:extLst>
              </p:cNvPr>
              <p:cNvSpPr/>
              <p:nvPr/>
            </p:nvSpPr>
            <p:spPr>
              <a:xfrm>
                <a:off x="3473646" y="2266559"/>
                <a:ext cx="489585" cy="438150"/>
              </a:xfrm>
              <a:prstGeom prst="roundRect">
                <a:avLst/>
              </a:prstGeom>
              <a:grpFill/>
              <a:ln w="9525">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55" name="Group 154">
                <a:extLst>
                  <a:ext uri="{FF2B5EF4-FFF2-40B4-BE49-F238E27FC236}">
                    <a16:creationId xmlns:a16="http://schemas.microsoft.com/office/drawing/2014/main" id="{7445BB45-A14C-4A02-AB38-6D2A1208DAE9}"/>
                  </a:ext>
                </a:extLst>
              </p:cNvPr>
              <p:cNvGrpSpPr/>
              <p:nvPr/>
            </p:nvGrpSpPr>
            <p:grpSpPr>
              <a:xfrm>
                <a:off x="1692394" y="2208101"/>
                <a:ext cx="1773907" cy="580922"/>
                <a:chOff x="554964" y="121558"/>
                <a:chExt cx="1775486" cy="581658"/>
              </a:xfrm>
              <a:grpFill/>
            </p:grpSpPr>
            <p:cxnSp>
              <p:nvCxnSpPr>
                <p:cNvPr id="156" name="Straight Arrow Connector 155">
                  <a:extLst>
                    <a:ext uri="{FF2B5EF4-FFF2-40B4-BE49-F238E27FC236}">
                      <a16:creationId xmlns:a16="http://schemas.microsoft.com/office/drawing/2014/main" id="{0ED32D07-44A6-4B59-B860-2FC112EDA7FE}"/>
                    </a:ext>
                  </a:extLst>
                </p:cNvPr>
                <p:cNvCxnSpPr/>
                <p:nvPr/>
              </p:nvCxnSpPr>
              <p:spPr>
                <a:xfrm>
                  <a:off x="1749922" y="398265"/>
                  <a:ext cx="580528" cy="0"/>
                </a:xfrm>
                <a:prstGeom prst="straightConnector1">
                  <a:avLst/>
                </a:prstGeom>
                <a:grpFill/>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F6B089D0-4857-4C85-9408-002B3B0C97FD}"/>
                    </a:ext>
                  </a:extLst>
                </p:cNvPr>
                <p:cNvGrpSpPr/>
                <p:nvPr/>
              </p:nvGrpSpPr>
              <p:grpSpPr>
                <a:xfrm>
                  <a:off x="554964" y="121558"/>
                  <a:ext cx="1217000" cy="581658"/>
                  <a:chOff x="554964" y="121600"/>
                  <a:chExt cx="1217000" cy="581855"/>
                </a:xfrm>
                <a:grpFill/>
              </p:grpSpPr>
              <p:sp>
                <p:nvSpPr>
                  <p:cNvPr id="158" name="Rectangle: Rounded Corners 157">
                    <a:extLst>
                      <a:ext uri="{FF2B5EF4-FFF2-40B4-BE49-F238E27FC236}">
                        <a16:creationId xmlns:a16="http://schemas.microsoft.com/office/drawing/2014/main" id="{7B7D98A0-5A25-4D49-BD2B-DCC94BE6C3DF}"/>
                      </a:ext>
                    </a:extLst>
                  </p:cNvPr>
                  <p:cNvSpPr/>
                  <p:nvPr/>
                </p:nvSpPr>
                <p:spPr>
                  <a:xfrm>
                    <a:off x="554964" y="121600"/>
                    <a:ext cx="1217000" cy="581855"/>
                  </a:xfrm>
                  <a:prstGeom prst="roundRect">
                    <a:avLst/>
                  </a:prstGeom>
                  <a:grpFill/>
                  <a:ln w="9525">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59" name="TextBox 10">
                        <a:extLst>
                          <a:ext uri="{FF2B5EF4-FFF2-40B4-BE49-F238E27FC236}">
                            <a16:creationId xmlns:a16="http://schemas.microsoft.com/office/drawing/2014/main" id="{8ACC00F8-8E8D-4DE1-B319-3EC2CFD19884}"/>
                          </a:ext>
                        </a:extLst>
                      </p:cNvPr>
                      <p:cNvSpPr txBox="1"/>
                      <p:nvPr/>
                    </p:nvSpPr>
                    <p:spPr>
                      <a:xfrm>
                        <a:off x="678534" y="152395"/>
                        <a:ext cx="943587" cy="536503"/>
                      </a:xfrm>
                      <a:prstGeom prst="rect">
                        <a:avLst/>
                      </a:prstGeom>
                      <a:noFill/>
                      <a:ln>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𝑚𝑎𝑡𝑐h𝑖𝑛𝑔</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𝑑𝑎𝑡𝑎</m:t>
                            </m:r>
                          </m:oMath>
                        </a14:m>
                        <a:r>
                          <a:rPr lang="en-US" sz="1400" dirty="0">
                            <a:effectLst/>
                            <a:latin typeface="Times New Roman" panose="02020603050405020304" pitchFamily="18" charset="0"/>
                            <a:ea typeface="Times New Roman" panose="02020603050405020304" pitchFamily="18" charset="0"/>
                          </a:rPr>
                          <a:t> </a:t>
                        </a:r>
                      </a:p>
                    </p:txBody>
                  </p:sp>
                </mc:Choice>
                <mc:Fallback xmlns="">
                  <p:sp>
                    <p:nvSpPr>
                      <p:cNvPr id="159" name="TextBox 10">
                        <a:extLst>
                          <a:ext uri="{FF2B5EF4-FFF2-40B4-BE49-F238E27FC236}">
                            <a16:creationId xmlns:a16="http://schemas.microsoft.com/office/drawing/2014/main" id="{8ACC00F8-8E8D-4DE1-B319-3EC2CFD19884}"/>
                          </a:ext>
                        </a:extLst>
                      </p:cNvPr>
                      <p:cNvSpPr txBox="1">
                        <a:spLocks noRot="1" noChangeAspect="1" noMove="1" noResize="1" noEditPoints="1" noAdjustHandles="1" noChangeArrowheads="1" noChangeShapeType="1" noTextEdit="1"/>
                      </p:cNvSpPr>
                      <p:nvPr/>
                    </p:nvSpPr>
                    <p:spPr>
                      <a:xfrm>
                        <a:off x="678534" y="152395"/>
                        <a:ext cx="943587" cy="536503"/>
                      </a:xfrm>
                      <a:prstGeom prst="rect">
                        <a:avLst/>
                      </a:prstGeom>
                      <a:blipFill>
                        <a:blip r:embed="rId9"/>
                        <a:stretch>
                          <a:fillRect/>
                        </a:stretch>
                      </a:blipFill>
                      <a:ln>
                        <a:noFill/>
                      </a:ln>
                    </p:spPr>
                    <p:txBody>
                      <a:bodyPr/>
                      <a:lstStyle/>
                      <a:p>
                        <a:r>
                          <a:rPr lang="en-US">
                            <a:noFill/>
                          </a:rPr>
                          <a:t> </a:t>
                        </a:r>
                      </a:p>
                    </p:txBody>
                  </p:sp>
                </mc:Fallback>
              </mc:AlternateContent>
            </p:grpSp>
          </p:grpSp>
        </p:grpSp>
        <p:grpSp>
          <p:nvGrpSpPr>
            <p:cNvPr id="137" name="Group 136">
              <a:extLst>
                <a:ext uri="{FF2B5EF4-FFF2-40B4-BE49-F238E27FC236}">
                  <a16:creationId xmlns:a16="http://schemas.microsoft.com/office/drawing/2014/main" id="{015800CF-D24B-476D-948D-F10C36B8632D}"/>
                </a:ext>
              </a:extLst>
            </p:cNvPr>
            <p:cNvGrpSpPr/>
            <p:nvPr/>
          </p:nvGrpSpPr>
          <p:grpSpPr>
            <a:xfrm>
              <a:off x="4414081" y="2020179"/>
              <a:ext cx="986205" cy="2084705"/>
              <a:chOff x="4414081" y="2020179"/>
              <a:chExt cx="986205" cy="2084705"/>
            </a:xfrm>
          </p:grpSpPr>
          <p:cxnSp>
            <p:nvCxnSpPr>
              <p:cNvPr id="88" name="Straight Arrow Connector 87">
                <a:extLst>
                  <a:ext uri="{FF2B5EF4-FFF2-40B4-BE49-F238E27FC236}">
                    <a16:creationId xmlns:a16="http://schemas.microsoft.com/office/drawing/2014/main" id="{6AB02AB0-607B-4A5D-810C-DABFF4F643A2}"/>
                  </a:ext>
                </a:extLst>
              </p:cNvPr>
              <p:cNvCxnSpPr>
                <a:cxnSpLocks/>
              </p:cNvCxnSpPr>
              <p:nvPr/>
            </p:nvCxnSpPr>
            <p:spPr>
              <a:xfrm flipV="1">
                <a:off x="4414081" y="2023354"/>
                <a:ext cx="0" cy="2081530"/>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36" name="Group 135">
                <a:extLst>
                  <a:ext uri="{FF2B5EF4-FFF2-40B4-BE49-F238E27FC236}">
                    <a16:creationId xmlns:a16="http://schemas.microsoft.com/office/drawing/2014/main" id="{B1BD8A01-3D16-4C98-9CEE-84798E63E4B9}"/>
                  </a:ext>
                </a:extLst>
              </p:cNvPr>
              <p:cNvGrpSpPr/>
              <p:nvPr/>
            </p:nvGrpSpPr>
            <p:grpSpPr>
              <a:xfrm>
                <a:off x="4603899" y="2020179"/>
                <a:ext cx="796387" cy="2084705"/>
                <a:chOff x="4603899" y="2020179"/>
                <a:chExt cx="796387" cy="2084705"/>
              </a:xfrm>
            </p:grpSpPr>
            <p:cxnSp>
              <p:nvCxnSpPr>
                <p:cNvPr id="43" name="Straight Arrow Connector 42">
                  <a:extLst>
                    <a:ext uri="{FF2B5EF4-FFF2-40B4-BE49-F238E27FC236}">
                      <a16:creationId xmlns:a16="http://schemas.microsoft.com/office/drawing/2014/main" id="{A89C4AE6-3448-45BB-B01D-265F209BD002}"/>
                    </a:ext>
                  </a:extLst>
                </p:cNvPr>
                <p:cNvCxnSpPr>
                  <a:cxnSpLocks/>
                </p:cNvCxnSpPr>
                <p:nvPr/>
              </p:nvCxnSpPr>
              <p:spPr>
                <a:xfrm flipV="1">
                  <a:off x="4617916" y="2020179"/>
                  <a:ext cx="0" cy="9652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98C38539-CC9C-49C2-97E0-B3B2D412250F}"/>
                    </a:ext>
                  </a:extLst>
                </p:cNvPr>
                <p:cNvCxnSpPr>
                  <a:cxnSpLocks/>
                </p:cNvCxnSpPr>
                <p:nvPr/>
              </p:nvCxnSpPr>
              <p:spPr>
                <a:xfrm flipH="1">
                  <a:off x="4603899" y="2971092"/>
                  <a:ext cx="7963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3DBDAB8-C4A8-4E05-B507-E5270122942F}"/>
                    </a:ext>
                  </a:extLst>
                </p:cNvPr>
                <p:cNvCxnSpPr>
                  <a:cxnSpLocks/>
                </p:cNvCxnSpPr>
                <p:nvPr/>
              </p:nvCxnSpPr>
              <p:spPr>
                <a:xfrm>
                  <a:off x="5390708" y="2957513"/>
                  <a:ext cx="0" cy="11473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91" name="Group 90">
            <a:extLst>
              <a:ext uri="{FF2B5EF4-FFF2-40B4-BE49-F238E27FC236}">
                <a16:creationId xmlns:a16="http://schemas.microsoft.com/office/drawing/2014/main" id="{B0463037-84D4-47D9-932B-AA5AD866E3CC}"/>
              </a:ext>
            </a:extLst>
          </p:cNvPr>
          <p:cNvGrpSpPr/>
          <p:nvPr/>
        </p:nvGrpSpPr>
        <p:grpSpPr>
          <a:xfrm>
            <a:off x="8553055" y="400961"/>
            <a:ext cx="1011926" cy="713799"/>
            <a:chOff x="3428199" y="781870"/>
            <a:chExt cx="1011926" cy="713799"/>
          </a:xfrm>
        </p:grpSpPr>
        <p:grpSp>
          <p:nvGrpSpPr>
            <p:cNvPr id="109" name="Group 108">
              <a:extLst>
                <a:ext uri="{FF2B5EF4-FFF2-40B4-BE49-F238E27FC236}">
                  <a16:creationId xmlns:a16="http://schemas.microsoft.com/office/drawing/2014/main" id="{9BD497A0-D0E3-4C71-B2DF-C2195FD00D3F}"/>
                </a:ext>
              </a:extLst>
            </p:cNvPr>
            <p:cNvGrpSpPr/>
            <p:nvPr/>
          </p:nvGrpSpPr>
          <p:grpSpPr>
            <a:xfrm>
              <a:off x="3428199" y="781870"/>
              <a:ext cx="1011926" cy="406212"/>
              <a:chOff x="132131" y="-1590"/>
              <a:chExt cx="579833" cy="406704"/>
            </a:xfrm>
          </p:grpSpPr>
          <p:sp>
            <p:nvSpPr>
              <p:cNvPr id="110" name="Rectangle: Rounded Corners 109">
                <a:extLst>
                  <a:ext uri="{FF2B5EF4-FFF2-40B4-BE49-F238E27FC236}">
                    <a16:creationId xmlns:a16="http://schemas.microsoft.com/office/drawing/2014/main" id="{50D82295-6CDE-41F5-9B9A-79F30BAF7BDE}"/>
                  </a:ext>
                </a:extLst>
              </p:cNvPr>
              <p:cNvSpPr/>
              <p:nvPr/>
            </p:nvSpPr>
            <p:spPr>
              <a:xfrm>
                <a:off x="132131" y="-1590"/>
                <a:ext cx="579833" cy="360677"/>
              </a:xfrm>
              <a:prstGeom prst="roundRect">
                <a:avLst/>
              </a:prstGeom>
              <a:solidFill>
                <a:schemeClr val="accent1">
                  <a:lumMod val="20000"/>
                  <a:lumOff val="80000"/>
                </a:schemeClr>
              </a:solidFill>
              <a:ln w="1905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11" name="TextBox 10">
                    <a:extLst>
                      <a:ext uri="{FF2B5EF4-FFF2-40B4-BE49-F238E27FC236}">
                        <a16:creationId xmlns:a16="http://schemas.microsoft.com/office/drawing/2014/main" id="{410EFD51-F49A-454F-8AA3-FF9D01F21BDD}"/>
                      </a:ext>
                    </a:extLst>
                  </p:cNvPr>
                  <p:cNvSpPr txBox="1"/>
                  <p:nvPr/>
                </p:nvSpPr>
                <p:spPr>
                  <a:xfrm rot="10800000" flipV="1">
                    <a:off x="172314" y="544"/>
                    <a:ext cx="513089" cy="40457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smtClean="0">
                              <a:solidFill>
                                <a:srgbClr val="000000"/>
                              </a:solidFill>
                              <a:effectLst/>
                              <a:latin typeface="Cambria Math" panose="02040503050406030204" pitchFamily="18" charset="0"/>
                              <a:ea typeface="Times New Roman" panose="02020603050405020304" pitchFamily="18" charset="0"/>
                            </a:rPr>
                            <m:t>𝑚𝑎𝑝𝑝𝑖𝑛𝑔</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111" name="TextBox 10">
                    <a:extLst>
                      <a:ext uri="{FF2B5EF4-FFF2-40B4-BE49-F238E27FC236}">
                        <a16:creationId xmlns:a16="http://schemas.microsoft.com/office/drawing/2014/main" id="{410EFD51-F49A-454F-8AA3-FF9D01F21BDD}"/>
                      </a:ext>
                    </a:extLst>
                  </p:cNvPr>
                  <p:cNvSpPr txBox="1">
                    <a:spLocks noRot="1" noChangeAspect="1" noMove="1" noResize="1" noEditPoints="1" noAdjustHandles="1" noChangeArrowheads="1" noChangeShapeType="1" noTextEdit="1"/>
                  </p:cNvSpPr>
                  <p:nvPr/>
                </p:nvSpPr>
                <p:spPr>
                  <a:xfrm rot="10800000" flipV="1">
                    <a:off x="172314" y="544"/>
                    <a:ext cx="513089" cy="404570"/>
                  </a:xfrm>
                  <a:prstGeom prst="rect">
                    <a:avLst/>
                  </a:prstGeom>
                  <a:blipFill>
                    <a:blip r:embed="rId10"/>
                    <a:stretch>
                      <a:fillRect l="-2055"/>
                    </a:stretch>
                  </a:blipFill>
                </p:spPr>
                <p:txBody>
                  <a:bodyPr/>
                  <a:lstStyle/>
                  <a:p>
                    <a:r>
                      <a:rPr lang="en-US">
                        <a:noFill/>
                      </a:rPr>
                      <a:t> </a:t>
                    </a:r>
                  </a:p>
                </p:txBody>
              </p:sp>
            </mc:Fallback>
          </mc:AlternateContent>
        </p:grpSp>
        <p:cxnSp>
          <p:nvCxnSpPr>
            <p:cNvPr id="7" name="Straight Arrow Connector 6">
              <a:extLst>
                <a:ext uri="{FF2B5EF4-FFF2-40B4-BE49-F238E27FC236}">
                  <a16:creationId xmlns:a16="http://schemas.microsoft.com/office/drawing/2014/main" id="{DDBA694C-3EA7-4D84-8674-0BD4147E876C}"/>
                </a:ext>
              </a:extLst>
            </p:cNvPr>
            <p:cNvCxnSpPr>
              <a:cxnSpLocks/>
            </p:cNvCxnSpPr>
            <p:nvPr/>
          </p:nvCxnSpPr>
          <p:spPr>
            <a:xfrm flipV="1">
              <a:off x="3942276" y="1185789"/>
              <a:ext cx="0" cy="30988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9" name="Group 138">
            <a:extLst>
              <a:ext uri="{FF2B5EF4-FFF2-40B4-BE49-F238E27FC236}">
                <a16:creationId xmlns:a16="http://schemas.microsoft.com/office/drawing/2014/main" id="{60808403-1A1B-4B1D-BE97-E7C9AF2FEAB4}"/>
              </a:ext>
            </a:extLst>
          </p:cNvPr>
          <p:cNvGrpSpPr/>
          <p:nvPr/>
        </p:nvGrpSpPr>
        <p:grpSpPr>
          <a:xfrm>
            <a:off x="8320472" y="1124152"/>
            <a:ext cx="1498811" cy="488315"/>
            <a:chOff x="3768181" y="1497574"/>
            <a:chExt cx="1498811" cy="488315"/>
          </a:xfrm>
        </p:grpSpPr>
        <p:sp>
          <p:nvSpPr>
            <p:cNvPr id="44" name="Trapezoid 43">
              <a:extLst>
                <a:ext uri="{FF2B5EF4-FFF2-40B4-BE49-F238E27FC236}">
                  <a16:creationId xmlns:a16="http://schemas.microsoft.com/office/drawing/2014/main" id="{197DAFFF-0913-4826-9ABE-032C9CC6E456}"/>
                </a:ext>
              </a:extLst>
            </p:cNvPr>
            <p:cNvSpPr/>
            <p:nvPr/>
          </p:nvSpPr>
          <p:spPr>
            <a:xfrm rot="10800000" flipV="1">
              <a:off x="3768181" y="1497574"/>
              <a:ext cx="1498811" cy="488315"/>
            </a:xfrm>
            <a:prstGeom prst="trapezoid">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45" name="TextBox 10">
                  <a:extLst>
                    <a:ext uri="{FF2B5EF4-FFF2-40B4-BE49-F238E27FC236}">
                      <a16:creationId xmlns:a16="http://schemas.microsoft.com/office/drawing/2014/main" id="{D0ABF886-B58A-4E52-88A7-24669F139515}"/>
                    </a:ext>
                  </a:extLst>
                </p:cNvPr>
                <p:cNvSpPr txBox="1">
                  <a:spLocks noChangeArrowheads="1"/>
                </p:cNvSpPr>
                <p:nvPr/>
              </p:nvSpPr>
              <p:spPr bwMode="auto">
                <a:xfrm>
                  <a:off x="3965986" y="1557384"/>
                  <a:ext cx="1192236" cy="3873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Times New Roman" panose="02020603050405020304" pitchFamily="18" charset="0"/>
                          </a:rPr>
                          <m:t>𝐷𝑖𝑠𝑐𝑟𝑖𝑚𝑖𝑛𝑎𝑡𝑜𝑟</m:t>
                        </m:r>
                      </m:oMath>
                    </m:oMathPara>
                  </a14:m>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mc:Choice>
          <mc:Fallback xmlns="">
            <p:sp>
              <p:nvSpPr>
                <p:cNvPr id="45" name="TextBox 10">
                  <a:extLst>
                    <a:ext uri="{FF2B5EF4-FFF2-40B4-BE49-F238E27FC236}">
                      <a16:creationId xmlns:a16="http://schemas.microsoft.com/office/drawing/2014/main" id="{D0ABF886-B58A-4E52-88A7-24669F139515}"/>
                    </a:ext>
                  </a:extLst>
                </p:cNvPr>
                <p:cNvSpPr txBox="1">
                  <a:spLocks noRot="1" noChangeAspect="1" noMove="1" noResize="1" noEditPoints="1" noAdjustHandles="1" noChangeArrowheads="1" noChangeShapeType="1" noTextEdit="1"/>
                </p:cNvSpPr>
                <p:nvPr/>
              </p:nvSpPr>
              <p:spPr bwMode="auto">
                <a:xfrm>
                  <a:off x="3965986" y="1557384"/>
                  <a:ext cx="1192236" cy="387350"/>
                </a:xfrm>
                <a:prstGeom prst="rect">
                  <a:avLst/>
                </a:prstGeom>
                <a:blipFill>
                  <a:blip r:embed="rId11"/>
                  <a:stretch>
                    <a:fillRect l="-5102" r="-51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grpSp>
        <p:nvGrpSpPr>
          <p:cNvPr id="92" name="Group 91">
            <a:extLst>
              <a:ext uri="{FF2B5EF4-FFF2-40B4-BE49-F238E27FC236}">
                <a16:creationId xmlns:a16="http://schemas.microsoft.com/office/drawing/2014/main" id="{6CCA40E4-634C-4C0B-B04D-E8DA54C704EF}"/>
              </a:ext>
            </a:extLst>
          </p:cNvPr>
          <p:cNvGrpSpPr/>
          <p:nvPr/>
        </p:nvGrpSpPr>
        <p:grpSpPr>
          <a:xfrm>
            <a:off x="8526809" y="402447"/>
            <a:ext cx="1083488" cy="714628"/>
            <a:chOff x="4537499" y="781041"/>
            <a:chExt cx="1083488" cy="714628"/>
          </a:xfrm>
        </p:grpSpPr>
        <p:cxnSp>
          <p:nvCxnSpPr>
            <p:cNvPr id="8" name="Straight Arrow Connector 7">
              <a:extLst>
                <a:ext uri="{FF2B5EF4-FFF2-40B4-BE49-F238E27FC236}">
                  <a16:creationId xmlns:a16="http://schemas.microsoft.com/office/drawing/2014/main" id="{B7BD11F8-2E5F-492F-B6BD-D99E7CA79605}"/>
                </a:ext>
              </a:extLst>
            </p:cNvPr>
            <p:cNvCxnSpPr>
              <a:cxnSpLocks/>
            </p:cNvCxnSpPr>
            <p:nvPr/>
          </p:nvCxnSpPr>
          <p:spPr>
            <a:xfrm flipV="1">
              <a:off x="5080831" y="1185789"/>
              <a:ext cx="0" cy="30988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82ECEC2A-63B7-4692-ACE9-B2AAF439F84D}"/>
                </a:ext>
              </a:extLst>
            </p:cNvPr>
            <p:cNvGrpSpPr/>
            <p:nvPr/>
          </p:nvGrpSpPr>
          <p:grpSpPr>
            <a:xfrm>
              <a:off x="4537499" y="781041"/>
              <a:ext cx="1083488" cy="360241"/>
              <a:chOff x="110852" y="-1590"/>
              <a:chExt cx="620838" cy="360677"/>
            </a:xfrm>
          </p:grpSpPr>
          <p:sp>
            <p:nvSpPr>
              <p:cNvPr id="127" name="Rectangle: Rounded Corners 126">
                <a:extLst>
                  <a:ext uri="{FF2B5EF4-FFF2-40B4-BE49-F238E27FC236}">
                    <a16:creationId xmlns:a16="http://schemas.microsoft.com/office/drawing/2014/main" id="{F2A3D6A2-B4DB-4ACA-AE03-55A3898CB85E}"/>
                  </a:ext>
                </a:extLst>
              </p:cNvPr>
              <p:cNvSpPr/>
              <p:nvPr/>
            </p:nvSpPr>
            <p:spPr>
              <a:xfrm>
                <a:off x="132131" y="-1590"/>
                <a:ext cx="579833" cy="360677"/>
              </a:xfrm>
              <a:prstGeom prst="roundRect">
                <a:avLst/>
              </a:prstGeom>
              <a:solidFill>
                <a:srgbClr val="FFCCCC"/>
              </a:solidFill>
              <a:ln w="190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28" name="TextBox 10">
                    <a:extLst>
                      <a:ext uri="{FF2B5EF4-FFF2-40B4-BE49-F238E27FC236}">
                        <a16:creationId xmlns:a16="http://schemas.microsoft.com/office/drawing/2014/main" id="{453ADD34-9E56-4E88-B1E8-3D6778E07B0D}"/>
                      </a:ext>
                    </a:extLst>
                  </p:cNvPr>
                  <p:cNvSpPr txBox="1"/>
                  <p:nvPr/>
                </p:nvSpPr>
                <p:spPr>
                  <a:xfrm rot="10800000" flipV="1">
                    <a:off x="110852" y="52424"/>
                    <a:ext cx="620838" cy="207609"/>
                  </a:xfrm>
                  <a:prstGeom prst="rect">
                    <a:avLst/>
                  </a:prstGeom>
                  <a:noFill/>
                  <a:ln w="9525">
                    <a:no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14:m>
                      <m:oMathPara xmlns:m="http://schemas.openxmlformats.org/officeDocument/2006/math">
                        <m:oMathParaPr>
                          <m:jc m:val="centerGroup"/>
                        </m:oMathParaPr>
                        <m:oMath xmlns:m="http://schemas.openxmlformats.org/officeDocument/2006/math">
                          <m:r>
                            <a:rPr lang="en-US" sz="1400" i="1" smtClean="0">
                              <a:solidFill>
                                <a:srgbClr val="000000"/>
                              </a:solidFill>
                              <a:latin typeface="Cambria Math" panose="02040503050406030204" pitchFamily="18" charset="0"/>
                              <a:ea typeface="Times New Roman" panose="02020603050405020304" pitchFamily="18" charset="0"/>
                            </a:rPr>
                            <m:t>𝑢𝑛𝑚𝑎𝑝𝑝𝑖𝑛</m:t>
                          </m:r>
                          <m:r>
                            <a:rPr lang="en-US" sz="1400" b="0" i="1" smtClean="0">
                              <a:solidFill>
                                <a:srgbClr val="000000"/>
                              </a:solidFill>
                              <a:latin typeface="Cambria Math" panose="02040503050406030204" pitchFamily="18" charset="0"/>
                              <a:ea typeface="Times New Roman" panose="02020603050405020304" pitchFamily="18" charset="0"/>
                            </a:rPr>
                            <m:t>𝑔</m:t>
                          </m:r>
                        </m:oMath>
                      </m:oMathPara>
                    </a14:m>
                    <a:endParaRPr lang="en-US" dirty="0">
                      <a:solidFill>
                        <a:schemeClr val="tx1"/>
                      </a:solidFill>
                    </a:endParaRPr>
                  </a:p>
                </p:txBody>
              </p:sp>
            </mc:Choice>
            <mc:Fallback xmlns="">
              <p:sp>
                <p:nvSpPr>
                  <p:cNvPr id="128" name="TextBox 10">
                    <a:extLst>
                      <a:ext uri="{FF2B5EF4-FFF2-40B4-BE49-F238E27FC236}">
                        <a16:creationId xmlns:a16="http://schemas.microsoft.com/office/drawing/2014/main" id="{453ADD34-9E56-4E88-B1E8-3D6778E07B0D}"/>
                      </a:ext>
                    </a:extLst>
                  </p:cNvPr>
                  <p:cNvSpPr txBox="1">
                    <a:spLocks noRot="1" noChangeAspect="1" noMove="1" noResize="1" noEditPoints="1" noAdjustHandles="1" noChangeArrowheads="1" noChangeShapeType="1" noTextEdit="1"/>
                  </p:cNvSpPr>
                  <p:nvPr/>
                </p:nvSpPr>
                <p:spPr>
                  <a:xfrm rot="10800000" flipV="1">
                    <a:off x="110852" y="52424"/>
                    <a:ext cx="620838" cy="207609"/>
                  </a:xfrm>
                  <a:prstGeom prst="rect">
                    <a:avLst/>
                  </a:prstGeom>
                  <a:blipFill>
                    <a:blip r:embed="rId12"/>
                    <a:stretch>
                      <a:fillRect t="-2941" b="-35294"/>
                    </a:stretch>
                  </a:blipFill>
                  <a:ln w="9525">
                    <a:noFill/>
                    <a:prstDash val="lgDash"/>
                  </a:ln>
                </p:spPr>
                <p:txBody>
                  <a:bodyPr/>
                  <a:lstStyle/>
                  <a:p>
                    <a:r>
                      <a:rPr lang="en-US">
                        <a:noFill/>
                      </a:rPr>
                      <a:t> </a:t>
                    </a:r>
                  </a:p>
                </p:txBody>
              </p:sp>
            </mc:Fallback>
          </mc:AlternateContent>
        </p:grpSp>
      </p:grpSp>
      <p:grpSp>
        <p:nvGrpSpPr>
          <p:cNvPr id="145" name="Group 144">
            <a:extLst>
              <a:ext uri="{FF2B5EF4-FFF2-40B4-BE49-F238E27FC236}">
                <a16:creationId xmlns:a16="http://schemas.microsoft.com/office/drawing/2014/main" id="{0F485BD4-57DA-4A47-84F5-94A53342403E}"/>
              </a:ext>
            </a:extLst>
          </p:cNvPr>
          <p:cNvGrpSpPr/>
          <p:nvPr/>
        </p:nvGrpSpPr>
        <p:grpSpPr>
          <a:xfrm>
            <a:off x="8164838" y="2814126"/>
            <a:ext cx="1414612" cy="884867"/>
            <a:chOff x="4069747" y="3197296"/>
            <a:chExt cx="1414612" cy="884867"/>
          </a:xfrm>
        </p:grpSpPr>
        <p:grpSp>
          <p:nvGrpSpPr>
            <p:cNvPr id="144" name="Group 143">
              <a:extLst>
                <a:ext uri="{FF2B5EF4-FFF2-40B4-BE49-F238E27FC236}">
                  <a16:creationId xmlns:a16="http://schemas.microsoft.com/office/drawing/2014/main" id="{7312C011-BC2E-418E-BB49-BBD28F61E43D}"/>
                </a:ext>
              </a:extLst>
            </p:cNvPr>
            <p:cNvGrpSpPr/>
            <p:nvPr/>
          </p:nvGrpSpPr>
          <p:grpSpPr>
            <a:xfrm>
              <a:off x="4636135" y="3197296"/>
              <a:ext cx="848224" cy="884867"/>
              <a:chOff x="4636135" y="3240124"/>
              <a:chExt cx="848224" cy="858052"/>
            </a:xfrm>
          </p:grpSpPr>
          <p:cxnSp>
            <p:nvCxnSpPr>
              <p:cNvPr id="120" name="Straight Arrow Connector 119">
                <a:extLst>
                  <a:ext uri="{FF2B5EF4-FFF2-40B4-BE49-F238E27FC236}">
                    <a16:creationId xmlns:a16="http://schemas.microsoft.com/office/drawing/2014/main" id="{554D067C-4BF3-4FA8-9980-D4BD07B4C569}"/>
                  </a:ext>
                </a:extLst>
              </p:cNvPr>
              <p:cNvCxnSpPr>
                <a:cxnSpLocks/>
              </p:cNvCxnSpPr>
              <p:nvPr/>
            </p:nvCxnSpPr>
            <p:spPr>
              <a:xfrm flipH="1">
                <a:off x="4636135" y="3245861"/>
                <a:ext cx="6608" cy="852315"/>
              </a:xfrm>
              <a:prstGeom prst="straightConnector1">
                <a:avLst/>
              </a:prstGeom>
              <a:ln w="9525">
                <a:solidFill>
                  <a:srgbClr val="C0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F7F9435-F749-4126-AB5C-68B665A422E4}"/>
                  </a:ext>
                </a:extLst>
              </p:cNvPr>
              <p:cNvCxnSpPr>
                <a:cxnSpLocks/>
              </p:cNvCxnSpPr>
              <p:nvPr/>
            </p:nvCxnSpPr>
            <p:spPr>
              <a:xfrm>
                <a:off x="4655438" y="3240124"/>
                <a:ext cx="828921" cy="0"/>
              </a:xfrm>
              <a:prstGeom prst="line">
                <a:avLst/>
              </a:prstGeom>
              <a:ln w="9525">
                <a:solidFill>
                  <a:srgbClr val="C00000"/>
                </a:solidFill>
                <a:prstDash val="lg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0" name="TextBox 10">
                  <a:extLst>
                    <a:ext uri="{FF2B5EF4-FFF2-40B4-BE49-F238E27FC236}">
                      <a16:creationId xmlns:a16="http://schemas.microsoft.com/office/drawing/2014/main" id="{A5A7C910-6A3E-4ECE-8694-2B5CEB12DEEB}"/>
                    </a:ext>
                  </a:extLst>
                </p:cNvPr>
                <p:cNvSpPr txBox="1"/>
                <p:nvPr/>
              </p:nvSpPr>
              <p:spPr>
                <a:xfrm>
                  <a:off x="4069747" y="3329133"/>
                  <a:ext cx="1347598" cy="307777"/>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𝑟𝑒𝑝𝑙𝑖𝑐𝑎𝑡𝑒</m:t>
                        </m:r>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140" name="TextBox 10">
                  <a:extLst>
                    <a:ext uri="{FF2B5EF4-FFF2-40B4-BE49-F238E27FC236}">
                      <a16:creationId xmlns:a16="http://schemas.microsoft.com/office/drawing/2014/main" id="{A5A7C910-6A3E-4ECE-8694-2B5CEB12DEEB}"/>
                    </a:ext>
                  </a:extLst>
                </p:cNvPr>
                <p:cNvSpPr txBox="1">
                  <a:spLocks noRot="1" noChangeAspect="1" noMove="1" noResize="1" noEditPoints="1" noAdjustHandles="1" noChangeArrowheads="1" noChangeShapeType="1" noTextEdit="1"/>
                </p:cNvSpPr>
                <p:nvPr/>
              </p:nvSpPr>
              <p:spPr>
                <a:xfrm>
                  <a:off x="4069747" y="3329133"/>
                  <a:ext cx="1347598" cy="307777"/>
                </a:xfrm>
                <a:prstGeom prst="rect">
                  <a:avLst/>
                </a:prstGeom>
                <a:blipFill>
                  <a:blip r:embed="rId13"/>
                  <a:stretch>
                    <a:fillRect b="-7843"/>
                  </a:stretch>
                </a:blipFill>
              </p:spPr>
              <p:txBody>
                <a:bodyPr/>
                <a:lstStyle/>
                <a:p>
                  <a:r>
                    <a:rPr lang="en-US">
                      <a:noFill/>
                    </a:rPr>
                    <a:t> </a:t>
                  </a:r>
                </a:p>
              </p:txBody>
            </p:sp>
          </mc:Fallback>
        </mc:AlternateContent>
      </p:grpSp>
      <p:grpSp>
        <p:nvGrpSpPr>
          <p:cNvPr id="187" name="Group 186">
            <a:extLst>
              <a:ext uri="{FF2B5EF4-FFF2-40B4-BE49-F238E27FC236}">
                <a16:creationId xmlns:a16="http://schemas.microsoft.com/office/drawing/2014/main" id="{AE332E44-9E92-44B6-AF41-7E4BE2D97415}"/>
              </a:ext>
            </a:extLst>
          </p:cNvPr>
          <p:cNvGrpSpPr/>
          <p:nvPr/>
        </p:nvGrpSpPr>
        <p:grpSpPr>
          <a:xfrm>
            <a:off x="7653343" y="3724076"/>
            <a:ext cx="1761992" cy="2221390"/>
            <a:chOff x="1820037" y="4103184"/>
            <a:chExt cx="1761992" cy="2221390"/>
          </a:xfrm>
        </p:grpSpPr>
        <mc:AlternateContent xmlns:mc="http://schemas.openxmlformats.org/markup-compatibility/2006" xmlns:a14="http://schemas.microsoft.com/office/drawing/2010/main">
          <mc:Choice Requires="a14">
            <p:sp>
              <p:nvSpPr>
                <p:cNvPr id="166" name="TextBox 10">
                  <a:extLst>
                    <a:ext uri="{FF2B5EF4-FFF2-40B4-BE49-F238E27FC236}">
                      <a16:creationId xmlns:a16="http://schemas.microsoft.com/office/drawing/2014/main" id="{E611B541-C589-45A7-8BA2-5EA6AFB67DDF}"/>
                    </a:ext>
                  </a:extLst>
                </p:cNvPr>
                <p:cNvSpPr txBox="1"/>
                <p:nvPr/>
              </p:nvSpPr>
              <p:spPr>
                <a:xfrm>
                  <a:off x="1820037" y="5585910"/>
                  <a:ext cx="1761992" cy="738664"/>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1" i="1" kern="1200" smtClean="0">
                            <a:solidFill>
                              <a:srgbClr val="C00000"/>
                            </a:solidFill>
                            <a:effectLst/>
                            <a:latin typeface="Cambria Math" panose="02040503050406030204" pitchFamily="18" charset="0"/>
                            <a:ea typeface="Cambria Math" panose="02040503050406030204" pitchFamily="18" charset="0"/>
                            <a:cs typeface="Times New Roman" panose="02020603050405020304" pitchFamily="18" charset="0"/>
                          </a:rPr>
                          <m:t>𝒎𝒊𝒔</m:t>
                        </m:r>
                        <m:r>
                          <a:rPr lang="en-US" sz="1400" b="1" i="1" kern="1200">
                            <a:solidFill>
                              <a:srgbClr val="C00000"/>
                            </a:solidFill>
                            <a:effectLst/>
                            <a:latin typeface="Cambria Math" panose="02040503050406030204" pitchFamily="18" charset="0"/>
                            <a:ea typeface="Cambria Math" panose="02040503050406030204" pitchFamily="18" charset="0"/>
                            <a:cs typeface="Times New Roman" panose="02020603050405020304" pitchFamily="18" charset="0"/>
                          </a:rPr>
                          <m:t>𝒎𝒂𝒕𝒄𝒉𝒊𝒏𝒈</m:t>
                        </m:r>
                      </m:oMath>
                    </m:oMathPara>
                  </a14:m>
                  <a:endParaRPr lang="en-US" sz="1400" b="1"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𝑠𝑜𝑢𝑟𝑐𝑒</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𝑖𝑛𝑡𝑒𝑟𝑎𝑐𝑡𝑖𝑜𝑛𝑠</m:t>
                        </m:r>
                      </m:oMath>
                    </m:oMathPara>
                  </a14:m>
                  <a:endParaRPr lang="en-US" sz="1400" dirty="0">
                    <a:effectLst/>
                    <a:latin typeface="Times New Roman" panose="02020603050405020304" pitchFamily="18" charset="0"/>
                    <a:ea typeface="Times New Roman" panose="02020603050405020304" pitchFamily="18" charset="0"/>
                  </a:endParaRPr>
                </a:p>
              </p:txBody>
            </p:sp>
          </mc:Choice>
          <mc:Fallback xmlns="">
            <p:sp>
              <p:nvSpPr>
                <p:cNvPr id="166" name="TextBox 10">
                  <a:extLst>
                    <a:ext uri="{FF2B5EF4-FFF2-40B4-BE49-F238E27FC236}">
                      <a16:creationId xmlns:a16="http://schemas.microsoft.com/office/drawing/2014/main" id="{E611B541-C589-45A7-8BA2-5EA6AFB67DDF}"/>
                    </a:ext>
                  </a:extLst>
                </p:cNvPr>
                <p:cNvSpPr txBox="1">
                  <a:spLocks noRot="1" noChangeAspect="1" noMove="1" noResize="1" noEditPoints="1" noAdjustHandles="1" noChangeArrowheads="1" noChangeShapeType="1" noTextEdit="1"/>
                </p:cNvSpPr>
                <p:nvPr/>
              </p:nvSpPr>
              <p:spPr>
                <a:xfrm>
                  <a:off x="1820037" y="5585910"/>
                  <a:ext cx="1761992" cy="738664"/>
                </a:xfrm>
                <a:prstGeom prst="rect">
                  <a:avLst/>
                </a:prstGeom>
                <a:blipFill>
                  <a:blip r:embed="rId14"/>
                  <a:stretch>
                    <a:fillRect/>
                  </a:stretch>
                </a:blipFill>
              </p:spPr>
              <p:txBody>
                <a:bodyPr/>
                <a:lstStyle/>
                <a:p>
                  <a:r>
                    <a:rPr lang="en-US">
                      <a:noFill/>
                    </a:rPr>
                    <a:t> </a:t>
                  </a:r>
                </a:p>
              </p:txBody>
            </p:sp>
          </mc:Fallback>
        </mc:AlternateContent>
        <p:grpSp>
          <p:nvGrpSpPr>
            <p:cNvPr id="167" name="Group 166">
              <a:extLst>
                <a:ext uri="{FF2B5EF4-FFF2-40B4-BE49-F238E27FC236}">
                  <a16:creationId xmlns:a16="http://schemas.microsoft.com/office/drawing/2014/main" id="{8AA6D822-7CE2-4BC4-BA2F-05C41AB648BB}"/>
                </a:ext>
              </a:extLst>
            </p:cNvPr>
            <p:cNvGrpSpPr/>
            <p:nvPr/>
          </p:nvGrpSpPr>
          <p:grpSpPr>
            <a:xfrm rot="16200000">
              <a:off x="2537029" y="4875543"/>
              <a:ext cx="254942" cy="1029210"/>
              <a:chOff x="0" y="0"/>
              <a:chExt cx="401482" cy="1644099"/>
            </a:xfrm>
            <a:solidFill>
              <a:schemeClr val="accent6">
                <a:lumMod val="20000"/>
                <a:lumOff val="80000"/>
              </a:schemeClr>
            </a:solidFill>
          </p:grpSpPr>
          <p:sp>
            <p:nvSpPr>
              <p:cNvPr id="168" name="Rectangle: Rounded Corners 167">
                <a:extLst>
                  <a:ext uri="{FF2B5EF4-FFF2-40B4-BE49-F238E27FC236}">
                    <a16:creationId xmlns:a16="http://schemas.microsoft.com/office/drawing/2014/main" id="{717C84D3-173C-4951-A46B-0686D888B107}"/>
                  </a:ext>
                </a:extLst>
              </p:cNvPr>
              <p:cNvSpPr/>
              <p:nvPr/>
            </p:nvSpPr>
            <p:spPr>
              <a:xfrm>
                <a:off x="0" y="0"/>
                <a:ext cx="401482" cy="1644099"/>
              </a:xfrm>
              <a:prstGeom prst="round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9" name="Flowchart: Connector 168">
                <a:extLst>
                  <a:ext uri="{FF2B5EF4-FFF2-40B4-BE49-F238E27FC236}">
                    <a16:creationId xmlns:a16="http://schemas.microsoft.com/office/drawing/2014/main" id="{C5843BDF-0F22-43A3-B468-8320DA63190F}"/>
                  </a:ext>
                </a:extLst>
              </p:cNvPr>
              <p:cNvSpPr/>
              <p:nvPr/>
            </p:nvSpPr>
            <p:spPr>
              <a:xfrm>
                <a:off x="69078" y="100672"/>
                <a:ext cx="263328" cy="258621"/>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0" name="Flowchart: Connector 169">
                <a:extLst>
                  <a:ext uri="{FF2B5EF4-FFF2-40B4-BE49-F238E27FC236}">
                    <a16:creationId xmlns:a16="http://schemas.microsoft.com/office/drawing/2014/main" id="{B4663963-D48E-460C-947A-ADD9EDC7F345}"/>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1" name="Flowchart: Connector 170">
                <a:extLst>
                  <a:ext uri="{FF2B5EF4-FFF2-40B4-BE49-F238E27FC236}">
                    <a16:creationId xmlns:a16="http://schemas.microsoft.com/office/drawing/2014/main" id="{2CE6CC3B-0209-4610-92AF-6B25604BEDC3}"/>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2" name="Flowchart: Connector 171">
                <a:extLst>
                  <a:ext uri="{FF2B5EF4-FFF2-40B4-BE49-F238E27FC236}">
                    <a16:creationId xmlns:a16="http://schemas.microsoft.com/office/drawing/2014/main" id="{6F4A17BD-2434-42FB-832B-847B8EDD199F}"/>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3" name="Flowchart: Connector 172">
                <a:extLst>
                  <a:ext uri="{FF2B5EF4-FFF2-40B4-BE49-F238E27FC236}">
                    <a16:creationId xmlns:a16="http://schemas.microsoft.com/office/drawing/2014/main" id="{53871873-04AF-4AAE-A8C1-344E097B955A}"/>
                  </a:ext>
                </a:extLst>
              </p:cNvPr>
              <p:cNvSpPr/>
              <p:nvPr/>
            </p:nvSpPr>
            <p:spPr>
              <a:xfrm>
                <a:off x="69078" y="1297815"/>
                <a:ext cx="263328" cy="258621"/>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74" name="Group 173">
              <a:extLst>
                <a:ext uri="{FF2B5EF4-FFF2-40B4-BE49-F238E27FC236}">
                  <a16:creationId xmlns:a16="http://schemas.microsoft.com/office/drawing/2014/main" id="{25C9F2FE-55E1-44A0-B8B3-C909E4BC4507}"/>
                </a:ext>
              </a:extLst>
            </p:cNvPr>
            <p:cNvGrpSpPr/>
            <p:nvPr/>
          </p:nvGrpSpPr>
          <p:grpSpPr>
            <a:xfrm>
              <a:off x="2096295" y="4103184"/>
              <a:ext cx="1128457" cy="1147693"/>
              <a:chOff x="3911893" y="4110599"/>
              <a:chExt cx="1128457" cy="1147693"/>
            </a:xfrm>
          </p:grpSpPr>
          <p:grpSp>
            <p:nvGrpSpPr>
              <p:cNvPr id="175" name="Group 174">
                <a:extLst>
                  <a:ext uri="{FF2B5EF4-FFF2-40B4-BE49-F238E27FC236}">
                    <a16:creationId xmlns:a16="http://schemas.microsoft.com/office/drawing/2014/main" id="{9114AA95-8EFA-4EC6-B95A-6A54CA1AC3C1}"/>
                  </a:ext>
                </a:extLst>
              </p:cNvPr>
              <p:cNvGrpSpPr/>
              <p:nvPr/>
            </p:nvGrpSpPr>
            <p:grpSpPr>
              <a:xfrm rot="16200000">
                <a:off x="4336048" y="3686444"/>
                <a:ext cx="280147" cy="1128457"/>
                <a:chOff x="0" y="0"/>
                <a:chExt cx="401482" cy="1644099"/>
              </a:xfrm>
            </p:grpSpPr>
            <p:sp>
              <p:nvSpPr>
                <p:cNvPr id="181" name="Rectangle: Rounded Corners 180">
                  <a:extLst>
                    <a:ext uri="{FF2B5EF4-FFF2-40B4-BE49-F238E27FC236}">
                      <a16:creationId xmlns:a16="http://schemas.microsoft.com/office/drawing/2014/main" id="{9F781B3E-543E-4E0F-9911-2156966679A0}"/>
                    </a:ext>
                  </a:extLst>
                </p:cNvPr>
                <p:cNvSpPr/>
                <p:nvPr/>
              </p:nvSpPr>
              <p:spPr>
                <a:xfrm>
                  <a:off x="0" y="0"/>
                  <a:ext cx="401482" cy="1644099"/>
                </a:xfrm>
                <a:prstGeom prst="round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2" name="Flowchart: Connector 181">
                  <a:extLst>
                    <a:ext uri="{FF2B5EF4-FFF2-40B4-BE49-F238E27FC236}">
                      <a16:creationId xmlns:a16="http://schemas.microsoft.com/office/drawing/2014/main" id="{CE9223F9-308A-44F2-B3E1-5A956051054E}"/>
                    </a:ext>
                  </a:extLst>
                </p:cNvPr>
                <p:cNvSpPr/>
                <p:nvPr/>
              </p:nvSpPr>
              <p:spPr>
                <a:xfrm>
                  <a:off x="69079" y="100673"/>
                  <a:ext cx="263328" cy="258620"/>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3" name="Flowchart: Connector 182">
                  <a:extLst>
                    <a:ext uri="{FF2B5EF4-FFF2-40B4-BE49-F238E27FC236}">
                      <a16:creationId xmlns:a16="http://schemas.microsoft.com/office/drawing/2014/main" id="{B0970724-D819-41F0-AF72-F70E96954740}"/>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4" name="Flowchart: Connector 183">
                  <a:extLst>
                    <a:ext uri="{FF2B5EF4-FFF2-40B4-BE49-F238E27FC236}">
                      <a16:creationId xmlns:a16="http://schemas.microsoft.com/office/drawing/2014/main" id="{18DECD80-3E9D-4054-BC69-47777CF75D74}"/>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5" name="Flowchart: Connector 184">
                  <a:extLst>
                    <a:ext uri="{FF2B5EF4-FFF2-40B4-BE49-F238E27FC236}">
                      <a16:creationId xmlns:a16="http://schemas.microsoft.com/office/drawing/2014/main" id="{81CD0B61-C88A-45FE-8560-D80FEB7286FA}"/>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6" name="Flowchart: Connector 185">
                  <a:extLst>
                    <a:ext uri="{FF2B5EF4-FFF2-40B4-BE49-F238E27FC236}">
                      <a16:creationId xmlns:a16="http://schemas.microsoft.com/office/drawing/2014/main" id="{E9C7B981-5DDF-4812-AE00-F4E3A3E2886A}"/>
                    </a:ext>
                  </a:extLst>
                </p:cNvPr>
                <p:cNvSpPr/>
                <p:nvPr/>
              </p:nvSpPr>
              <p:spPr>
                <a:xfrm>
                  <a:off x="69078" y="1297815"/>
                  <a:ext cx="263328" cy="258620"/>
                </a:xfrm>
                <a:prstGeom prst="flowChartConnecto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76" name="Group 175">
                <a:extLst>
                  <a:ext uri="{FF2B5EF4-FFF2-40B4-BE49-F238E27FC236}">
                    <a16:creationId xmlns:a16="http://schemas.microsoft.com/office/drawing/2014/main" id="{44E99589-9543-48F3-B506-0E5EE2764C83}"/>
                  </a:ext>
                </a:extLst>
              </p:cNvPr>
              <p:cNvGrpSpPr/>
              <p:nvPr/>
            </p:nvGrpSpPr>
            <p:grpSpPr>
              <a:xfrm>
                <a:off x="4101133" y="4386087"/>
                <a:ext cx="782112" cy="872205"/>
                <a:chOff x="4631" y="267843"/>
                <a:chExt cx="783162" cy="873109"/>
              </a:xfrm>
            </p:grpSpPr>
            <p:cxnSp>
              <p:nvCxnSpPr>
                <p:cNvPr id="177" name="Straight Arrow Connector 176">
                  <a:extLst>
                    <a:ext uri="{FF2B5EF4-FFF2-40B4-BE49-F238E27FC236}">
                      <a16:creationId xmlns:a16="http://schemas.microsoft.com/office/drawing/2014/main" id="{06418808-75BB-4ED2-863E-78ACAEA07C3D}"/>
                    </a:ext>
                  </a:extLst>
                </p:cNvPr>
                <p:cNvCxnSpPr>
                  <a:cxnSpLocks/>
                </p:cNvCxnSpPr>
                <p:nvPr/>
              </p:nvCxnSpPr>
              <p:spPr>
                <a:xfrm flipV="1">
                  <a:off x="394230" y="267843"/>
                  <a:ext cx="0" cy="873109"/>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975582CC-9389-4D17-B958-A94056486646}"/>
                    </a:ext>
                  </a:extLst>
                </p:cNvPr>
                <p:cNvGrpSpPr/>
                <p:nvPr/>
              </p:nvGrpSpPr>
              <p:grpSpPr>
                <a:xfrm>
                  <a:off x="4631" y="496915"/>
                  <a:ext cx="783162" cy="446075"/>
                  <a:chOff x="5604" y="45207"/>
                  <a:chExt cx="948141" cy="446552"/>
                </a:xfrm>
              </p:grpSpPr>
              <p:sp>
                <p:nvSpPr>
                  <p:cNvPr id="179" name="Trapezoid 178">
                    <a:extLst>
                      <a:ext uri="{FF2B5EF4-FFF2-40B4-BE49-F238E27FC236}">
                        <a16:creationId xmlns:a16="http://schemas.microsoft.com/office/drawing/2014/main" id="{9130B0F8-A091-4E7A-9522-518618F7823D}"/>
                      </a:ext>
                    </a:extLst>
                  </p:cNvPr>
                  <p:cNvSpPr/>
                  <p:nvPr/>
                </p:nvSpPr>
                <p:spPr>
                  <a:xfrm>
                    <a:off x="5604" y="45207"/>
                    <a:ext cx="938331" cy="446552"/>
                  </a:xfrm>
                  <a:prstGeom prst="trapezoid">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mc:AlternateContent xmlns:mc="http://schemas.openxmlformats.org/markup-compatibility/2006" xmlns:a14="http://schemas.microsoft.com/office/drawing/2010/main">
                <mc:Choice Requires="a14">
                  <p:sp>
                    <p:nvSpPr>
                      <p:cNvPr id="180" name="TextBox 10">
                        <a:extLst>
                          <a:ext uri="{FF2B5EF4-FFF2-40B4-BE49-F238E27FC236}">
                            <a16:creationId xmlns:a16="http://schemas.microsoft.com/office/drawing/2014/main" id="{B9FA6648-8A01-45E2-B7E3-226F42476358}"/>
                          </a:ext>
                        </a:extLst>
                      </p:cNvPr>
                      <p:cNvSpPr txBox="1"/>
                      <p:nvPr/>
                    </p:nvSpPr>
                    <p:spPr>
                      <a:xfrm>
                        <a:off x="61998" y="100601"/>
                        <a:ext cx="891747" cy="308426"/>
                      </a:xfrm>
                      <a:prstGeom prst="rect">
                        <a:avLst/>
                      </a:prstGeom>
                      <a:noFill/>
                    </p:spPr>
                    <p:txBody>
                      <a:bodyPr wrap="square" rtlCol="0">
                        <a:sp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400" i="1" kern="1200" smtClean="0">
                                      <a:solidFill>
                                        <a:srgbClr val="000000"/>
                                      </a:solidFill>
                                      <a:effectLst/>
                                      <a:latin typeface="Cambria Math" panose="02040503050406030204" pitchFamily="18" charset="0"/>
                                      <a:ea typeface="Times New Roman" panose="02020603050405020304" pitchFamily="18" charset="0"/>
                                    </a:rPr>
                                  </m:ctrlPr>
                                </m:sSubPr>
                                <m:e>
                                  <m:r>
                                    <a:rPr lang="en-US" sz="1400" i="1" kern="1200">
                                      <a:solidFill>
                                        <a:srgbClr val="000000"/>
                                      </a:solidFill>
                                      <a:effectLst/>
                                      <a:latin typeface="Cambria Math" panose="02040503050406030204" pitchFamily="18" charset="0"/>
                                      <a:ea typeface="Times New Roman" panose="02020603050405020304" pitchFamily="18" charset="0"/>
                                    </a:rPr>
                                    <m:t>𝐸𝑛𝑐</m:t>
                                  </m:r>
                                </m:e>
                                <m:sub>
                                  <m:r>
                                    <a:rPr lang="en-US" sz="1400" i="1" kern="1200">
                                      <a:solidFill>
                                        <a:srgbClr val="000000"/>
                                      </a:solidFill>
                                      <a:effectLst/>
                                      <a:latin typeface="Cambria Math" panose="02040503050406030204" pitchFamily="18" charset="0"/>
                                      <a:ea typeface="Times New Roman" panose="02020603050405020304" pitchFamily="18" charset="0"/>
                                    </a:rPr>
                                    <m:t>𝑠𝑟𝑐</m:t>
                                  </m:r>
                                </m:sub>
                              </m:sSub>
                            </m:oMath>
                          </m:oMathPara>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180" name="TextBox 10">
                        <a:extLst>
                          <a:ext uri="{FF2B5EF4-FFF2-40B4-BE49-F238E27FC236}">
                            <a16:creationId xmlns:a16="http://schemas.microsoft.com/office/drawing/2014/main" id="{B9FA6648-8A01-45E2-B7E3-226F42476358}"/>
                          </a:ext>
                        </a:extLst>
                      </p:cNvPr>
                      <p:cNvSpPr txBox="1">
                        <a:spLocks noRot="1" noChangeAspect="1" noMove="1" noResize="1" noEditPoints="1" noAdjustHandles="1" noChangeArrowheads="1" noChangeShapeType="1" noTextEdit="1"/>
                      </p:cNvSpPr>
                      <p:nvPr/>
                    </p:nvSpPr>
                    <p:spPr>
                      <a:xfrm>
                        <a:off x="61998" y="100601"/>
                        <a:ext cx="891747" cy="308426"/>
                      </a:xfrm>
                      <a:prstGeom prst="rect">
                        <a:avLst/>
                      </a:prstGeom>
                      <a:blipFill>
                        <a:blip r:embed="rId15"/>
                        <a:stretch>
                          <a:fillRect/>
                        </a:stretch>
                      </a:blipFill>
                    </p:spPr>
                    <p:txBody>
                      <a:bodyPr/>
                      <a:lstStyle/>
                      <a:p>
                        <a:r>
                          <a:rPr lang="en-US">
                            <a:noFill/>
                          </a:rPr>
                          <a:t> </a:t>
                        </a:r>
                      </a:p>
                    </p:txBody>
                  </p:sp>
                </mc:Fallback>
              </mc:AlternateContent>
            </p:grpSp>
          </p:grpSp>
        </p:grpSp>
      </p:grpSp>
      <p:grpSp>
        <p:nvGrpSpPr>
          <p:cNvPr id="202" name="Group 201">
            <a:extLst>
              <a:ext uri="{FF2B5EF4-FFF2-40B4-BE49-F238E27FC236}">
                <a16:creationId xmlns:a16="http://schemas.microsoft.com/office/drawing/2014/main" id="{9ECED615-1D72-473A-A50E-CFB973B35AD3}"/>
              </a:ext>
            </a:extLst>
          </p:cNvPr>
          <p:cNvGrpSpPr/>
          <p:nvPr/>
        </p:nvGrpSpPr>
        <p:grpSpPr>
          <a:xfrm>
            <a:off x="6503377" y="1628458"/>
            <a:ext cx="2987661" cy="2084705"/>
            <a:chOff x="484704" y="2617277"/>
            <a:chExt cx="2987661" cy="2084705"/>
          </a:xfrm>
        </p:grpSpPr>
        <p:grpSp>
          <p:nvGrpSpPr>
            <p:cNvPr id="143" name="Group 142">
              <a:extLst>
                <a:ext uri="{FF2B5EF4-FFF2-40B4-BE49-F238E27FC236}">
                  <a16:creationId xmlns:a16="http://schemas.microsoft.com/office/drawing/2014/main" id="{959E1CBA-3227-4409-A35D-B9D84FA9C912}"/>
                </a:ext>
              </a:extLst>
            </p:cNvPr>
            <p:cNvGrpSpPr/>
            <p:nvPr/>
          </p:nvGrpSpPr>
          <p:grpSpPr>
            <a:xfrm>
              <a:off x="484704" y="2793603"/>
              <a:ext cx="2345579" cy="580917"/>
              <a:chOff x="1617652" y="2208101"/>
              <a:chExt cx="2345579" cy="580917"/>
            </a:xfrm>
          </p:grpSpPr>
          <p:grpSp>
            <p:nvGrpSpPr>
              <p:cNvPr id="99" name="Group 98">
                <a:extLst>
                  <a:ext uri="{FF2B5EF4-FFF2-40B4-BE49-F238E27FC236}">
                    <a16:creationId xmlns:a16="http://schemas.microsoft.com/office/drawing/2014/main" id="{F32F7640-0D2F-4F3F-BBEC-80DC1F31D79D}"/>
                  </a:ext>
                </a:extLst>
              </p:cNvPr>
              <p:cNvGrpSpPr/>
              <p:nvPr/>
            </p:nvGrpSpPr>
            <p:grpSpPr>
              <a:xfrm>
                <a:off x="1617652" y="2208101"/>
                <a:ext cx="1848649" cy="580917"/>
                <a:chOff x="480156" y="121558"/>
                <a:chExt cx="1850294" cy="581655"/>
              </a:xfrm>
            </p:grpSpPr>
            <p:cxnSp>
              <p:nvCxnSpPr>
                <p:cNvPr id="100" name="Straight Arrow Connector 99">
                  <a:extLst>
                    <a:ext uri="{FF2B5EF4-FFF2-40B4-BE49-F238E27FC236}">
                      <a16:creationId xmlns:a16="http://schemas.microsoft.com/office/drawing/2014/main" id="{7A3E95F5-6BD0-465E-BB2E-81277E76210F}"/>
                    </a:ext>
                  </a:extLst>
                </p:cNvPr>
                <p:cNvCxnSpPr/>
                <p:nvPr/>
              </p:nvCxnSpPr>
              <p:spPr>
                <a:xfrm>
                  <a:off x="1749922" y="398265"/>
                  <a:ext cx="58052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01" name="Group 100">
                  <a:extLst>
                    <a:ext uri="{FF2B5EF4-FFF2-40B4-BE49-F238E27FC236}">
                      <a16:creationId xmlns:a16="http://schemas.microsoft.com/office/drawing/2014/main" id="{160D3B27-4A36-4431-8222-5DE83F469C94}"/>
                    </a:ext>
                  </a:extLst>
                </p:cNvPr>
                <p:cNvGrpSpPr/>
                <p:nvPr/>
              </p:nvGrpSpPr>
              <p:grpSpPr>
                <a:xfrm>
                  <a:off x="480156" y="121558"/>
                  <a:ext cx="1381505" cy="581655"/>
                  <a:chOff x="480156" y="121600"/>
                  <a:chExt cx="1381505" cy="581855"/>
                </a:xfrm>
              </p:grpSpPr>
              <p:sp>
                <p:nvSpPr>
                  <p:cNvPr id="102" name="Rectangle: Rounded Corners 101">
                    <a:extLst>
                      <a:ext uri="{FF2B5EF4-FFF2-40B4-BE49-F238E27FC236}">
                        <a16:creationId xmlns:a16="http://schemas.microsoft.com/office/drawing/2014/main" id="{9EED0A79-6B81-43A4-AE5A-32A63F453DAD}"/>
                      </a:ext>
                    </a:extLst>
                  </p:cNvPr>
                  <p:cNvSpPr/>
                  <p:nvPr/>
                </p:nvSpPr>
                <p:spPr>
                  <a:xfrm>
                    <a:off x="554964" y="121600"/>
                    <a:ext cx="1217000" cy="581855"/>
                  </a:xfrm>
                  <a:prstGeom prst="roundRect">
                    <a:avLst/>
                  </a:prstGeom>
                  <a:solidFill>
                    <a:srgbClr val="FFCCCC"/>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03" name="TextBox 10">
                        <a:extLst>
                          <a:ext uri="{FF2B5EF4-FFF2-40B4-BE49-F238E27FC236}">
                            <a16:creationId xmlns:a16="http://schemas.microsoft.com/office/drawing/2014/main" id="{048C65D8-AC2F-409E-A7A4-7F5E5D1629A3}"/>
                          </a:ext>
                        </a:extLst>
                      </p:cNvPr>
                      <p:cNvSpPr txBox="1"/>
                      <p:nvPr/>
                    </p:nvSpPr>
                    <p:spPr>
                      <a:xfrm>
                        <a:off x="480156" y="146940"/>
                        <a:ext cx="1381505" cy="536503"/>
                      </a:xfrm>
                      <a:prstGeom prst="rect">
                        <a:avLst/>
                      </a:prstGeom>
                      <a:noFill/>
                      <a:ln>
                        <a:noFill/>
                      </a:ln>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𝑚𝑖𝑠𝑚𝑎𝑡𝑐h𝑖𝑛𝑔</m:t>
                              </m:r>
                            </m:oMath>
                          </m:oMathPara>
                        </a14:m>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14:m>
                          <m:oMath xmlns:m="http://schemas.openxmlformats.org/officeDocument/2006/math">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𝑑𝑎𝑡𝑎</m:t>
                            </m:r>
                          </m:oMath>
                        </a14:m>
                        <a:r>
                          <a:rPr lang="en-US" sz="1400" dirty="0">
                            <a:effectLst/>
                            <a:latin typeface="Times New Roman" panose="02020603050405020304" pitchFamily="18" charset="0"/>
                            <a:ea typeface="Times New Roman" panose="02020603050405020304" pitchFamily="18" charset="0"/>
                          </a:rPr>
                          <a:t> </a:t>
                        </a:r>
                      </a:p>
                    </p:txBody>
                  </p:sp>
                </mc:Choice>
                <mc:Fallback xmlns="">
                  <p:sp>
                    <p:nvSpPr>
                      <p:cNvPr id="103" name="TextBox 10">
                        <a:extLst>
                          <a:ext uri="{FF2B5EF4-FFF2-40B4-BE49-F238E27FC236}">
                            <a16:creationId xmlns:a16="http://schemas.microsoft.com/office/drawing/2014/main" id="{048C65D8-AC2F-409E-A7A4-7F5E5D1629A3}"/>
                          </a:ext>
                        </a:extLst>
                      </p:cNvPr>
                      <p:cNvSpPr txBox="1">
                        <a:spLocks noRot="1" noChangeAspect="1" noMove="1" noResize="1" noEditPoints="1" noAdjustHandles="1" noChangeArrowheads="1" noChangeShapeType="1" noTextEdit="1"/>
                      </p:cNvSpPr>
                      <p:nvPr/>
                    </p:nvSpPr>
                    <p:spPr>
                      <a:xfrm>
                        <a:off x="480156" y="146940"/>
                        <a:ext cx="1381505" cy="536503"/>
                      </a:xfrm>
                      <a:prstGeom prst="rect">
                        <a:avLst/>
                      </a:prstGeom>
                      <a:blipFill>
                        <a:blip r:embed="rId16"/>
                        <a:stretch>
                          <a:fillRect/>
                        </a:stretch>
                      </a:blipFill>
                      <a:ln>
                        <a:noFill/>
                      </a:ln>
                    </p:spPr>
                    <p:txBody>
                      <a:bodyPr/>
                      <a:lstStyle/>
                      <a:p>
                        <a:r>
                          <a:rPr lang="en-US">
                            <a:noFill/>
                          </a:rPr>
                          <a:t> </a:t>
                        </a:r>
                      </a:p>
                    </p:txBody>
                  </p:sp>
                </mc:Fallback>
              </mc:AlternateContent>
            </p:grpSp>
          </p:grpSp>
          <p:sp>
            <p:nvSpPr>
              <p:cNvPr id="4" name="Rectangle: Rounded Corners 3">
                <a:extLst>
                  <a:ext uri="{FF2B5EF4-FFF2-40B4-BE49-F238E27FC236}">
                    <a16:creationId xmlns:a16="http://schemas.microsoft.com/office/drawing/2014/main" id="{055C5082-61AD-4DDC-A3DE-909FD19BADC9}"/>
                  </a:ext>
                </a:extLst>
              </p:cNvPr>
              <p:cNvSpPr/>
              <p:nvPr/>
            </p:nvSpPr>
            <p:spPr>
              <a:xfrm>
                <a:off x="3473646" y="2266559"/>
                <a:ext cx="489585" cy="438150"/>
              </a:xfrm>
              <a:prstGeom prst="roundRect">
                <a:avLst/>
              </a:prstGeom>
              <a:solidFill>
                <a:srgbClr val="E3BFB5"/>
              </a:solidFill>
              <a:ln w="952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90" name="Group 189">
              <a:extLst>
                <a:ext uri="{FF2B5EF4-FFF2-40B4-BE49-F238E27FC236}">
                  <a16:creationId xmlns:a16="http://schemas.microsoft.com/office/drawing/2014/main" id="{3BAEFB83-4747-4D11-8A70-6540F8A548FB}"/>
                </a:ext>
              </a:extLst>
            </p:cNvPr>
            <p:cNvGrpSpPr/>
            <p:nvPr/>
          </p:nvGrpSpPr>
          <p:grpSpPr>
            <a:xfrm>
              <a:off x="2486160" y="2617277"/>
              <a:ext cx="986205" cy="2084705"/>
              <a:chOff x="4414081" y="2020179"/>
              <a:chExt cx="986205" cy="2084705"/>
            </a:xfrm>
          </p:grpSpPr>
          <p:cxnSp>
            <p:nvCxnSpPr>
              <p:cNvPr id="191" name="Straight Arrow Connector 190">
                <a:extLst>
                  <a:ext uri="{FF2B5EF4-FFF2-40B4-BE49-F238E27FC236}">
                    <a16:creationId xmlns:a16="http://schemas.microsoft.com/office/drawing/2014/main" id="{CCFE2BA9-1ACF-4820-A445-E7BBE4B189D1}"/>
                  </a:ext>
                </a:extLst>
              </p:cNvPr>
              <p:cNvCxnSpPr>
                <a:cxnSpLocks/>
              </p:cNvCxnSpPr>
              <p:nvPr/>
            </p:nvCxnSpPr>
            <p:spPr>
              <a:xfrm flipV="1">
                <a:off x="4414081" y="2023354"/>
                <a:ext cx="0" cy="2081530"/>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92" name="Group 191">
                <a:extLst>
                  <a:ext uri="{FF2B5EF4-FFF2-40B4-BE49-F238E27FC236}">
                    <a16:creationId xmlns:a16="http://schemas.microsoft.com/office/drawing/2014/main" id="{CC7B9EF3-7F4B-4651-9A0B-96D7B74B9412}"/>
                  </a:ext>
                </a:extLst>
              </p:cNvPr>
              <p:cNvGrpSpPr/>
              <p:nvPr/>
            </p:nvGrpSpPr>
            <p:grpSpPr>
              <a:xfrm>
                <a:off x="4603899" y="2020179"/>
                <a:ext cx="796387" cy="2084705"/>
                <a:chOff x="4603899" y="2020179"/>
                <a:chExt cx="796387" cy="2084705"/>
              </a:xfrm>
            </p:grpSpPr>
            <p:cxnSp>
              <p:nvCxnSpPr>
                <p:cNvPr id="193" name="Straight Arrow Connector 192">
                  <a:extLst>
                    <a:ext uri="{FF2B5EF4-FFF2-40B4-BE49-F238E27FC236}">
                      <a16:creationId xmlns:a16="http://schemas.microsoft.com/office/drawing/2014/main" id="{32A3EC00-542A-41C6-AB22-9116B4DC4567}"/>
                    </a:ext>
                  </a:extLst>
                </p:cNvPr>
                <p:cNvCxnSpPr>
                  <a:cxnSpLocks/>
                </p:cNvCxnSpPr>
                <p:nvPr/>
              </p:nvCxnSpPr>
              <p:spPr>
                <a:xfrm flipV="1">
                  <a:off x="4617916" y="2020179"/>
                  <a:ext cx="0" cy="9652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5594281-FB6A-47A7-9B20-91EF9A792D59}"/>
                    </a:ext>
                  </a:extLst>
                </p:cNvPr>
                <p:cNvCxnSpPr>
                  <a:cxnSpLocks/>
                </p:cNvCxnSpPr>
                <p:nvPr/>
              </p:nvCxnSpPr>
              <p:spPr>
                <a:xfrm flipH="1">
                  <a:off x="4603899" y="2971092"/>
                  <a:ext cx="7963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600B3E0-6048-4E72-96DA-10C5B3456523}"/>
                    </a:ext>
                  </a:extLst>
                </p:cNvPr>
                <p:cNvCxnSpPr>
                  <a:cxnSpLocks/>
                </p:cNvCxnSpPr>
                <p:nvPr/>
              </p:nvCxnSpPr>
              <p:spPr>
                <a:xfrm>
                  <a:off x="5390708" y="2957513"/>
                  <a:ext cx="0" cy="11473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206" name="Title 205">
            <a:extLst>
              <a:ext uri="{FF2B5EF4-FFF2-40B4-BE49-F238E27FC236}">
                <a16:creationId xmlns:a16="http://schemas.microsoft.com/office/drawing/2014/main" id="{40854A76-320D-46DA-89A9-67627CBE71EF}"/>
              </a:ext>
            </a:extLst>
          </p:cNvPr>
          <p:cNvSpPr>
            <a:spLocks noGrp="1"/>
          </p:cNvSpPr>
          <p:nvPr>
            <p:ph type="title"/>
          </p:nvPr>
        </p:nvSpPr>
        <p:spPr/>
        <p:txBody>
          <a:bodyPr/>
          <a:lstStyle/>
          <a:p>
            <a:r>
              <a:rPr lang="en-US" dirty="0"/>
              <a:t>Adversarial generation process</a:t>
            </a:r>
          </a:p>
        </p:txBody>
      </p:sp>
      <p:sp>
        <p:nvSpPr>
          <p:cNvPr id="208" name="TextBox 10">
            <a:extLst>
              <a:ext uri="{FF2B5EF4-FFF2-40B4-BE49-F238E27FC236}">
                <a16:creationId xmlns:a16="http://schemas.microsoft.com/office/drawing/2014/main" id="{069F1534-3DAA-4D30-A9E0-4543422AAB7E}"/>
              </a:ext>
            </a:extLst>
          </p:cNvPr>
          <p:cNvSpPr txBox="1"/>
          <p:nvPr/>
        </p:nvSpPr>
        <p:spPr>
          <a:xfrm>
            <a:off x="677999" y="1083554"/>
            <a:ext cx="5569830" cy="461665"/>
          </a:xfrm>
          <a:prstGeom prst="rect">
            <a:avLst/>
          </a:prstGeom>
          <a:noFill/>
        </p:spPr>
        <p:txBody>
          <a:bodyPr wrap="square" rtlCol="0">
            <a:spAutoFit/>
          </a:bodyPr>
          <a:lstStyle/>
          <a:p>
            <a:pPr algn="ctr"/>
            <a:r>
              <a:rPr lang="en-US" sz="2400" dirty="0"/>
              <a:t>Adversarial training using 3 types of data:</a:t>
            </a:r>
          </a:p>
        </p:txBody>
      </p:sp>
      <p:sp>
        <p:nvSpPr>
          <p:cNvPr id="209" name="TextBox 10">
            <a:extLst>
              <a:ext uri="{FF2B5EF4-FFF2-40B4-BE49-F238E27FC236}">
                <a16:creationId xmlns:a16="http://schemas.microsoft.com/office/drawing/2014/main" id="{400B4081-A4BB-4B4F-94D0-58394203C85B}"/>
              </a:ext>
            </a:extLst>
          </p:cNvPr>
          <p:cNvSpPr txBox="1"/>
          <p:nvPr/>
        </p:nvSpPr>
        <p:spPr>
          <a:xfrm>
            <a:off x="859775" y="1963413"/>
            <a:ext cx="1985005" cy="400110"/>
          </a:xfrm>
          <a:prstGeom prst="rect">
            <a:avLst/>
          </a:prstGeom>
          <a:noFill/>
        </p:spPr>
        <p:txBody>
          <a:bodyPr wrap="square" rtlCol="0">
            <a:spAutoFit/>
          </a:bodyPr>
          <a:lstStyle/>
          <a:p>
            <a:pPr algn="ctr"/>
            <a:r>
              <a:rPr lang="en-US" sz="2000" dirty="0">
                <a:solidFill>
                  <a:srgbClr val="0070C0"/>
                </a:solidFill>
              </a:rPr>
              <a:t>1. Matching data</a:t>
            </a:r>
          </a:p>
        </p:txBody>
      </p:sp>
      <p:sp>
        <p:nvSpPr>
          <p:cNvPr id="210" name="TextBox 10">
            <a:extLst>
              <a:ext uri="{FF2B5EF4-FFF2-40B4-BE49-F238E27FC236}">
                <a16:creationId xmlns:a16="http://schemas.microsoft.com/office/drawing/2014/main" id="{787FF696-2FE2-491B-9D90-9C1343B8A4D5}"/>
              </a:ext>
            </a:extLst>
          </p:cNvPr>
          <p:cNvSpPr txBox="1"/>
          <p:nvPr/>
        </p:nvSpPr>
        <p:spPr>
          <a:xfrm>
            <a:off x="788339" y="3406651"/>
            <a:ext cx="3377628" cy="400110"/>
          </a:xfrm>
          <a:prstGeom prst="rect">
            <a:avLst/>
          </a:prstGeom>
          <a:noFill/>
        </p:spPr>
        <p:txBody>
          <a:bodyPr wrap="square" rtlCol="0">
            <a:spAutoFit/>
          </a:bodyPr>
          <a:lstStyle/>
          <a:p>
            <a:pPr algn="ctr"/>
            <a:r>
              <a:rPr lang="en-US" sz="2000" dirty="0">
                <a:solidFill>
                  <a:srgbClr val="C00000"/>
                </a:solidFill>
              </a:rPr>
              <a:t>2. Synthetically mapped data</a:t>
            </a:r>
          </a:p>
        </p:txBody>
      </p:sp>
      <p:sp>
        <p:nvSpPr>
          <p:cNvPr id="211" name="TextBox 10">
            <a:extLst>
              <a:ext uri="{FF2B5EF4-FFF2-40B4-BE49-F238E27FC236}">
                <a16:creationId xmlns:a16="http://schemas.microsoft.com/office/drawing/2014/main" id="{AC385843-D31B-422D-958B-57EBE6B71600}"/>
              </a:ext>
            </a:extLst>
          </p:cNvPr>
          <p:cNvSpPr txBox="1"/>
          <p:nvPr/>
        </p:nvSpPr>
        <p:spPr>
          <a:xfrm>
            <a:off x="839099" y="5160721"/>
            <a:ext cx="2401858" cy="400110"/>
          </a:xfrm>
          <a:prstGeom prst="rect">
            <a:avLst/>
          </a:prstGeom>
          <a:noFill/>
        </p:spPr>
        <p:txBody>
          <a:bodyPr wrap="square" rtlCol="0">
            <a:spAutoFit/>
          </a:bodyPr>
          <a:lstStyle/>
          <a:p>
            <a:pPr algn="ctr"/>
            <a:r>
              <a:rPr lang="en-US" sz="2000" dirty="0">
                <a:solidFill>
                  <a:srgbClr val="C00000"/>
                </a:solidFill>
              </a:rPr>
              <a:t>3. Mismatching data</a:t>
            </a:r>
          </a:p>
        </p:txBody>
      </p:sp>
      <p:grpSp>
        <p:nvGrpSpPr>
          <p:cNvPr id="213" name="Group 212">
            <a:extLst>
              <a:ext uri="{FF2B5EF4-FFF2-40B4-BE49-F238E27FC236}">
                <a16:creationId xmlns:a16="http://schemas.microsoft.com/office/drawing/2014/main" id="{2ADBD39F-4DDB-423A-9687-04B069FD4E8C}"/>
              </a:ext>
            </a:extLst>
          </p:cNvPr>
          <p:cNvGrpSpPr/>
          <p:nvPr/>
        </p:nvGrpSpPr>
        <p:grpSpPr>
          <a:xfrm>
            <a:off x="7032750" y="5943532"/>
            <a:ext cx="3092087" cy="462029"/>
            <a:chOff x="7032750" y="5943532"/>
            <a:chExt cx="3092087" cy="462029"/>
          </a:xfrm>
        </p:grpSpPr>
        <p:pic>
          <p:nvPicPr>
            <p:cNvPr id="219" name="Picture 4" descr="http://icons.iconarchive.com/icons/designbolts/free-male-avatars/icons-390.jpg">
              <a:extLst>
                <a:ext uri="{FF2B5EF4-FFF2-40B4-BE49-F238E27FC236}">
                  <a16:creationId xmlns:a16="http://schemas.microsoft.com/office/drawing/2014/main" id="{C4D13359-C76B-4614-92F7-DABD34D0C1A3}"/>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69629" b="54358"/>
            <a:stretch/>
          </p:blipFill>
          <p:spPr bwMode="auto">
            <a:xfrm>
              <a:off x="7032750" y="5943532"/>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14" descr="Image result for right symbol">
              <a:extLst>
                <a:ext uri="{FF2B5EF4-FFF2-40B4-BE49-F238E27FC236}">
                  <a16:creationId xmlns:a16="http://schemas.microsoft.com/office/drawing/2014/main" id="{5C9FBA12-2D4E-444B-A1CF-41E42478A5C6}"/>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299" t="29665" r="51257" b="28251"/>
            <a:stretch/>
          </p:blipFill>
          <p:spPr bwMode="auto">
            <a:xfrm>
              <a:off x="8473718" y="6052309"/>
              <a:ext cx="234950" cy="244474"/>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14" descr="Image result for right symbol">
              <a:extLst>
                <a:ext uri="{FF2B5EF4-FFF2-40B4-BE49-F238E27FC236}">
                  <a16:creationId xmlns:a16="http://schemas.microsoft.com/office/drawing/2014/main" id="{2FAC7122-A6EF-4BE0-8601-5FA7F8714995}"/>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299" t="29665" r="51257" b="28251"/>
            <a:stretch/>
          </p:blipFill>
          <p:spPr bwMode="auto">
            <a:xfrm>
              <a:off x="9889887" y="6052309"/>
              <a:ext cx="234950" cy="2444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4" name="Group 213">
            <a:extLst>
              <a:ext uri="{FF2B5EF4-FFF2-40B4-BE49-F238E27FC236}">
                <a16:creationId xmlns:a16="http://schemas.microsoft.com/office/drawing/2014/main" id="{3845304B-AD64-4E04-A037-DBF4113B0D67}"/>
              </a:ext>
            </a:extLst>
          </p:cNvPr>
          <p:cNvGrpSpPr/>
          <p:nvPr/>
        </p:nvGrpSpPr>
        <p:grpSpPr>
          <a:xfrm>
            <a:off x="9883634" y="5907571"/>
            <a:ext cx="1422422" cy="462029"/>
            <a:chOff x="9883634" y="5907571"/>
            <a:chExt cx="1422422" cy="462029"/>
          </a:xfrm>
        </p:grpSpPr>
        <p:pic>
          <p:nvPicPr>
            <p:cNvPr id="217" name="Picture 4" descr="http://icons.iconarchive.com/icons/designbolts/free-male-avatars/icons-390.jpg">
              <a:extLst>
                <a:ext uri="{FF2B5EF4-FFF2-40B4-BE49-F238E27FC236}">
                  <a16:creationId xmlns:a16="http://schemas.microsoft.com/office/drawing/2014/main" id="{A03247D2-B5EF-4786-8FB6-56D2EFA5B334}"/>
                </a:ext>
              </a:extLst>
            </p:cNvPr>
            <p:cNvPicPr>
              <a:picLocks noChangeAspect="1" noChangeArrowheads="1"/>
            </p:cNvPicPr>
            <p:nvPr/>
          </p:nvPicPr>
          <p:blipFill rotWithShape="1">
            <a:blip r:embed="rId19">
              <a:grayscl/>
              <a:extLst>
                <a:ext uri="{28A0092B-C50C-407E-A947-70E740481C1C}">
                  <a14:useLocalDpi xmlns:a14="http://schemas.microsoft.com/office/drawing/2010/main" val="0"/>
                </a:ext>
              </a:extLst>
            </a:blip>
            <a:srcRect r="69629" b="54358"/>
            <a:stretch/>
          </p:blipFill>
          <p:spPr bwMode="auto">
            <a:xfrm>
              <a:off x="10844894" y="5907571"/>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7" name="Picture 14" descr="Image result for right symbol">
              <a:extLst>
                <a:ext uri="{FF2B5EF4-FFF2-40B4-BE49-F238E27FC236}">
                  <a16:creationId xmlns:a16="http://schemas.microsoft.com/office/drawing/2014/main" id="{078F26BE-B179-43A0-A9EF-DBE69C8F293C}"/>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299" t="29665" r="51257" b="28251"/>
            <a:stretch/>
          </p:blipFill>
          <p:spPr bwMode="auto">
            <a:xfrm>
              <a:off x="9883634" y="6016348"/>
              <a:ext cx="234950" cy="2444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5" name="Group 214">
            <a:extLst>
              <a:ext uri="{FF2B5EF4-FFF2-40B4-BE49-F238E27FC236}">
                <a16:creationId xmlns:a16="http://schemas.microsoft.com/office/drawing/2014/main" id="{EAD890C1-4943-47D5-A4EC-5B18548F3268}"/>
              </a:ext>
            </a:extLst>
          </p:cNvPr>
          <p:cNvGrpSpPr/>
          <p:nvPr/>
        </p:nvGrpSpPr>
        <p:grpSpPr>
          <a:xfrm>
            <a:off x="8371320" y="5912905"/>
            <a:ext cx="1837971" cy="469246"/>
            <a:chOff x="8371320" y="5912905"/>
            <a:chExt cx="1837971" cy="469246"/>
          </a:xfrm>
        </p:grpSpPr>
        <p:pic>
          <p:nvPicPr>
            <p:cNvPr id="218" name="Picture 6" descr="http://icons.iconarchive.com/icons/designbolts/free-male-avatars/icons-390.jpg">
              <a:extLst>
                <a:ext uri="{FF2B5EF4-FFF2-40B4-BE49-F238E27FC236}">
                  <a16:creationId xmlns:a16="http://schemas.microsoft.com/office/drawing/2014/main" id="{D1316CB6-E4EE-494F-ABE3-028104C79CBE}"/>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69622" r="3850" b="54358"/>
            <a:stretch/>
          </p:blipFill>
          <p:spPr bwMode="auto">
            <a:xfrm>
              <a:off x="8371320" y="5912905"/>
              <a:ext cx="409109" cy="469246"/>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4" descr="http://icons.iconarchive.com/icons/designbolts/free-male-avatars/icons-390.jpg">
              <a:extLst>
                <a:ext uri="{FF2B5EF4-FFF2-40B4-BE49-F238E27FC236}">
                  <a16:creationId xmlns:a16="http://schemas.microsoft.com/office/drawing/2014/main" id="{55287B9B-44A0-44A9-862C-25DAC3B70EBB}"/>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69629" b="54358"/>
            <a:stretch/>
          </p:blipFill>
          <p:spPr bwMode="auto">
            <a:xfrm>
              <a:off x="9748129" y="5916514"/>
              <a:ext cx="461162" cy="46202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8421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8"/>
                                        </p:tgtEl>
                                        <p:attrNameLst>
                                          <p:attrName>style.visibility</p:attrName>
                                        </p:attrNameLst>
                                      </p:cBhvr>
                                      <p:to>
                                        <p:strVal val="visible"/>
                                      </p:to>
                                    </p:set>
                                    <p:animEffect transition="in" filter="wipe(down)">
                                      <p:cBhvr>
                                        <p:cTn id="19" dur="500"/>
                                        <p:tgtEl>
                                          <p:spTgt spid="118"/>
                                        </p:tgtEl>
                                      </p:cBhvr>
                                    </p:animEffect>
                                  </p:childTnLst>
                                </p:cTn>
                              </p:par>
                              <p:par>
                                <p:cTn id="20" presetID="22" presetClass="entr" presetSubtype="4" fill="hold" nodeType="withEffect">
                                  <p:stCondLst>
                                    <p:cond delay="0"/>
                                  </p:stCondLst>
                                  <p:childTnLst>
                                    <p:set>
                                      <p:cBhvr>
                                        <p:cTn id="21" dur="1" fill="hold">
                                          <p:stCondLst>
                                            <p:cond delay="0"/>
                                          </p:stCondLst>
                                        </p:cTn>
                                        <p:tgtEl>
                                          <p:spTgt spid="135"/>
                                        </p:tgtEl>
                                        <p:attrNameLst>
                                          <p:attrName>style.visibility</p:attrName>
                                        </p:attrNameLst>
                                      </p:cBhvr>
                                      <p:to>
                                        <p:strVal val="visible"/>
                                      </p:to>
                                    </p:set>
                                    <p:animEffect transition="in" filter="wipe(down)">
                                      <p:cBhvr>
                                        <p:cTn id="22" dur="500"/>
                                        <p:tgtEl>
                                          <p:spTgt spid="13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63"/>
                                        </p:tgtEl>
                                        <p:attrNameLst>
                                          <p:attrName>style.visibility</p:attrName>
                                        </p:attrNameLst>
                                      </p:cBhvr>
                                      <p:to>
                                        <p:strVal val="visible"/>
                                      </p:to>
                                    </p:set>
                                    <p:animEffect transition="in" filter="wipe(down)">
                                      <p:cBhvr>
                                        <p:cTn id="27" dur="500"/>
                                        <p:tgtEl>
                                          <p:spTgt spid="163"/>
                                        </p:tgtEl>
                                      </p:cBhvr>
                                    </p:animEffect>
                                  </p:childTnLst>
                                </p:cTn>
                              </p:par>
                              <p:par>
                                <p:cTn id="28" presetID="22" presetClass="entr" presetSubtype="4" fill="hold" nodeType="withEffect">
                                  <p:stCondLst>
                                    <p:cond delay="0"/>
                                  </p:stCondLst>
                                  <p:childTnLst>
                                    <p:set>
                                      <p:cBhvr>
                                        <p:cTn id="29" dur="1" fill="hold">
                                          <p:stCondLst>
                                            <p:cond delay="0"/>
                                          </p:stCondLst>
                                        </p:cTn>
                                        <p:tgtEl>
                                          <p:spTgt spid="139"/>
                                        </p:tgtEl>
                                        <p:attrNameLst>
                                          <p:attrName>style.visibility</p:attrName>
                                        </p:attrNameLst>
                                      </p:cBhvr>
                                      <p:to>
                                        <p:strVal val="visible"/>
                                      </p:to>
                                    </p:set>
                                    <p:animEffect transition="in" filter="wipe(down)">
                                      <p:cBhvr>
                                        <p:cTn id="30" dur="500"/>
                                        <p:tgtEl>
                                          <p:spTgt spid="1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down)">
                                      <p:cBhvr>
                                        <p:cTn id="35" dur="500"/>
                                        <p:tgtEl>
                                          <p:spTgt spid="9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91"/>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63"/>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213"/>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48"/>
                                        </p:tgtEl>
                                        <p:attrNameLst>
                                          <p:attrName>style.visibility</p:attrName>
                                        </p:attrNameLst>
                                      </p:cBhvr>
                                      <p:to>
                                        <p:strVal val="hidden"/>
                                      </p:to>
                                    </p:set>
                                  </p:childTnLst>
                                </p:cTn>
                              </p:par>
                              <p:par>
                                <p:cTn id="46" presetID="1" presetClass="exit" presetSubtype="0" fill="hold" grpId="2" nodeType="withEffect">
                                  <p:stCondLst>
                                    <p:cond delay="0"/>
                                  </p:stCondLst>
                                  <p:childTnLst>
                                    <p:set>
                                      <p:cBhvr>
                                        <p:cTn id="47" dur="1" fill="hold">
                                          <p:stCondLst>
                                            <p:cond delay="0"/>
                                          </p:stCondLst>
                                        </p:cTn>
                                        <p:tgtEl>
                                          <p:spTgt spid="49"/>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13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10"/>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1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down)">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145"/>
                                        </p:tgtEl>
                                        <p:attrNameLst>
                                          <p:attrName>style.visibility</p:attrName>
                                        </p:attrNameLst>
                                      </p:cBhvr>
                                      <p:to>
                                        <p:strVal val="visible"/>
                                      </p:to>
                                    </p:set>
                                    <p:animEffect transition="in" filter="wipe(right)">
                                      <p:cBhvr>
                                        <p:cTn id="65" dur="500"/>
                                        <p:tgtEl>
                                          <p:spTgt spid="145"/>
                                        </p:tgtEl>
                                      </p:cBhvr>
                                    </p:animEffect>
                                  </p:childTnLst>
                                </p:cTn>
                              </p:par>
                              <p:par>
                                <p:cTn id="66" presetID="53" presetClass="entr" presetSubtype="16" fill="hold" nodeType="with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grpId="3" nodeType="with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Effect transition="in" filter="fade">
                                      <p:cBhvr>
                                        <p:cTn id="75" dur="500"/>
                                        <p:tgtEl>
                                          <p:spTgt spid="49"/>
                                        </p:tgtEl>
                                      </p:cBhvr>
                                    </p:animEffect>
                                  </p:childTnLst>
                                </p:cTn>
                              </p:par>
                              <p:par>
                                <p:cTn id="76" presetID="53" presetClass="entr" presetSubtype="16" fill="hold" nodeType="withEffect">
                                  <p:stCondLst>
                                    <p:cond delay="0"/>
                                  </p:stCondLst>
                                  <p:childTnLst>
                                    <p:set>
                                      <p:cBhvr>
                                        <p:cTn id="77" dur="1" fill="hold">
                                          <p:stCondLst>
                                            <p:cond delay="0"/>
                                          </p:stCondLst>
                                        </p:cTn>
                                        <p:tgtEl>
                                          <p:spTgt spid="135"/>
                                        </p:tgtEl>
                                        <p:attrNameLst>
                                          <p:attrName>style.visibility</p:attrName>
                                        </p:attrNameLst>
                                      </p:cBhvr>
                                      <p:to>
                                        <p:strVal val="visible"/>
                                      </p:to>
                                    </p:set>
                                    <p:anim calcmode="lin" valueType="num">
                                      <p:cBhvr>
                                        <p:cTn id="78" dur="500" fill="hold"/>
                                        <p:tgtEl>
                                          <p:spTgt spid="135"/>
                                        </p:tgtEl>
                                        <p:attrNameLst>
                                          <p:attrName>ppt_w</p:attrName>
                                        </p:attrNameLst>
                                      </p:cBhvr>
                                      <p:tavLst>
                                        <p:tav tm="0">
                                          <p:val>
                                            <p:fltVal val="0"/>
                                          </p:val>
                                        </p:tav>
                                        <p:tav tm="100000">
                                          <p:val>
                                            <p:strVal val="#ppt_w"/>
                                          </p:val>
                                        </p:tav>
                                      </p:tavLst>
                                    </p:anim>
                                    <p:anim calcmode="lin" valueType="num">
                                      <p:cBhvr>
                                        <p:cTn id="79" dur="500" fill="hold"/>
                                        <p:tgtEl>
                                          <p:spTgt spid="135"/>
                                        </p:tgtEl>
                                        <p:attrNameLst>
                                          <p:attrName>ppt_h</p:attrName>
                                        </p:attrNameLst>
                                      </p:cBhvr>
                                      <p:tavLst>
                                        <p:tav tm="0">
                                          <p:val>
                                            <p:fltVal val="0"/>
                                          </p:val>
                                        </p:tav>
                                        <p:tav tm="100000">
                                          <p:val>
                                            <p:strVal val="#ppt_h"/>
                                          </p:val>
                                        </p:tav>
                                      </p:tavLst>
                                    </p:anim>
                                    <p:animEffect transition="in" filter="fade">
                                      <p:cBhvr>
                                        <p:cTn id="80" dur="500"/>
                                        <p:tgtEl>
                                          <p:spTgt spid="13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down)">
                                      <p:cBhvr>
                                        <p:cTn id="85" dur="500"/>
                                        <p:tgtEl>
                                          <p:spTgt spid="9"/>
                                        </p:tgtEl>
                                      </p:cBhvr>
                                    </p:animEffect>
                                  </p:childTnLst>
                                </p:cTn>
                              </p:par>
                              <p:par>
                                <p:cTn id="86" presetID="22" presetClass="entr" presetSubtype="4" fill="hold" nodeType="withEffect">
                                  <p:stCondLst>
                                    <p:cond delay="0"/>
                                  </p:stCondLst>
                                  <p:childTnLst>
                                    <p:set>
                                      <p:cBhvr>
                                        <p:cTn id="87" dur="1" fill="hold">
                                          <p:stCondLst>
                                            <p:cond delay="0"/>
                                          </p:stCondLst>
                                        </p:cTn>
                                        <p:tgtEl>
                                          <p:spTgt spid="95"/>
                                        </p:tgtEl>
                                        <p:attrNameLst>
                                          <p:attrName>style.visibility</p:attrName>
                                        </p:attrNameLst>
                                      </p:cBhvr>
                                      <p:to>
                                        <p:strVal val="visible"/>
                                      </p:to>
                                    </p:set>
                                    <p:animEffect transition="in" filter="wipe(down)">
                                      <p:cBhvr>
                                        <p:cTn id="88" dur="500"/>
                                        <p:tgtEl>
                                          <p:spTgt spid="95"/>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wipe(down)">
                                      <p:cBhvr>
                                        <p:cTn id="93" dur="500"/>
                                        <p:tgtEl>
                                          <p:spTgt spid="92"/>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xit" presetSubtype="0" fill="hold" nodeType="clickEffect">
                                  <p:stCondLst>
                                    <p:cond delay="0"/>
                                  </p:stCondLst>
                                  <p:childTnLst>
                                    <p:set>
                                      <p:cBhvr>
                                        <p:cTn id="97" dur="1" fill="hold">
                                          <p:stCondLst>
                                            <p:cond delay="0"/>
                                          </p:stCondLst>
                                        </p:cTn>
                                        <p:tgtEl>
                                          <p:spTgt spid="92"/>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95"/>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9"/>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5"/>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10"/>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48"/>
                                        </p:tgtEl>
                                        <p:attrNameLst>
                                          <p:attrName>style.visibility</p:attrName>
                                        </p:attrNameLst>
                                      </p:cBhvr>
                                      <p:to>
                                        <p:strVal val="hidden"/>
                                      </p:to>
                                    </p:set>
                                  </p:childTnLst>
                                </p:cTn>
                              </p:par>
                              <p:par>
                                <p:cTn id="108" presetID="1" presetClass="exit" presetSubtype="0" fill="hold" grpId="1" nodeType="withEffect">
                                  <p:stCondLst>
                                    <p:cond delay="0"/>
                                  </p:stCondLst>
                                  <p:childTnLst>
                                    <p:set>
                                      <p:cBhvr>
                                        <p:cTn id="109" dur="1" fill="hold">
                                          <p:stCondLst>
                                            <p:cond delay="0"/>
                                          </p:stCondLst>
                                        </p:cTn>
                                        <p:tgtEl>
                                          <p:spTgt spid="49"/>
                                        </p:tgtEl>
                                        <p:attrNameLst>
                                          <p:attrName>style.visibility</p:attrName>
                                        </p:attrNameLst>
                                      </p:cBhvr>
                                      <p:to>
                                        <p:strVal val="hidden"/>
                                      </p:to>
                                    </p:set>
                                  </p:childTnLst>
                                </p:cTn>
                              </p:par>
                              <p:par>
                                <p:cTn id="110" presetID="1" presetClass="exit" presetSubtype="0" fill="hold" nodeType="withEffect">
                                  <p:stCondLst>
                                    <p:cond delay="0"/>
                                  </p:stCondLst>
                                  <p:childTnLst>
                                    <p:set>
                                      <p:cBhvr>
                                        <p:cTn id="111" dur="1" fill="hold">
                                          <p:stCondLst>
                                            <p:cond delay="0"/>
                                          </p:stCondLst>
                                        </p:cTn>
                                        <p:tgtEl>
                                          <p:spTgt spid="135"/>
                                        </p:tgtEl>
                                        <p:attrNameLst>
                                          <p:attrName>style.visibility</p:attrName>
                                        </p:attrNameLst>
                                      </p:cBhvr>
                                      <p:to>
                                        <p:strVal val="hidden"/>
                                      </p:to>
                                    </p:set>
                                  </p:childTnLst>
                                </p:cTn>
                              </p:par>
                              <p:par>
                                <p:cTn id="112" presetID="1" presetClass="exit" presetSubtype="0" fill="hold" nodeType="withEffect">
                                  <p:stCondLst>
                                    <p:cond delay="0"/>
                                  </p:stCondLst>
                                  <p:childTnLst>
                                    <p:set>
                                      <p:cBhvr>
                                        <p:cTn id="113" dur="1" fill="hold">
                                          <p:stCondLst>
                                            <p:cond delay="0"/>
                                          </p:stCondLst>
                                        </p:cTn>
                                        <p:tgtEl>
                                          <p:spTgt spid="214"/>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211"/>
                                        </p:tgtEl>
                                        <p:attrNameLst>
                                          <p:attrName>style.visibility</p:attrName>
                                        </p:attrNameLst>
                                      </p:cBhvr>
                                      <p:to>
                                        <p:strVal val="visible"/>
                                      </p:to>
                                    </p:set>
                                  </p:childTnLst>
                                </p:cTn>
                              </p:par>
                              <p:par>
                                <p:cTn id="118" presetID="22" presetClass="entr" presetSubtype="4" fill="hold" nodeType="withEffect">
                                  <p:stCondLst>
                                    <p:cond delay="0"/>
                                  </p:stCondLst>
                                  <p:childTnLst>
                                    <p:set>
                                      <p:cBhvr>
                                        <p:cTn id="119" dur="1" fill="hold">
                                          <p:stCondLst>
                                            <p:cond delay="0"/>
                                          </p:stCondLst>
                                        </p:cTn>
                                        <p:tgtEl>
                                          <p:spTgt spid="187"/>
                                        </p:tgtEl>
                                        <p:attrNameLst>
                                          <p:attrName>style.visibility</p:attrName>
                                        </p:attrNameLst>
                                      </p:cBhvr>
                                      <p:to>
                                        <p:strVal val="visible"/>
                                      </p:to>
                                    </p:set>
                                    <p:animEffect transition="in" filter="wipe(down)">
                                      <p:cBhvr>
                                        <p:cTn id="120" dur="500"/>
                                        <p:tgtEl>
                                          <p:spTgt spid="187"/>
                                        </p:tgtEl>
                                      </p:cBhvr>
                                    </p:animEffect>
                                  </p:childTnLst>
                                </p:cTn>
                              </p:par>
                              <p:par>
                                <p:cTn id="121" presetID="1" presetClass="entr" presetSubtype="0" fill="hold" nodeType="withEffect">
                                  <p:stCondLst>
                                    <p:cond delay="0"/>
                                  </p:stCondLst>
                                  <p:childTnLst>
                                    <p:set>
                                      <p:cBhvr>
                                        <p:cTn id="122" dur="1" fill="hold">
                                          <p:stCondLst>
                                            <p:cond delay="0"/>
                                          </p:stCondLst>
                                        </p:cTn>
                                        <p:tgtEl>
                                          <p:spTgt spid="215"/>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nodeType="clickEffect">
                                  <p:stCondLst>
                                    <p:cond delay="0"/>
                                  </p:stCondLst>
                                  <p:childTnLst>
                                    <p:set>
                                      <p:cBhvr>
                                        <p:cTn id="126" dur="1" fill="hold">
                                          <p:stCondLst>
                                            <p:cond delay="0"/>
                                          </p:stCondLst>
                                        </p:cTn>
                                        <p:tgtEl>
                                          <p:spTgt spid="202"/>
                                        </p:tgtEl>
                                        <p:attrNameLst>
                                          <p:attrName>style.visibility</p:attrName>
                                        </p:attrNameLst>
                                      </p:cBhvr>
                                      <p:to>
                                        <p:strVal val="visible"/>
                                      </p:to>
                                    </p:set>
                                    <p:animEffect transition="in" filter="wipe(down)">
                                      <p:cBhvr>
                                        <p:cTn id="127" dur="500"/>
                                        <p:tgtEl>
                                          <p:spTgt spid="202"/>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nodeType="clickEffect">
                                  <p:stCondLst>
                                    <p:cond delay="0"/>
                                  </p:stCondLst>
                                  <p:childTnLst>
                                    <p:set>
                                      <p:cBhvr>
                                        <p:cTn id="131" dur="1" fill="hold">
                                          <p:stCondLst>
                                            <p:cond delay="0"/>
                                          </p:stCondLst>
                                        </p:cTn>
                                        <p:tgtEl>
                                          <p:spTgt spid="92"/>
                                        </p:tgtEl>
                                        <p:attrNameLst>
                                          <p:attrName>style.visibility</p:attrName>
                                        </p:attrNameLst>
                                      </p:cBhvr>
                                      <p:to>
                                        <p:strVal val="visible"/>
                                      </p:to>
                                    </p:set>
                                    <p:animEffect transition="in" filter="wipe(down)">
                                      <p:cBhvr>
                                        <p:cTn id="132"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49" grpId="2"/>
      <p:bldP spid="49" grpId="3"/>
      <p:bldP spid="210" grpId="0"/>
      <p:bldP spid="2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6" name="Content Placeholder 2">
                <a:extLst>
                  <a:ext uri="{FF2B5EF4-FFF2-40B4-BE49-F238E27FC236}">
                    <a16:creationId xmlns:a16="http://schemas.microsoft.com/office/drawing/2014/main" id="{316A4C31-F40E-4E6F-99BE-1A959FF8FCE2}"/>
                  </a:ext>
                </a:extLst>
              </p:cNvPr>
              <p:cNvSpPr>
                <a:spLocks noGrp="1"/>
              </p:cNvSpPr>
              <p:nvPr>
                <p:ph idx="1"/>
              </p:nvPr>
            </p:nvSpPr>
            <p:spPr>
              <a:xfrm>
                <a:off x="838200" y="1015999"/>
                <a:ext cx="10515600" cy="5485491"/>
              </a:xfrm>
            </p:spPr>
            <p:txBody>
              <a:bodyPr>
                <a:normAutofit/>
              </a:bodyPr>
              <a:lstStyle/>
              <a:p>
                <a:r>
                  <a:rPr lang="en-US" sz="2400" dirty="0"/>
                  <a:t>Pairwise learning approach</a:t>
                </a:r>
              </a:p>
              <a:p>
                <a:r>
                  <a:rPr lang="en-US" sz="2400" dirty="0"/>
                  <a:t>Each training instance is a triplet : </a:t>
                </a:r>
                <a14:m>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𝑢</m:t>
                        </m:r>
                        <m:r>
                          <a:rPr lang="en-US" sz="2400" i="1" dirty="0" smtClean="0">
                            <a:latin typeface="Cambria Math" panose="02040503050406030204" pitchFamily="18" charset="0"/>
                          </a:rPr>
                          <m:t>, </m:t>
                        </m:r>
                        <m:r>
                          <a:rPr lang="en-US" sz="2400" i="1" dirty="0" smtClean="0">
                            <a:latin typeface="Cambria Math" panose="02040503050406030204" pitchFamily="18" charset="0"/>
                          </a:rPr>
                          <m:t>𝑣</m:t>
                        </m:r>
                        <m:r>
                          <a:rPr lang="en-US" sz="2400" i="1" dirty="0" smtClean="0">
                            <a:latin typeface="Cambria Math" panose="02040503050406030204" pitchFamily="18" charset="0"/>
                          </a:rPr>
                          <m:t>, </m:t>
                        </m:r>
                        <m:r>
                          <a:rPr lang="en-US" sz="2400" i="1" dirty="0" err="1" smtClean="0">
                            <a:latin typeface="Cambria Math" panose="02040503050406030204" pitchFamily="18" charset="0"/>
                          </a:rPr>
                          <m:t>𝑖</m:t>
                        </m:r>
                      </m:e>
                    </m:d>
                  </m:oMath>
                </a14:m>
                <a:endParaRPr lang="en-US" sz="2400" dirty="0"/>
              </a:p>
            </p:txBody>
          </p:sp>
        </mc:Choice>
        <mc:Fallback xmlns="">
          <p:sp>
            <p:nvSpPr>
              <p:cNvPr id="196" name="Content Placeholder 2">
                <a:extLst>
                  <a:ext uri="{FF2B5EF4-FFF2-40B4-BE49-F238E27FC236}">
                    <a16:creationId xmlns:a16="http://schemas.microsoft.com/office/drawing/2014/main" id="{316A4C31-F40E-4E6F-99BE-1A959FF8FCE2}"/>
                  </a:ext>
                </a:extLst>
              </p:cNvPr>
              <p:cNvSpPr>
                <a:spLocks noGrp="1" noRot="1" noChangeAspect="1" noMove="1" noResize="1" noEditPoints="1" noAdjustHandles="1" noChangeArrowheads="1" noChangeShapeType="1" noTextEdit="1"/>
              </p:cNvSpPr>
              <p:nvPr>
                <p:ph idx="1"/>
              </p:nvPr>
            </p:nvSpPr>
            <p:spPr>
              <a:xfrm>
                <a:off x="838200" y="1015999"/>
                <a:ext cx="10515600" cy="5485491"/>
              </a:xfrm>
              <a:blipFill>
                <a:blip r:embed="rId2"/>
                <a:stretch>
                  <a:fillRect l="-812" t="-1556"/>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2DA2EB9-78E5-45FE-984A-5F8E664E45AD}"/>
              </a:ext>
            </a:extLst>
          </p:cNvPr>
          <p:cNvSpPr>
            <a:spLocks noGrp="1"/>
          </p:cNvSpPr>
          <p:nvPr>
            <p:ph type="title"/>
          </p:nvPr>
        </p:nvSpPr>
        <p:spPr/>
        <p:txBody>
          <a:bodyPr/>
          <a:lstStyle/>
          <a:p>
            <a:r>
              <a:rPr lang="en-US" dirty="0"/>
              <a:t>Recommendation</a:t>
            </a:r>
          </a:p>
        </p:txBody>
      </p:sp>
      <p:grpSp>
        <p:nvGrpSpPr>
          <p:cNvPr id="248" name="Group 247">
            <a:extLst>
              <a:ext uri="{FF2B5EF4-FFF2-40B4-BE49-F238E27FC236}">
                <a16:creationId xmlns:a16="http://schemas.microsoft.com/office/drawing/2014/main" id="{C18B2E24-394D-4594-B2F7-BF5D8E448FFF}"/>
              </a:ext>
            </a:extLst>
          </p:cNvPr>
          <p:cNvGrpSpPr/>
          <p:nvPr/>
        </p:nvGrpSpPr>
        <p:grpSpPr>
          <a:xfrm>
            <a:off x="8786415" y="4240434"/>
            <a:ext cx="1553929" cy="1065389"/>
            <a:chOff x="8786415" y="4240434"/>
            <a:chExt cx="1553929" cy="1065389"/>
          </a:xfrm>
        </p:grpSpPr>
        <mc:AlternateContent xmlns:mc="http://schemas.openxmlformats.org/markup-compatibility/2006" xmlns:a14="http://schemas.microsoft.com/office/drawing/2010/main">
          <mc:Choice Requires="a14">
            <p:sp>
              <p:nvSpPr>
                <p:cNvPr id="6" name="Text Box 156">
                  <a:extLst>
                    <a:ext uri="{FF2B5EF4-FFF2-40B4-BE49-F238E27FC236}">
                      <a16:creationId xmlns:a16="http://schemas.microsoft.com/office/drawing/2014/main" id="{DF0CE9C8-87A7-4081-BCAF-C585235572AD}"/>
                    </a:ext>
                  </a:extLst>
                </p:cNvPr>
                <p:cNvSpPr txBox="1"/>
                <p:nvPr/>
              </p:nvSpPr>
              <p:spPr>
                <a:xfrm>
                  <a:off x="9121779" y="4947683"/>
                  <a:ext cx="1218565" cy="35814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𝑚𝑎𝑥𝑖𝑚𝑖𝑧𝑒</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Text Box 156">
                  <a:extLst>
                    <a:ext uri="{FF2B5EF4-FFF2-40B4-BE49-F238E27FC236}">
                      <a16:creationId xmlns:a16="http://schemas.microsoft.com/office/drawing/2014/main" id="{DF0CE9C8-87A7-4081-BCAF-C585235572AD}"/>
                    </a:ext>
                  </a:extLst>
                </p:cNvPr>
                <p:cNvSpPr txBox="1">
                  <a:spLocks noRot="1" noChangeAspect="1" noMove="1" noResize="1" noEditPoints="1" noAdjustHandles="1" noChangeArrowheads="1" noChangeShapeType="1" noTextEdit="1"/>
                </p:cNvSpPr>
                <p:nvPr/>
              </p:nvSpPr>
              <p:spPr>
                <a:xfrm>
                  <a:off x="9121779" y="4947683"/>
                  <a:ext cx="1218565" cy="358140"/>
                </a:xfrm>
                <a:prstGeom prst="rect">
                  <a:avLst/>
                </a:prstGeom>
                <a:blipFill>
                  <a:blip r:embed="rId3"/>
                  <a:stretch>
                    <a:fillRect/>
                  </a:stretch>
                </a:blipFill>
                <a:ln w="635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A2CDB5E6-F656-497D-92C7-60F98F0255CA}"/>
                    </a:ext>
                  </a:extLst>
                </p:cNvPr>
                <p:cNvSpPr/>
                <p:nvPr/>
              </p:nvSpPr>
              <p:spPr>
                <a:xfrm>
                  <a:off x="9094141" y="4526945"/>
                  <a:ext cx="1122680" cy="429895"/>
                </a:xfrm>
                <a:prstGeom prst="round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 name="Rectangle: Rounded Corners 6">
                  <a:extLst>
                    <a:ext uri="{FF2B5EF4-FFF2-40B4-BE49-F238E27FC236}">
                      <a16:creationId xmlns:a16="http://schemas.microsoft.com/office/drawing/2014/main" id="{A2CDB5E6-F656-497D-92C7-60F98F0255CA}"/>
                    </a:ext>
                  </a:extLst>
                </p:cNvPr>
                <p:cNvSpPr>
                  <a:spLocks noRot="1" noChangeAspect="1" noMove="1" noResize="1" noEditPoints="1" noAdjustHandles="1" noChangeArrowheads="1" noChangeShapeType="1" noTextEdit="1"/>
                </p:cNvSpPr>
                <p:nvPr/>
              </p:nvSpPr>
              <p:spPr>
                <a:xfrm>
                  <a:off x="9094141" y="4526945"/>
                  <a:ext cx="1122680" cy="429895"/>
                </a:xfrm>
                <a:prstGeom prst="roundRect">
                  <a:avLst/>
                </a:prstGeom>
                <a:blipFill>
                  <a:blip r:embed="rId4"/>
                  <a:stretch>
                    <a:fillRect/>
                  </a:stretch>
                </a:blipFill>
                <a:ln w="6350">
                  <a:solidFill>
                    <a:schemeClr val="tx1"/>
                  </a:solidFill>
                </a:ln>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67574749-CDCE-4C3E-A2CD-11B4A8AD7C5E}"/>
                </a:ext>
              </a:extLst>
            </p:cNvPr>
            <p:cNvGrpSpPr/>
            <p:nvPr/>
          </p:nvGrpSpPr>
          <p:grpSpPr>
            <a:xfrm>
              <a:off x="8786415" y="4240434"/>
              <a:ext cx="466725" cy="262255"/>
              <a:chOff x="0" y="0"/>
              <a:chExt cx="466725" cy="262349"/>
            </a:xfrm>
          </p:grpSpPr>
          <p:cxnSp>
            <p:nvCxnSpPr>
              <p:cNvPr id="187" name="Straight Arrow Connector 186">
                <a:extLst>
                  <a:ext uri="{FF2B5EF4-FFF2-40B4-BE49-F238E27FC236}">
                    <a16:creationId xmlns:a16="http://schemas.microsoft.com/office/drawing/2014/main" id="{8A4D7971-C8FB-457D-AA9B-4EB29A256BE2}"/>
                  </a:ext>
                </a:extLst>
              </p:cNvPr>
              <p:cNvCxnSpPr>
                <a:cxnSpLocks/>
              </p:cNvCxnSpPr>
              <p:nvPr/>
            </p:nvCxnSpPr>
            <p:spPr>
              <a:xfrm>
                <a:off x="148728" y="0"/>
                <a:ext cx="317997" cy="26234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163478A4-BF07-4588-A493-8BD6330A9521}"/>
                  </a:ext>
                </a:extLst>
              </p:cNvPr>
              <p:cNvCxnSpPr/>
              <p:nvPr/>
            </p:nvCxnSpPr>
            <p:spPr>
              <a:xfrm flipV="1">
                <a:off x="0" y="0"/>
                <a:ext cx="150985"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CF0D5C9-4F9A-4C1A-B122-10FF2DAFCC95}"/>
                </a:ext>
              </a:extLst>
            </p:cNvPr>
            <p:cNvGrpSpPr/>
            <p:nvPr/>
          </p:nvGrpSpPr>
          <p:grpSpPr>
            <a:xfrm flipV="1">
              <a:off x="8786415" y="5011959"/>
              <a:ext cx="473075" cy="267970"/>
              <a:chOff x="0" y="0"/>
              <a:chExt cx="473633" cy="268048"/>
            </a:xfrm>
          </p:grpSpPr>
          <p:cxnSp>
            <p:nvCxnSpPr>
              <p:cNvPr id="185" name="Straight Arrow Connector 184">
                <a:extLst>
                  <a:ext uri="{FF2B5EF4-FFF2-40B4-BE49-F238E27FC236}">
                    <a16:creationId xmlns:a16="http://schemas.microsoft.com/office/drawing/2014/main" id="{6A682165-DD33-401B-A9CC-FEC7081DA422}"/>
                  </a:ext>
                </a:extLst>
              </p:cNvPr>
              <p:cNvCxnSpPr>
                <a:cxnSpLocks/>
              </p:cNvCxnSpPr>
              <p:nvPr/>
            </p:nvCxnSpPr>
            <p:spPr>
              <a:xfrm>
                <a:off x="148728" y="0"/>
                <a:ext cx="324905" cy="26804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E6B3F9ED-4C35-4945-B3F0-2A5CB612A064}"/>
                  </a:ext>
                </a:extLst>
              </p:cNvPr>
              <p:cNvCxnSpPr/>
              <p:nvPr/>
            </p:nvCxnSpPr>
            <p:spPr>
              <a:xfrm flipV="1">
                <a:off x="0" y="0"/>
                <a:ext cx="15098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53" name="Group 252">
            <a:extLst>
              <a:ext uri="{FF2B5EF4-FFF2-40B4-BE49-F238E27FC236}">
                <a16:creationId xmlns:a16="http://schemas.microsoft.com/office/drawing/2014/main" id="{0336A8F9-64D7-4529-A0FA-6EFD9117A71D}"/>
              </a:ext>
            </a:extLst>
          </p:cNvPr>
          <p:cNvGrpSpPr/>
          <p:nvPr/>
        </p:nvGrpSpPr>
        <p:grpSpPr>
          <a:xfrm>
            <a:off x="8068865" y="3724179"/>
            <a:ext cx="816610" cy="952617"/>
            <a:chOff x="8068865" y="3724179"/>
            <a:chExt cx="816610" cy="952617"/>
          </a:xfrm>
        </p:grpSpPr>
        <p:grpSp>
          <p:nvGrpSpPr>
            <p:cNvPr id="245" name="Group 244">
              <a:extLst>
                <a:ext uri="{FF2B5EF4-FFF2-40B4-BE49-F238E27FC236}">
                  <a16:creationId xmlns:a16="http://schemas.microsoft.com/office/drawing/2014/main" id="{B744984C-48E7-422E-BDAA-BCC6684399EB}"/>
                </a:ext>
              </a:extLst>
            </p:cNvPr>
            <p:cNvGrpSpPr/>
            <p:nvPr/>
          </p:nvGrpSpPr>
          <p:grpSpPr>
            <a:xfrm>
              <a:off x="8068865" y="3724179"/>
              <a:ext cx="816610" cy="952617"/>
              <a:chOff x="8068865" y="3724179"/>
              <a:chExt cx="816610" cy="952617"/>
            </a:xfrm>
          </p:grpSpPr>
          <p:sp>
            <p:nvSpPr>
              <p:cNvPr id="8" name="Flowchart: Connector 7">
                <a:extLst>
                  <a:ext uri="{FF2B5EF4-FFF2-40B4-BE49-F238E27FC236}">
                    <a16:creationId xmlns:a16="http://schemas.microsoft.com/office/drawing/2014/main" id="{A3356D59-C915-481B-A8DE-DB83C0DE19F5}"/>
                  </a:ext>
                </a:extLst>
              </p:cNvPr>
              <p:cNvSpPr/>
              <p:nvPr/>
            </p:nvSpPr>
            <p:spPr>
              <a:xfrm>
                <a:off x="8551465" y="4135024"/>
                <a:ext cx="231140" cy="226060"/>
              </a:xfrm>
              <a:prstGeom prst="flowChartConnector">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9" name="TextBox 182">
                    <a:extLst>
                      <a:ext uri="{FF2B5EF4-FFF2-40B4-BE49-F238E27FC236}">
                        <a16:creationId xmlns:a16="http://schemas.microsoft.com/office/drawing/2014/main" id="{6F16CDB7-3D30-48EC-94D3-5159D125D03A}"/>
                      </a:ext>
                    </a:extLst>
                  </p:cNvPr>
                  <p:cNvSpPr txBox="1"/>
                  <p:nvPr/>
                </p:nvSpPr>
                <p:spPr>
                  <a:xfrm>
                    <a:off x="8435260" y="3724179"/>
                    <a:ext cx="450215" cy="40576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dirty="0">
                      <a:effectLst/>
                      <a:latin typeface="Times New Roman" panose="02020603050405020304" pitchFamily="18" charset="0"/>
                      <a:ea typeface="Times New Roman" panose="02020603050405020304" pitchFamily="18" charset="0"/>
                    </a:endParaRPr>
                  </a:p>
                </p:txBody>
              </p:sp>
            </mc:Choice>
            <mc:Fallback xmlns="">
              <p:sp>
                <p:nvSpPr>
                  <p:cNvPr id="9" name="TextBox 182">
                    <a:extLst>
                      <a:ext uri="{FF2B5EF4-FFF2-40B4-BE49-F238E27FC236}">
                        <a16:creationId xmlns:a16="http://schemas.microsoft.com/office/drawing/2014/main" id="{6F16CDB7-3D30-48EC-94D3-5159D125D03A}"/>
                      </a:ext>
                    </a:extLst>
                  </p:cNvPr>
                  <p:cNvSpPr txBox="1">
                    <a:spLocks noRot="1" noChangeAspect="1" noMove="1" noResize="1" noEditPoints="1" noAdjustHandles="1" noChangeArrowheads="1" noChangeShapeType="1" noTextEdit="1"/>
                  </p:cNvSpPr>
                  <p:nvPr/>
                </p:nvSpPr>
                <p:spPr>
                  <a:xfrm>
                    <a:off x="8435260" y="3724179"/>
                    <a:ext cx="450215" cy="405765"/>
                  </a:xfrm>
                  <a:prstGeom prst="rect">
                    <a:avLst/>
                  </a:prstGeom>
                  <a:blipFill>
                    <a:blip r:embed="rId5"/>
                    <a:stretch>
                      <a:fillRect r="-6757"/>
                    </a:stretch>
                  </a:blipFill>
                </p:spPr>
                <p:txBody>
                  <a:bodyPr/>
                  <a:lstStyle/>
                  <a:p>
                    <a:r>
                      <a:rPr lang="en-US">
                        <a:noFill/>
                      </a:rPr>
                      <a:t> </a:t>
                    </a:r>
                  </a:p>
                </p:txBody>
              </p:sp>
            </mc:Fallback>
          </mc:AlternateContent>
          <p:grpSp>
            <p:nvGrpSpPr>
              <p:cNvPr id="179" name="Group 178">
                <a:extLst>
                  <a:ext uri="{FF2B5EF4-FFF2-40B4-BE49-F238E27FC236}">
                    <a16:creationId xmlns:a16="http://schemas.microsoft.com/office/drawing/2014/main" id="{2C7A0701-4E63-4F09-9717-5E22DB8DE584}"/>
                  </a:ext>
                </a:extLst>
              </p:cNvPr>
              <p:cNvGrpSpPr/>
              <p:nvPr/>
            </p:nvGrpSpPr>
            <p:grpSpPr>
              <a:xfrm>
                <a:off x="8068865" y="3814984"/>
                <a:ext cx="463375" cy="396770"/>
                <a:chOff x="0" y="0"/>
                <a:chExt cx="630158" cy="397427"/>
              </a:xfrm>
            </p:grpSpPr>
            <p:cxnSp>
              <p:nvCxnSpPr>
                <p:cNvPr id="183" name="Straight Arrow Connector 182">
                  <a:extLst>
                    <a:ext uri="{FF2B5EF4-FFF2-40B4-BE49-F238E27FC236}">
                      <a16:creationId xmlns:a16="http://schemas.microsoft.com/office/drawing/2014/main" id="{000C08CB-3059-4239-BC46-A2BF10415083}"/>
                    </a:ext>
                  </a:extLst>
                </p:cNvPr>
                <p:cNvCxnSpPr>
                  <a:cxnSpLocks/>
                </p:cNvCxnSpPr>
                <p:nvPr/>
              </p:nvCxnSpPr>
              <p:spPr>
                <a:xfrm>
                  <a:off x="148281" y="0"/>
                  <a:ext cx="481877" cy="397427"/>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20AC73A9-B0F3-4026-92C2-2D90CC4BC345}"/>
                    </a:ext>
                  </a:extLst>
                </p:cNvPr>
                <p:cNvCxnSpPr/>
                <p:nvPr/>
              </p:nvCxnSpPr>
              <p:spPr>
                <a:xfrm flipV="1">
                  <a:off x="0" y="0"/>
                  <a:ext cx="150495"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0" name="Group 179">
                <a:extLst>
                  <a:ext uri="{FF2B5EF4-FFF2-40B4-BE49-F238E27FC236}">
                    <a16:creationId xmlns:a16="http://schemas.microsoft.com/office/drawing/2014/main" id="{52F76034-7ABC-4546-A460-F7DE94C5F02C}"/>
                  </a:ext>
                </a:extLst>
              </p:cNvPr>
              <p:cNvGrpSpPr/>
              <p:nvPr/>
            </p:nvGrpSpPr>
            <p:grpSpPr>
              <a:xfrm flipV="1">
                <a:off x="8068865" y="4279475"/>
                <a:ext cx="463550" cy="397321"/>
                <a:chOff x="0" y="0"/>
                <a:chExt cx="630158" cy="397427"/>
              </a:xfrm>
            </p:grpSpPr>
            <p:cxnSp>
              <p:nvCxnSpPr>
                <p:cNvPr id="181" name="Straight Arrow Connector 180">
                  <a:extLst>
                    <a:ext uri="{FF2B5EF4-FFF2-40B4-BE49-F238E27FC236}">
                      <a16:creationId xmlns:a16="http://schemas.microsoft.com/office/drawing/2014/main" id="{4385DEF2-9910-403A-BDEE-F92A80E2E640}"/>
                    </a:ext>
                  </a:extLst>
                </p:cNvPr>
                <p:cNvCxnSpPr>
                  <a:cxnSpLocks/>
                </p:cNvCxnSpPr>
                <p:nvPr/>
              </p:nvCxnSpPr>
              <p:spPr>
                <a:xfrm>
                  <a:off x="148281" y="0"/>
                  <a:ext cx="481877" cy="397427"/>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91786C9-042C-4E33-B2B3-29A1A6F54AB9}"/>
                    </a:ext>
                  </a:extLst>
                </p:cNvPr>
                <p:cNvCxnSpPr/>
                <p:nvPr/>
              </p:nvCxnSpPr>
              <p:spPr>
                <a:xfrm flipV="1">
                  <a:off x="0" y="0"/>
                  <a:ext cx="150495"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grpSp>
        <p:sp>
          <p:nvSpPr>
            <p:cNvPr id="32" name="Flowchart: Connector 31">
              <a:extLst>
                <a:ext uri="{FF2B5EF4-FFF2-40B4-BE49-F238E27FC236}">
                  <a16:creationId xmlns:a16="http://schemas.microsoft.com/office/drawing/2014/main" id="{3F343C9E-2F50-43F0-812B-299EB5D8F152}"/>
                </a:ext>
              </a:extLst>
            </p:cNvPr>
            <p:cNvSpPr/>
            <p:nvPr/>
          </p:nvSpPr>
          <p:spPr>
            <a:xfrm>
              <a:off x="8640365" y="4227734"/>
              <a:ext cx="46355" cy="43815"/>
            </a:xfrm>
            <a:prstGeom prst="flowChartConnector">
              <a:avLst/>
            </a:prstGeom>
            <a:solidFill>
              <a:schemeClr val="tx1"/>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243" name="Group 242">
            <a:extLst>
              <a:ext uri="{FF2B5EF4-FFF2-40B4-BE49-F238E27FC236}">
                <a16:creationId xmlns:a16="http://schemas.microsoft.com/office/drawing/2014/main" id="{A9277EEE-F452-4935-845B-58336C45BA9C}"/>
              </a:ext>
            </a:extLst>
          </p:cNvPr>
          <p:cNvGrpSpPr/>
          <p:nvPr/>
        </p:nvGrpSpPr>
        <p:grpSpPr>
          <a:xfrm>
            <a:off x="6563138" y="4140991"/>
            <a:ext cx="1022225" cy="1150216"/>
            <a:chOff x="6563138" y="4140991"/>
            <a:chExt cx="1022225" cy="1150216"/>
          </a:xfrm>
        </p:grpSpPr>
        <mc:AlternateContent xmlns:mc="http://schemas.openxmlformats.org/markup-compatibility/2006" xmlns:a14="http://schemas.microsoft.com/office/drawing/2010/main">
          <mc:Choice Requires="a14">
            <p:sp>
              <p:nvSpPr>
                <p:cNvPr id="31" name="TextBox 10">
                  <a:extLst>
                    <a:ext uri="{FF2B5EF4-FFF2-40B4-BE49-F238E27FC236}">
                      <a16:creationId xmlns:a16="http://schemas.microsoft.com/office/drawing/2014/main" id="{767F64C2-D4C7-4063-8926-33668F1219B6}"/>
                    </a:ext>
                  </a:extLst>
                </p:cNvPr>
                <p:cNvSpPr txBox="1"/>
                <p:nvPr/>
              </p:nvSpPr>
              <p:spPr>
                <a:xfrm>
                  <a:off x="6563138" y="4562647"/>
                  <a:ext cx="822960" cy="33591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𝑖𝑡𝑒𝑚</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𝑖</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31" name="TextBox 10">
                  <a:extLst>
                    <a:ext uri="{FF2B5EF4-FFF2-40B4-BE49-F238E27FC236}">
                      <a16:creationId xmlns:a16="http://schemas.microsoft.com/office/drawing/2014/main" id="{767F64C2-D4C7-4063-8926-33668F1219B6}"/>
                    </a:ext>
                  </a:extLst>
                </p:cNvPr>
                <p:cNvSpPr txBox="1">
                  <a:spLocks noRot="1" noChangeAspect="1" noMove="1" noResize="1" noEditPoints="1" noAdjustHandles="1" noChangeArrowheads="1" noChangeShapeType="1" noTextEdit="1"/>
                </p:cNvSpPr>
                <p:nvPr/>
              </p:nvSpPr>
              <p:spPr>
                <a:xfrm>
                  <a:off x="6563138" y="4562647"/>
                  <a:ext cx="822960" cy="335915"/>
                </a:xfrm>
                <a:prstGeom prst="rect">
                  <a:avLst/>
                </a:prstGeom>
                <a:blipFill>
                  <a:blip r:embed="rId6"/>
                  <a:stretch>
                    <a:fillRect/>
                  </a:stretch>
                </a:blipFill>
              </p:spPr>
              <p:txBody>
                <a:bodyPr/>
                <a:lstStyle/>
                <a:p>
                  <a:r>
                    <a:rPr lang="en-US">
                      <a:noFill/>
                    </a:rPr>
                    <a:t> </a:t>
                  </a:r>
                </a:p>
              </p:txBody>
            </p:sp>
          </mc:Fallback>
        </mc:AlternateContent>
        <p:grpSp>
          <p:nvGrpSpPr>
            <p:cNvPr id="43" name="Group 42">
              <a:extLst>
                <a:ext uri="{FF2B5EF4-FFF2-40B4-BE49-F238E27FC236}">
                  <a16:creationId xmlns:a16="http://schemas.microsoft.com/office/drawing/2014/main" id="{548E0EBF-4288-4847-808B-092A6AF68F4F}"/>
                </a:ext>
              </a:extLst>
            </p:cNvPr>
            <p:cNvGrpSpPr/>
            <p:nvPr/>
          </p:nvGrpSpPr>
          <p:grpSpPr>
            <a:xfrm>
              <a:off x="7245687" y="4140991"/>
              <a:ext cx="339676" cy="1150216"/>
              <a:chOff x="16698" y="191"/>
              <a:chExt cx="339844" cy="1242653"/>
            </a:xfrm>
          </p:grpSpPr>
          <p:grpSp>
            <p:nvGrpSpPr>
              <p:cNvPr id="44" name="Group 43">
                <a:extLst>
                  <a:ext uri="{FF2B5EF4-FFF2-40B4-BE49-F238E27FC236}">
                    <a16:creationId xmlns:a16="http://schemas.microsoft.com/office/drawing/2014/main" id="{9782A653-0C4D-4CF4-AAC4-DF95905204DF}"/>
                  </a:ext>
                </a:extLst>
              </p:cNvPr>
              <p:cNvGrpSpPr/>
              <p:nvPr/>
            </p:nvGrpSpPr>
            <p:grpSpPr>
              <a:xfrm>
                <a:off x="16698" y="191"/>
                <a:ext cx="221645" cy="287412"/>
                <a:chOff x="16698" y="191"/>
                <a:chExt cx="221645" cy="287412"/>
              </a:xfrm>
            </p:grpSpPr>
            <p:sp>
              <p:nvSpPr>
                <p:cNvPr id="56" name="Rectangle 55">
                  <a:extLst>
                    <a:ext uri="{FF2B5EF4-FFF2-40B4-BE49-F238E27FC236}">
                      <a16:creationId xmlns:a16="http://schemas.microsoft.com/office/drawing/2014/main" id="{3802D6D0-841D-4583-8FD9-B21F6980B351}"/>
                    </a:ext>
                  </a:extLst>
                </p:cNvPr>
                <p:cNvSpPr/>
                <p:nvPr/>
              </p:nvSpPr>
              <p:spPr>
                <a:xfrm>
                  <a:off x="56098" y="61708"/>
                  <a:ext cx="182245" cy="225895"/>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7" name="Text Box 410">
                  <a:extLst>
                    <a:ext uri="{FF2B5EF4-FFF2-40B4-BE49-F238E27FC236}">
                      <a16:creationId xmlns:a16="http://schemas.microsoft.com/office/drawing/2014/main" id="{D3AC2D90-4F7B-4526-8121-4FFDF7C59993}"/>
                    </a:ext>
                  </a:extLst>
                </p:cNvPr>
                <p:cNvSpPr txBox="1"/>
                <p:nvPr/>
              </p:nvSpPr>
              <p:spPr>
                <a:xfrm>
                  <a:off x="16698" y="191"/>
                  <a:ext cx="204396" cy="2867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45" name="Group 44">
                <a:extLst>
                  <a:ext uri="{FF2B5EF4-FFF2-40B4-BE49-F238E27FC236}">
                    <a16:creationId xmlns:a16="http://schemas.microsoft.com/office/drawing/2014/main" id="{32D99DDC-D440-4FDB-9D3C-83EC797E6A51}"/>
                  </a:ext>
                </a:extLst>
              </p:cNvPr>
              <p:cNvGrpSpPr/>
              <p:nvPr/>
            </p:nvGrpSpPr>
            <p:grpSpPr>
              <a:xfrm>
                <a:off x="56338" y="230903"/>
                <a:ext cx="300204" cy="279347"/>
                <a:chOff x="56098" y="8256"/>
                <a:chExt cx="300204" cy="279347"/>
              </a:xfrm>
            </p:grpSpPr>
            <p:sp>
              <p:nvSpPr>
                <p:cNvPr id="54" name="Rectangle 53">
                  <a:extLst>
                    <a:ext uri="{FF2B5EF4-FFF2-40B4-BE49-F238E27FC236}">
                      <a16:creationId xmlns:a16="http://schemas.microsoft.com/office/drawing/2014/main" id="{AEBEFDCD-04DE-4939-96E3-EEBE870D80A3}"/>
                    </a:ext>
                  </a:extLst>
                </p:cNvPr>
                <p:cNvSpPr/>
                <p:nvPr/>
              </p:nvSpPr>
              <p:spPr>
                <a:xfrm>
                  <a:off x="56098" y="61708"/>
                  <a:ext cx="182245" cy="225895"/>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5" name="Text Box 413">
                  <a:extLst>
                    <a:ext uri="{FF2B5EF4-FFF2-40B4-BE49-F238E27FC236}">
                      <a16:creationId xmlns:a16="http://schemas.microsoft.com/office/drawing/2014/main" id="{7B5425E3-597E-4C49-B31B-C7FD730ACBD9}"/>
                    </a:ext>
                  </a:extLst>
                </p:cNvPr>
                <p:cNvSpPr txBox="1"/>
                <p:nvPr/>
              </p:nvSpPr>
              <p:spPr>
                <a:xfrm rot="5400000">
                  <a:off x="114162" y="13440"/>
                  <a:ext cx="247324" cy="23695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46" name="Group 45">
                <a:extLst>
                  <a:ext uri="{FF2B5EF4-FFF2-40B4-BE49-F238E27FC236}">
                    <a16:creationId xmlns:a16="http://schemas.microsoft.com/office/drawing/2014/main" id="{4D10C873-B8C0-44B8-B252-64424005691F}"/>
                  </a:ext>
                </a:extLst>
              </p:cNvPr>
              <p:cNvGrpSpPr/>
              <p:nvPr/>
            </p:nvGrpSpPr>
            <p:grpSpPr>
              <a:xfrm>
                <a:off x="19484" y="434916"/>
                <a:ext cx="218567" cy="314959"/>
                <a:chOff x="19501" y="-15804"/>
                <a:chExt cx="218842" cy="315388"/>
              </a:xfrm>
            </p:grpSpPr>
            <p:sp>
              <p:nvSpPr>
                <p:cNvPr id="52" name="Rectangle 51">
                  <a:extLst>
                    <a:ext uri="{FF2B5EF4-FFF2-40B4-BE49-F238E27FC236}">
                      <a16:creationId xmlns:a16="http://schemas.microsoft.com/office/drawing/2014/main" id="{4CC270B9-D378-41DB-A3EC-A64E31F7D9FE}"/>
                    </a:ext>
                  </a:extLst>
                </p:cNvPr>
                <p:cNvSpPr/>
                <p:nvPr/>
              </p:nvSpPr>
              <p:spPr>
                <a:xfrm>
                  <a:off x="56098" y="61707"/>
                  <a:ext cx="182245" cy="225895"/>
                </a:xfrm>
                <a:prstGeom prst="rect">
                  <a:avLst/>
                </a:prstGeom>
                <a:solidFill>
                  <a:schemeClr val="accent1">
                    <a:lumMod val="20000"/>
                    <a:lumOff val="80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3" name="Text Box 416">
                  <a:extLst>
                    <a:ext uri="{FF2B5EF4-FFF2-40B4-BE49-F238E27FC236}">
                      <a16:creationId xmlns:a16="http://schemas.microsoft.com/office/drawing/2014/main" id="{65A3FE28-47F7-4626-A030-19FBEC2B8D64}"/>
                    </a:ext>
                  </a:extLst>
                </p:cNvPr>
                <p:cNvSpPr txBox="1"/>
                <p:nvPr/>
              </p:nvSpPr>
              <p:spPr>
                <a:xfrm>
                  <a:off x="19501" y="-15804"/>
                  <a:ext cx="204396" cy="31538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47" name="Rectangle 46">
                <a:extLst>
                  <a:ext uri="{FF2B5EF4-FFF2-40B4-BE49-F238E27FC236}">
                    <a16:creationId xmlns:a16="http://schemas.microsoft.com/office/drawing/2014/main" id="{EAE50441-EAF9-4111-891E-7C39A3CB2EA0}"/>
                  </a:ext>
                </a:extLst>
              </p:cNvPr>
              <p:cNvSpPr/>
              <p:nvPr/>
            </p:nvSpPr>
            <p:spPr>
              <a:xfrm>
                <a:off x="56338" y="741054"/>
                <a:ext cx="182245" cy="225895"/>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grpSp>
            <p:nvGrpSpPr>
              <p:cNvPr id="48" name="Group 47">
                <a:extLst>
                  <a:ext uri="{FF2B5EF4-FFF2-40B4-BE49-F238E27FC236}">
                    <a16:creationId xmlns:a16="http://schemas.microsoft.com/office/drawing/2014/main" id="{E258E427-F513-4250-B5EB-19732758B3A9}"/>
                  </a:ext>
                </a:extLst>
              </p:cNvPr>
              <p:cNvGrpSpPr/>
              <p:nvPr/>
            </p:nvGrpSpPr>
            <p:grpSpPr>
              <a:xfrm>
                <a:off x="19080" y="895917"/>
                <a:ext cx="219263" cy="346927"/>
                <a:chOff x="19080" y="-5482"/>
                <a:chExt cx="219263" cy="346927"/>
              </a:xfrm>
            </p:grpSpPr>
            <p:sp>
              <p:nvSpPr>
                <p:cNvPr id="50" name="Rectangle 49">
                  <a:extLst>
                    <a:ext uri="{FF2B5EF4-FFF2-40B4-BE49-F238E27FC236}">
                      <a16:creationId xmlns:a16="http://schemas.microsoft.com/office/drawing/2014/main" id="{6D46CF88-36C7-4F6A-9BAA-A28B5B30EF95}"/>
                    </a:ext>
                  </a:extLst>
                </p:cNvPr>
                <p:cNvSpPr/>
                <p:nvPr/>
              </p:nvSpPr>
              <p:spPr>
                <a:xfrm>
                  <a:off x="56098" y="61708"/>
                  <a:ext cx="182245" cy="225895"/>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a:solidFill>
                        <a:srgbClr val="000000"/>
                      </a:solidFill>
                      <a:effectLst/>
                      <a:ea typeface="Calibri" panose="020F0502020204030204" pitchFamily="34" charset="0"/>
                      <a:cs typeface="Times New Roman" panose="02020603050405020304" pitchFamily="18" charset="0"/>
                    </a:rPr>
                    <a:t> </a:t>
                  </a:r>
                  <a:endParaRPr lang="en-US" sz="1050">
                    <a:effectLst/>
                    <a:ea typeface="Calibri" panose="020F0502020204030204" pitchFamily="34" charset="0"/>
                    <a:cs typeface="Times New Roman" panose="02020603050405020304" pitchFamily="18" charset="0"/>
                  </a:endParaRPr>
                </a:p>
              </p:txBody>
            </p:sp>
            <p:sp>
              <p:nvSpPr>
                <p:cNvPr id="51" name="Text Box 420">
                  <a:extLst>
                    <a:ext uri="{FF2B5EF4-FFF2-40B4-BE49-F238E27FC236}">
                      <a16:creationId xmlns:a16="http://schemas.microsoft.com/office/drawing/2014/main" id="{8A72B80C-783F-4384-810B-30E14D9AED54}"/>
                    </a:ext>
                  </a:extLst>
                </p:cNvPr>
                <p:cNvSpPr txBox="1"/>
                <p:nvPr/>
              </p:nvSpPr>
              <p:spPr>
                <a:xfrm>
                  <a:off x="19080" y="-5482"/>
                  <a:ext cx="204397" cy="34692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49" name="Text Box 421">
                <a:extLst>
                  <a:ext uri="{FF2B5EF4-FFF2-40B4-BE49-F238E27FC236}">
                    <a16:creationId xmlns:a16="http://schemas.microsoft.com/office/drawing/2014/main" id="{4AA1507E-07C6-4767-8BF6-D15DCABEB51B}"/>
                  </a:ext>
                </a:extLst>
              </p:cNvPr>
              <p:cNvSpPr txBox="1"/>
              <p:nvPr/>
            </p:nvSpPr>
            <p:spPr>
              <a:xfrm rot="5400000">
                <a:off x="114152" y="691581"/>
                <a:ext cx="247073" cy="23695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nvGrpSpPr>
          <p:cNvPr id="249" name="Group 248">
            <a:extLst>
              <a:ext uri="{FF2B5EF4-FFF2-40B4-BE49-F238E27FC236}">
                <a16:creationId xmlns:a16="http://schemas.microsoft.com/office/drawing/2014/main" id="{22630AF5-645D-4823-A1F1-B869323CD064}"/>
              </a:ext>
            </a:extLst>
          </p:cNvPr>
          <p:cNvGrpSpPr/>
          <p:nvPr/>
        </p:nvGrpSpPr>
        <p:grpSpPr>
          <a:xfrm>
            <a:off x="4641238" y="2388231"/>
            <a:ext cx="1612258" cy="1943241"/>
            <a:chOff x="4641238" y="2388231"/>
            <a:chExt cx="1612258" cy="1943241"/>
          </a:xfrm>
        </p:grpSpPr>
        <p:grpSp>
          <p:nvGrpSpPr>
            <p:cNvPr id="23" name="Group 22">
              <a:extLst>
                <a:ext uri="{FF2B5EF4-FFF2-40B4-BE49-F238E27FC236}">
                  <a16:creationId xmlns:a16="http://schemas.microsoft.com/office/drawing/2014/main" id="{9C759C45-4DEA-4AFF-9A29-AE77EF9E07AC}"/>
                </a:ext>
              </a:extLst>
            </p:cNvPr>
            <p:cNvGrpSpPr/>
            <p:nvPr/>
          </p:nvGrpSpPr>
          <p:grpSpPr>
            <a:xfrm>
              <a:off x="4641238" y="3448187"/>
              <a:ext cx="502917" cy="863599"/>
              <a:chOff x="0" y="0"/>
              <a:chExt cx="504117" cy="865344"/>
            </a:xfrm>
          </p:grpSpPr>
          <p:cxnSp>
            <p:nvCxnSpPr>
              <p:cNvPr id="126" name="Straight Arrow Connector 125">
                <a:extLst>
                  <a:ext uri="{FF2B5EF4-FFF2-40B4-BE49-F238E27FC236}">
                    <a16:creationId xmlns:a16="http://schemas.microsoft.com/office/drawing/2014/main" id="{DA5A6F7F-1A2E-44A8-8A73-6367EF0313BA}"/>
                  </a:ext>
                </a:extLst>
              </p:cNvPr>
              <p:cNvCxnSpPr>
                <a:cxnSpLocks/>
              </p:cNvCxnSpPr>
              <p:nvPr/>
            </p:nvCxnSpPr>
            <p:spPr>
              <a:xfrm>
                <a:off x="142334" y="0"/>
                <a:ext cx="361783" cy="396822"/>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CBE276A-E730-4D1D-8B5D-433E2C50E4EC}"/>
                  </a:ext>
                </a:extLst>
              </p:cNvPr>
              <p:cNvCxnSpPr/>
              <p:nvPr/>
            </p:nvCxnSpPr>
            <p:spPr>
              <a:xfrm flipV="1">
                <a:off x="0" y="0"/>
                <a:ext cx="14986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34CC2D68-8C65-4119-AF81-F86DD84EF2A8}"/>
                  </a:ext>
                </a:extLst>
              </p:cNvPr>
              <p:cNvCxnSpPr>
                <a:cxnSpLocks/>
              </p:cNvCxnSpPr>
              <p:nvPr/>
            </p:nvCxnSpPr>
            <p:spPr>
              <a:xfrm flipV="1">
                <a:off x="142310" y="468469"/>
                <a:ext cx="361631" cy="396875"/>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560D55A4-3696-4FD2-97A7-EB532000A22A}"/>
                  </a:ext>
                </a:extLst>
              </p:cNvPr>
              <p:cNvCxnSpPr/>
              <p:nvPr/>
            </p:nvCxnSpPr>
            <p:spPr>
              <a:xfrm>
                <a:off x="0" y="863600"/>
                <a:ext cx="14986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41" name="Group 240">
              <a:extLst>
                <a:ext uri="{FF2B5EF4-FFF2-40B4-BE49-F238E27FC236}">
                  <a16:creationId xmlns:a16="http://schemas.microsoft.com/office/drawing/2014/main" id="{3ED18AD2-1300-425B-8063-658B7F18C1CE}"/>
                </a:ext>
              </a:extLst>
            </p:cNvPr>
            <p:cNvGrpSpPr/>
            <p:nvPr/>
          </p:nvGrpSpPr>
          <p:grpSpPr>
            <a:xfrm>
              <a:off x="5034931" y="2388231"/>
              <a:ext cx="1218565" cy="1943241"/>
              <a:chOff x="5034931" y="2388231"/>
              <a:chExt cx="1218565" cy="1943241"/>
            </a:xfrm>
          </p:grpSpPr>
          <p:grpSp>
            <p:nvGrpSpPr>
              <p:cNvPr id="216" name="Group 215">
                <a:extLst>
                  <a:ext uri="{FF2B5EF4-FFF2-40B4-BE49-F238E27FC236}">
                    <a16:creationId xmlns:a16="http://schemas.microsoft.com/office/drawing/2014/main" id="{908E6F63-1380-4CA1-9B21-46D530005DAC}"/>
                  </a:ext>
                </a:extLst>
              </p:cNvPr>
              <p:cNvGrpSpPr/>
              <p:nvPr/>
            </p:nvGrpSpPr>
            <p:grpSpPr>
              <a:xfrm>
                <a:off x="5160033" y="3429137"/>
                <a:ext cx="899160" cy="902335"/>
                <a:chOff x="5472153" y="3385020"/>
                <a:chExt cx="899160" cy="902335"/>
              </a:xfrm>
            </p:grpSpPr>
            <p:grpSp>
              <p:nvGrpSpPr>
                <p:cNvPr id="22" name="Group 21">
                  <a:extLst>
                    <a:ext uri="{FF2B5EF4-FFF2-40B4-BE49-F238E27FC236}">
                      <a16:creationId xmlns:a16="http://schemas.microsoft.com/office/drawing/2014/main" id="{B12E0348-FB82-4E29-8168-D506140C9C2B}"/>
                    </a:ext>
                  </a:extLst>
                </p:cNvPr>
                <p:cNvGrpSpPr/>
                <p:nvPr/>
              </p:nvGrpSpPr>
              <p:grpSpPr>
                <a:xfrm>
                  <a:off x="5472153" y="3385020"/>
                  <a:ext cx="222885" cy="902335"/>
                  <a:chOff x="0" y="0"/>
                  <a:chExt cx="401482" cy="1644099"/>
                </a:xfrm>
              </p:grpSpPr>
              <p:sp>
                <p:nvSpPr>
                  <p:cNvPr id="130" name="Rectangle: Rounded Corners 129">
                    <a:extLst>
                      <a:ext uri="{FF2B5EF4-FFF2-40B4-BE49-F238E27FC236}">
                        <a16:creationId xmlns:a16="http://schemas.microsoft.com/office/drawing/2014/main" id="{4AB09339-08C9-41EA-AA3C-9B04D7E709FA}"/>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1" name="Flowchart: Connector 130">
                    <a:extLst>
                      <a:ext uri="{FF2B5EF4-FFF2-40B4-BE49-F238E27FC236}">
                        <a16:creationId xmlns:a16="http://schemas.microsoft.com/office/drawing/2014/main" id="{8D8A61A2-28E8-4E2C-B80F-6E4E94C9F7CC}"/>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2" name="Flowchart: Connector 131">
                    <a:extLst>
                      <a:ext uri="{FF2B5EF4-FFF2-40B4-BE49-F238E27FC236}">
                        <a16:creationId xmlns:a16="http://schemas.microsoft.com/office/drawing/2014/main" id="{F0507E02-98B8-4B4F-8A0A-5F20A953A9A8}"/>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3" name="Flowchart: Connector 132">
                    <a:extLst>
                      <a:ext uri="{FF2B5EF4-FFF2-40B4-BE49-F238E27FC236}">
                        <a16:creationId xmlns:a16="http://schemas.microsoft.com/office/drawing/2014/main" id="{45D2C24E-0A27-47C1-A0FC-A7DB36BD012A}"/>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4" name="Flowchart: Connector 133">
                    <a:extLst>
                      <a:ext uri="{FF2B5EF4-FFF2-40B4-BE49-F238E27FC236}">
                        <a16:creationId xmlns:a16="http://schemas.microsoft.com/office/drawing/2014/main" id="{B729A519-D02A-46EA-ADE7-734137E772D1}"/>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5" name="Flowchart: Connector 134">
                    <a:extLst>
                      <a:ext uri="{FF2B5EF4-FFF2-40B4-BE49-F238E27FC236}">
                        <a16:creationId xmlns:a16="http://schemas.microsoft.com/office/drawing/2014/main" id="{5C76F9A9-B2F4-4BC1-B196-7BBDE25F11B3}"/>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a:extLst>
                    <a:ext uri="{FF2B5EF4-FFF2-40B4-BE49-F238E27FC236}">
                      <a16:creationId xmlns:a16="http://schemas.microsoft.com/office/drawing/2014/main" id="{FE97A745-1D75-4114-B362-7502CA89A71D}"/>
                    </a:ext>
                  </a:extLst>
                </p:cNvPr>
                <p:cNvCxnSpPr>
                  <a:cxnSpLocks/>
                </p:cNvCxnSpPr>
                <p:nvPr/>
              </p:nvCxnSpPr>
              <p:spPr>
                <a:xfrm rot="5400000" flipV="1">
                  <a:off x="6036668" y="3539960"/>
                  <a:ext cx="0" cy="66929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7DD6EC3D-5154-4444-BF56-172B2A629597}"/>
                  </a:ext>
                </a:extLst>
              </p:cNvPr>
              <p:cNvGrpSpPr/>
              <p:nvPr/>
            </p:nvGrpSpPr>
            <p:grpSpPr>
              <a:xfrm>
                <a:off x="5034931" y="2388231"/>
                <a:ext cx="1218565" cy="1287922"/>
                <a:chOff x="5347051" y="2344114"/>
                <a:chExt cx="1218565" cy="1287922"/>
              </a:xfrm>
            </p:grpSpPr>
            <mc:AlternateContent xmlns:mc="http://schemas.openxmlformats.org/markup-compatibility/2006" xmlns:a14="http://schemas.microsoft.com/office/drawing/2010/main">
              <mc:Choice Requires="a14">
                <p:sp>
                  <p:nvSpPr>
                    <p:cNvPr id="17" name="TextBox 10">
                      <a:extLst>
                        <a:ext uri="{FF2B5EF4-FFF2-40B4-BE49-F238E27FC236}">
                          <a16:creationId xmlns:a16="http://schemas.microsoft.com/office/drawing/2014/main" id="{632A3172-9A12-49F5-BC26-030EE96A618C}"/>
                        </a:ext>
                      </a:extLst>
                    </p:cNvPr>
                    <p:cNvSpPr txBox="1"/>
                    <p:nvPr/>
                  </p:nvSpPr>
                  <p:spPr>
                    <a:xfrm>
                      <a:off x="5347051" y="2344114"/>
                      <a:ext cx="1218565" cy="462781"/>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𝑝𝑟𝑒𝑣𝑖𝑜𝑢𝑠</m:t>
                            </m:r>
                          </m:oMath>
                        </m:oMathPara>
                      </a14:m>
                      <a:endParaRPr lang="en-US" sz="1400" b="0" i="1" kern="120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𝑖𝑛𝑡𝑒𝑟𝑎𝑐𝑡𝑖𝑜𝑛𝑠</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17" name="TextBox 10">
                      <a:extLst>
                        <a:ext uri="{FF2B5EF4-FFF2-40B4-BE49-F238E27FC236}">
                          <a16:creationId xmlns:a16="http://schemas.microsoft.com/office/drawing/2014/main" id="{632A3172-9A12-49F5-BC26-030EE96A618C}"/>
                        </a:ext>
                      </a:extLst>
                    </p:cNvPr>
                    <p:cNvSpPr txBox="1">
                      <a:spLocks noRot="1" noChangeAspect="1" noMove="1" noResize="1" noEditPoints="1" noAdjustHandles="1" noChangeArrowheads="1" noChangeShapeType="1" noTextEdit="1"/>
                    </p:cNvSpPr>
                    <p:nvPr/>
                  </p:nvSpPr>
                  <p:spPr>
                    <a:xfrm>
                      <a:off x="5347051" y="2344114"/>
                      <a:ext cx="1218565" cy="462781"/>
                    </a:xfrm>
                    <a:prstGeom prst="rect">
                      <a:avLst/>
                    </a:prstGeom>
                    <a:blipFill>
                      <a:blip r:embed="rId7"/>
                      <a:stretch>
                        <a:fillRect b="-6579"/>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ACF147BC-77F0-4C0F-B345-69C5C1A96173}"/>
                    </a:ext>
                  </a:extLst>
                </p:cNvPr>
                <p:cNvGrpSpPr/>
                <p:nvPr/>
              </p:nvGrpSpPr>
              <p:grpSpPr>
                <a:xfrm>
                  <a:off x="5831563" y="2852255"/>
                  <a:ext cx="184150" cy="779781"/>
                  <a:chOff x="0" y="-9532"/>
                  <a:chExt cx="184785" cy="781371"/>
                </a:xfrm>
              </p:grpSpPr>
              <p:grpSp>
                <p:nvGrpSpPr>
                  <p:cNvPr id="136" name="Group 135">
                    <a:extLst>
                      <a:ext uri="{FF2B5EF4-FFF2-40B4-BE49-F238E27FC236}">
                        <a16:creationId xmlns:a16="http://schemas.microsoft.com/office/drawing/2014/main" id="{11469E29-F1F2-4AEE-87D0-C08B2CB44083}"/>
                      </a:ext>
                    </a:extLst>
                  </p:cNvPr>
                  <p:cNvGrpSpPr/>
                  <p:nvPr/>
                </p:nvGrpSpPr>
                <p:grpSpPr>
                  <a:xfrm>
                    <a:off x="0" y="-9532"/>
                    <a:ext cx="184785" cy="679450"/>
                    <a:chOff x="0" y="-23065"/>
                    <a:chExt cx="401482" cy="1644099"/>
                  </a:xfrm>
                </p:grpSpPr>
                <p:sp>
                  <p:nvSpPr>
                    <p:cNvPr id="138" name="Rectangle: Rounded Corners 137">
                      <a:extLst>
                        <a:ext uri="{FF2B5EF4-FFF2-40B4-BE49-F238E27FC236}">
                          <a16:creationId xmlns:a16="http://schemas.microsoft.com/office/drawing/2014/main" id="{A0A39533-D9CD-484C-8608-66BC4A8D785C}"/>
                        </a:ext>
                      </a:extLst>
                    </p:cNvPr>
                    <p:cNvSpPr/>
                    <p:nvPr/>
                  </p:nvSpPr>
                  <p:spPr>
                    <a:xfrm>
                      <a:off x="0" y="-23065"/>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9" name="Flowchart: Connector 138">
                      <a:extLst>
                        <a:ext uri="{FF2B5EF4-FFF2-40B4-BE49-F238E27FC236}">
                          <a16:creationId xmlns:a16="http://schemas.microsoft.com/office/drawing/2014/main" id="{648F6BFA-BA26-4A5E-AF6C-C3FF35E09786}"/>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0" name="Flowchart: Connector 139">
                      <a:extLst>
                        <a:ext uri="{FF2B5EF4-FFF2-40B4-BE49-F238E27FC236}">
                          <a16:creationId xmlns:a16="http://schemas.microsoft.com/office/drawing/2014/main" id="{C1ECFCAC-A2A9-4271-BD0F-81BFB6C529CD}"/>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1" name="Flowchart: Connector 140">
                      <a:extLst>
                        <a:ext uri="{FF2B5EF4-FFF2-40B4-BE49-F238E27FC236}">
                          <a16:creationId xmlns:a16="http://schemas.microsoft.com/office/drawing/2014/main" id="{3D31BDB7-DE38-4C1E-AF7D-6EE3B2507DC2}"/>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2" name="Flowchart: Connector 141">
                      <a:extLst>
                        <a:ext uri="{FF2B5EF4-FFF2-40B4-BE49-F238E27FC236}">
                          <a16:creationId xmlns:a16="http://schemas.microsoft.com/office/drawing/2014/main" id="{72783250-18DD-4AC5-B87B-5C1456A0FDDC}"/>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3" name="Flowchart: Connector 142">
                      <a:extLst>
                        <a:ext uri="{FF2B5EF4-FFF2-40B4-BE49-F238E27FC236}">
                          <a16:creationId xmlns:a16="http://schemas.microsoft.com/office/drawing/2014/main" id="{6B3C5C6D-C362-4377-A941-B3941DA2D7F6}"/>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37" name="Straight Connector 136">
                    <a:extLst>
                      <a:ext uri="{FF2B5EF4-FFF2-40B4-BE49-F238E27FC236}">
                        <a16:creationId xmlns:a16="http://schemas.microsoft.com/office/drawing/2014/main" id="{B5744020-37BD-48F8-AE89-554280623936}"/>
                      </a:ext>
                    </a:extLst>
                  </p:cNvPr>
                  <p:cNvCxnSpPr/>
                  <p:nvPr/>
                </p:nvCxnSpPr>
                <p:spPr>
                  <a:xfrm rot="16200000" flipV="1">
                    <a:off x="46703" y="722671"/>
                    <a:ext cx="98336"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cxnSp>
              <p:nvCxnSpPr>
                <p:cNvPr id="189" name="Straight Arrow Connector 188">
                  <a:extLst>
                    <a:ext uri="{FF2B5EF4-FFF2-40B4-BE49-F238E27FC236}">
                      <a16:creationId xmlns:a16="http://schemas.microsoft.com/office/drawing/2014/main" id="{8CD76B03-FAEB-41DD-A582-624CF0D111B1}"/>
                    </a:ext>
                  </a:extLst>
                </p:cNvPr>
                <p:cNvCxnSpPr>
                  <a:cxnSpLocks/>
                </p:cNvCxnSpPr>
                <p:nvPr/>
              </p:nvCxnSpPr>
              <p:spPr>
                <a:xfrm rot="5400000" flipH="1" flipV="1">
                  <a:off x="6147159" y="3405340"/>
                  <a:ext cx="0" cy="45339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grpSp>
      <p:grpSp>
        <p:nvGrpSpPr>
          <p:cNvPr id="244" name="Group 243">
            <a:extLst>
              <a:ext uri="{FF2B5EF4-FFF2-40B4-BE49-F238E27FC236}">
                <a16:creationId xmlns:a16="http://schemas.microsoft.com/office/drawing/2014/main" id="{F01476D6-6AE5-4ABB-8D03-DE0776D63CB9}"/>
              </a:ext>
            </a:extLst>
          </p:cNvPr>
          <p:cNvGrpSpPr/>
          <p:nvPr/>
        </p:nvGrpSpPr>
        <p:grpSpPr>
          <a:xfrm>
            <a:off x="7498829" y="4427607"/>
            <a:ext cx="579911" cy="679600"/>
            <a:chOff x="7498829" y="4427607"/>
            <a:chExt cx="579911" cy="679600"/>
          </a:xfrm>
        </p:grpSpPr>
        <p:grpSp>
          <p:nvGrpSpPr>
            <p:cNvPr id="95" name="Group 94">
              <a:extLst>
                <a:ext uri="{FF2B5EF4-FFF2-40B4-BE49-F238E27FC236}">
                  <a16:creationId xmlns:a16="http://schemas.microsoft.com/office/drawing/2014/main" id="{00404600-625F-4219-B428-8BCD607FF8BB}"/>
                </a:ext>
              </a:extLst>
            </p:cNvPr>
            <p:cNvGrpSpPr/>
            <p:nvPr/>
          </p:nvGrpSpPr>
          <p:grpSpPr>
            <a:xfrm>
              <a:off x="7893798" y="4427607"/>
              <a:ext cx="184942" cy="679600"/>
              <a:chOff x="0" y="0"/>
              <a:chExt cx="401482" cy="1644099"/>
            </a:xfrm>
          </p:grpSpPr>
          <p:sp>
            <p:nvSpPr>
              <p:cNvPr id="104" name="Rectangle: Rounded Corners 103">
                <a:extLst>
                  <a:ext uri="{FF2B5EF4-FFF2-40B4-BE49-F238E27FC236}">
                    <a16:creationId xmlns:a16="http://schemas.microsoft.com/office/drawing/2014/main" id="{AF3D1C40-110F-4633-AA2B-251B193611F4}"/>
                  </a:ext>
                </a:extLst>
              </p:cNvPr>
              <p:cNvSpPr/>
              <p:nvPr/>
            </p:nvSpPr>
            <p:spPr>
              <a:xfrm>
                <a:off x="0" y="0"/>
                <a:ext cx="401482" cy="1644099"/>
              </a:xfrm>
              <a:prstGeom prst="roundRect">
                <a:avLst/>
              </a:prstGeom>
              <a:solidFill>
                <a:schemeClr val="accent5">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5" name="Flowchart: Connector 104">
                <a:extLst>
                  <a:ext uri="{FF2B5EF4-FFF2-40B4-BE49-F238E27FC236}">
                    <a16:creationId xmlns:a16="http://schemas.microsoft.com/office/drawing/2014/main" id="{C3467C05-4E68-44BC-A447-C7C8BC915A6C}"/>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6" name="Flowchart: Connector 105">
                <a:extLst>
                  <a:ext uri="{FF2B5EF4-FFF2-40B4-BE49-F238E27FC236}">
                    <a16:creationId xmlns:a16="http://schemas.microsoft.com/office/drawing/2014/main" id="{649EDF15-A6BF-4CAF-8D19-769780AC282E}"/>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7" name="Flowchart: Connector 106">
                <a:extLst>
                  <a:ext uri="{FF2B5EF4-FFF2-40B4-BE49-F238E27FC236}">
                    <a16:creationId xmlns:a16="http://schemas.microsoft.com/office/drawing/2014/main" id="{6BA51C91-4059-4E52-BE7A-96D615B09050}"/>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8" name="Flowchart: Connector 107">
                <a:extLst>
                  <a:ext uri="{FF2B5EF4-FFF2-40B4-BE49-F238E27FC236}">
                    <a16:creationId xmlns:a16="http://schemas.microsoft.com/office/drawing/2014/main" id="{CD85806A-63CD-450A-8501-0F6B08B66374}"/>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9" name="Flowchart: Connector 108">
                <a:extLst>
                  <a:ext uri="{FF2B5EF4-FFF2-40B4-BE49-F238E27FC236}">
                    <a16:creationId xmlns:a16="http://schemas.microsoft.com/office/drawing/2014/main" id="{3504B470-8656-4AB8-A8B4-4E0DC18FEA62}"/>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91" name="Straight Arrow Connector 190">
              <a:extLst>
                <a:ext uri="{FF2B5EF4-FFF2-40B4-BE49-F238E27FC236}">
                  <a16:creationId xmlns:a16="http://schemas.microsoft.com/office/drawing/2014/main" id="{074D8D8C-6434-4993-BAB0-6E203246380F}"/>
                </a:ext>
              </a:extLst>
            </p:cNvPr>
            <p:cNvCxnSpPr>
              <a:cxnSpLocks/>
            </p:cNvCxnSpPr>
            <p:nvPr/>
          </p:nvCxnSpPr>
          <p:spPr>
            <a:xfrm rot="5400000" flipV="1">
              <a:off x="7687424" y="4585087"/>
              <a:ext cx="0" cy="37719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2" name="Group 241">
            <a:extLst>
              <a:ext uri="{FF2B5EF4-FFF2-40B4-BE49-F238E27FC236}">
                <a16:creationId xmlns:a16="http://schemas.microsoft.com/office/drawing/2014/main" id="{4E0BB9D5-436B-4213-B464-DF88CA4A407D}"/>
              </a:ext>
            </a:extLst>
          </p:cNvPr>
          <p:cNvGrpSpPr/>
          <p:nvPr/>
        </p:nvGrpSpPr>
        <p:grpSpPr>
          <a:xfrm>
            <a:off x="6122714" y="2975353"/>
            <a:ext cx="2517651" cy="1255497"/>
            <a:chOff x="6122714" y="2975353"/>
            <a:chExt cx="2517651" cy="1255497"/>
          </a:xfrm>
        </p:grpSpPr>
        <p:grpSp>
          <p:nvGrpSpPr>
            <p:cNvPr id="15" name="Group 14">
              <a:extLst>
                <a:ext uri="{FF2B5EF4-FFF2-40B4-BE49-F238E27FC236}">
                  <a16:creationId xmlns:a16="http://schemas.microsoft.com/office/drawing/2014/main" id="{5D536AEF-9089-4F4D-BA78-CFB2CB1383B3}"/>
                </a:ext>
              </a:extLst>
            </p:cNvPr>
            <p:cNvGrpSpPr/>
            <p:nvPr/>
          </p:nvGrpSpPr>
          <p:grpSpPr>
            <a:xfrm>
              <a:off x="6122714" y="3558093"/>
              <a:ext cx="1177424" cy="447675"/>
              <a:chOff x="35545" y="0"/>
              <a:chExt cx="870439" cy="448799"/>
            </a:xfrm>
          </p:grpSpPr>
          <p:sp>
            <p:nvSpPr>
              <p:cNvPr id="169" name="Rectangle: Rounded Corners 168">
                <a:extLst>
                  <a:ext uri="{FF2B5EF4-FFF2-40B4-BE49-F238E27FC236}">
                    <a16:creationId xmlns:a16="http://schemas.microsoft.com/office/drawing/2014/main" id="{FFC085F0-A5CA-4ECA-97AE-C1C1B386EB62}"/>
                  </a:ext>
                </a:extLst>
              </p:cNvPr>
              <p:cNvSpPr/>
              <p:nvPr/>
            </p:nvSpPr>
            <p:spPr>
              <a:xfrm>
                <a:off x="35545" y="0"/>
                <a:ext cx="870439" cy="448799"/>
              </a:xfrm>
              <a:prstGeom prst="round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70" name="TextBox 10">
                    <a:extLst>
                      <a:ext uri="{FF2B5EF4-FFF2-40B4-BE49-F238E27FC236}">
                        <a16:creationId xmlns:a16="http://schemas.microsoft.com/office/drawing/2014/main" id="{12EC41D0-31AB-47DB-B4AC-BE8DAE9B2D3A}"/>
                      </a:ext>
                    </a:extLst>
                  </p:cNvPr>
                  <p:cNvSpPr txBox="1"/>
                  <p:nvPr/>
                </p:nvSpPr>
                <p:spPr>
                  <a:xfrm>
                    <a:off x="105976" y="72745"/>
                    <a:ext cx="754794" cy="277937"/>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Times New Roman" panose="02020603050405020304" pitchFamily="18" charset="0"/>
                            </a:rPr>
                            <m:t>𝑁𝑒𝑢𝑟𝑎𝑙</m:t>
                          </m:r>
                          <m:r>
                            <a:rPr lang="en-US" sz="1200" b="0" i="1" smtClean="0">
                              <a:effectLst/>
                              <a:latin typeface="Cambria Math" panose="02040503050406030204" pitchFamily="18" charset="0"/>
                              <a:ea typeface="Times New Roman" panose="02020603050405020304" pitchFamily="18" charset="0"/>
                            </a:rPr>
                            <m:t> </m:t>
                          </m:r>
                          <m:r>
                            <a:rPr lang="en-US" sz="1200" b="0" i="1" smtClean="0">
                              <a:effectLst/>
                              <a:latin typeface="Cambria Math" panose="02040503050406030204" pitchFamily="18" charset="0"/>
                              <a:ea typeface="Times New Roman" panose="02020603050405020304" pitchFamily="18" charset="0"/>
                            </a:rPr>
                            <m:t>𝑁𝑒𝑡</m:t>
                          </m:r>
                        </m:oMath>
                      </m:oMathPara>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170" name="TextBox 10">
                    <a:extLst>
                      <a:ext uri="{FF2B5EF4-FFF2-40B4-BE49-F238E27FC236}">
                        <a16:creationId xmlns:a16="http://schemas.microsoft.com/office/drawing/2014/main" id="{12EC41D0-31AB-47DB-B4AC-BE8DAE9B2D3A}"/>
                      </a:ext>
                    </a:extLst>
                  </p:cNvPr>
                  <p:cNvSpPr txBox="1">
                    <a:spLocks noRot="1" noChangeAspect="1" noMove="1" noResize="1" noEditPoints="1" noAdjustHandles="1" noChangeArrowheads="1" noChangeShapeType="1" noTextEdit="1"/>
                  </p:cNvSpPr>
                  <p:nvPr/>
                </p:nvSpPr>
                <p:spPr>
                  <a:xfrm>
                    <a:off x="105976" y="72745"/>
                    <a:ext cx="754794" cy="277937"/>
                  </a:xfrm>
                  <a:prstGeom prst="rect">
                    <a:avLst/>
                  </a:prstGeom>
                  <a:blipFill>
                    <a:blip r:embed="rId8"/>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C987EDC5-7695-42D9-901B-2398FE9B3148}"/>
                </a:ext>
              </a:extLst>
            </p:cNvPr>
            <p:cNvCxnSpPr>
              <a:cxnSpLocks/>
            </p:cNvCxnSpPr>
            <p:nvPr/>
          </p:nvCxnSpPr>
          <p:spPr>
            <a:xfrm>
              <a:off x="7322104" y="3831494"/>
              <a:ext cx="546101"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FE429A10-CF2F-4E33-94AB-765405BEECF9}"/>
                </a:ext>
              </a:extLst>
            </p:cNvPr>
            <p:cNvGrpSpPr/>
            <p:nvPr/>
          </p:nvGrpSpPr>
          <p:grpSpPr>
            <a:xfrm>
              <a:off x="7881540" y="3551459"/>
              <a:ext cx="184785" cy="679391"/>
              <a:chOff x="0" y="0"/>
              <a:chExt cx="401482" cy="1644099"/>
            </a:xfrm>
          </p:grpSpPr>
          <p:sp>
            <p:nvSpPr>
              <p:cNvPr id="110" name="Rectangle: Rounded Corners 109">
                <a:extLst>
                  <a:ext uri="{FF2B5EF4-FFF2-40B4-BE49-F238E27FC236}">
                    <a16:creationId xmlns:a16="http://schemas.microsoft.com/office/drawing/2014/main" id="{D5629FD8-61C9-4BFF-BAF7-DCD49DC93C56}"/>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1" name="Flowchart: Connector 110">
                <a:extLst>
                  <a:ext uri="{FF2B5EF4-FFF2-40B4-BE49-F238E27FC236}">
                    <a16:creationId xmlns:a16="http://schemas.microsoft.com/office/drawing/2014/main" id="{63207031-5381-44B4-8DA2-DE9C77862402}"/>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2" name="Flowchart: Connector 111">
                <a:extLst>
                  <a:ext uri="{FF2B5EF4-FFF2-40B4-BE49-F238E27FC236}">
                    <a16:creationId xmlns:a16="http://schemas.microsoft.com/office/drawing/2014/main" id="{8CBE1B3F-0801-4CE4-A3A7-5B3D4B641151}"/>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3" name="Flowchart: Connector 112">
                <a:extLst>
                  <a:ext uri="{FF2B5EF4-FFF2-40B4-BE49-F238E27FC236}">
                    <a16:creationId xmlns:a16="http://schemas.microsoft.com/office/drawing/2014/main" id="{F15170F5-4AB5-4A15-94D7-0C585E09247B}"/>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4" name="Flowchart: Connector 113">
                <a:extLst>
                  <a:ext uri="{FF2B5EF4-FFF2-40B4-BE49-F238E27FC236}">
                    <a16:creationId xmlns:a16="http://schemas.microsoft.com/office/drawing/2014/main" id="{305A9C91-45B4-4B1F-B8CA-7CE3E03DC16E}"/>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5" name="Flowchart: Connector 114">
                <a:extLst>
                  <a:ext uri="{FF2B5EF4-FFF2-40B4-BE49-F238E27FC236}">
                    <a16:creationId xmlns:a16="http://schemas.microsoft.com/office/drawing/2014/main" id="{6BC514B2-BCF5-467D-96BB-CC75FAB882E4}"/>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mc:AlternateContent xmlns:mc="http://schemas.openxmlformats.org/markup-compatibility/2006" xmlns:a14="http://schemas.microsoft.com/office/drawing/2010/main">
          <mc:Choice Requires="a14">
            <p:sp>
              <p:nvSpPr>
                <p:cNvPr id="195" name="TextBox 10">
                  <a:extLst>
                    <a:ext uri="{FF2B5EF4-FFF2-40B4-BE49-F238E27FC236}">
                      <a16:creationId xmlns:a16="http://schemas.microsoft.com/office/drawing/2014/main" id="{2A712A08-9BD1-4D09-80CE-EFD7C19E7D0B}"/>
                    </a:ext>
                  </a:extLst>
                </p:cNvPr>
                <p:cNvSpPr txBox="1"/>
                <p:nvPr/>
              </p:nvSpPr>
              <p:spPr>
                <a:xfrm>
                  <a:off x="7421800" y="2975353"/>
                  <a:ext cx="1218565" cy="462781"/>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𝑢𝑠𝑒𝑟</m:t>
                        </m:r>
                      </m:oMath>
                    </m:oMathPara>
                  </a14:m>
                  <a:endParaRPr lang="en-US" sz="1400" b="0" i="1" kern="120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𝑟𝑒𝑝𝑟𝑒𝑠𝑒𝑛𝑡𝑎𝑡𝑖𝑜𝑛</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195" name="TextBox 10">
                  <a:extLst>
                    <a:ext uri="{FF2B5EF4-FFF2-40B4-BE49-F238E27FC236}">
                      <a16:creationId xmlns:a16="http://schemas.microsoft.com/office/drawing/2014/main" id="{2A712A08-9BD1-4D09-80CE-EFD7C19E7D0B}"/>
                    </a:ext>
                  </a:extLst>
                </p:cNvPr>
                <p:cNvSpPr txBox="1">
                  <a:spLocks noRot="1" noChangeAspect="1" noMove="1" noResize="1" noEditPoints="1" noAdjustHandles="1" noChangeArrowheads="1" noChangeShapeType="1" noTextEdit="1"/>
                </p:cNvSpPr>
                <p:nvPr/>
              </p:nvSpPr>
              <p:spPr>
                <a:xfrm>
                  <a:off x="7421800" y="2975353"/>
                  <a:ext cx="1218565" cy="462781"/>
                </a:xfrm>
                <a:prstGeom prst="rect">
                  <a:avLst/>
                </a:prstGeom>
                <a:blipFill>
                  <a:blip r:embed="rId9"/>
                  <a:stretch>
                    <a:fillRect l="-8000" r="-4500" b="-18421"/>
                  </a:stretch>
                </a:blipFill>
              </p:spPr>
              <p:txBody>
                <a:bodyPr/>
                <a:lstStyle/>
                <a:p>
                  <a:r>
                    <a:rPr lang="en-US">
                      <a:noFill/>
                    </a:rPr>
                    <a:t> </a:t>
                  </a:r>
                </a:p>
              </p:txBody>
            </p:sp>
          </mc:Fallback>
        </mc:AlternateContent>
      </p:grpSp>
      <p:grpSp>
        <p:nvGrpSpPr>
          <p:cNvPr id="228" name="Group 227">
            <a:extLst>
              <a:ext uri="{FF2B5EF4-FFF2-40B4-BE49-F238E27FC236}">
                <a16:creationId xmlns:a16="http://schemas.microsoft.com/office/drawing/2014/main" id="{94AC38EA-B83B-40FC-850A-623C9EF1F41D}"/>
              </a:ext>
            </a:extLst>
          </p:cNvPr>
          <p:cNvGrpSpPr/>
          <p:nvPr/>
        </p:nvGrpSpPr>
        <p:grpSpPr>
          <a:xfrm>
            <a:off x="8551465" y="625029"/>
            <a:ext cx="2542562" cy="1237243"/>
            <a:chOff x="7290088" y="537006"/>
            <a:chExt cx="2542562" cy="1237243"/>
          </a:xfrm>
        </p:grpSpPr>
        <p:pic>
          <p:nvPicPr>
            <p:cNvPr id="221" name="Picture 4" descr="http://icons.iconarchive.com/icons/designbolts/free-male-avatars/icons-390.jpg">
              <a:extLst>
                <a:ext uri="{FF2B5EF4-FFF2-40B4-BE49-F238E27FC236}">
                  <a16:creationId xmlns:a16="http://schemas.microsoft.com/office/drawing/2014/main" id="{3D47CE0B-3A48-4ABE-A07D-5C24D644F5D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69629" b="54358"/>
            <a:stretch/>
          </p:blipFill>
          <p:spPr bwMode="auto">
            <a:xfrm>
              <a:off x="8089065" y="882638"/>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4" descr="http://icons.iconarchive.com/icons/designbolts/free-male-avatars/icons-390.jpg">
              <a:extLst>
                <a:ext uri="{FF2B5EF4-FFF2-40B4-BE49-F238E27FC236}">
                  <a16:creationId xmlns:a16="http://schemas.microsoft.com/office/drawing/2014/main" id="{682F1B4C-E395-475A-BF5A-B29AA7CBB5E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7757" t="50092" r="1872" b="4266"/>
            <a:stretch/>
          </p:blipFill>
          <p:spPr bwMode="auto">
            <a:xfrm>
              <a:off x="9262617" y="862920"/>
              <a:ext cx="461162" cy="462029"/>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14" descr="Image result for right symbol">
              <a:extLst>
                <a:ext uri="{FF2B5EF4-FFF2-40B4-BE49-F238E27FC236}">
                  <a16:creationId xmlns:a16="http://schemas.microsoft.com/office/drawing/2014/main" id="{9954E491-7E51-4BF1-9284-9AA29990135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8299" t="29665" r="51257" b="28251"/>
            <a:stretch/>
          </p:blipFill>
          <p:spPr bwMode="auto">
            <a:xfrm>
              <a:off x="8231673" y="1485955"/>
              <a:ext cx="234950" cy="244474"/>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14" descr="Image result for right symbol">
              <a:extLst>
                <a:ext uri="{FF2B5EF4-FFF2-40B4-BE49-F238E27FC236}">
                  <a16:creationId xmlns:a16="http://schemas.microsoft.com/office/drawing/2014/main" id="{D8161FA0-DEF0-446D-B533-8CC8D288874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50817" t="31065" r="8739" b="26851"/>
            <a:stretch/>
          </p:blipFill>
          <p:spPr bwMode="auto">
            <a:xfrm>
              <a:off x="9410271" y="1459888"/>
              <a:ext cx="234950" cy="24447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25" name="TextBox 10">
                  <a:extLst>
                    <a:ext uri="{FF2B5EF4-FFF2-40B4-BE49-F238E27FC236}">
                      <a16:creationId xmlns:a16="http://schemas.microsoft.com/office/drawing/2014/main" id="{C97E928D-85DD-44C4-BF52-533CDF5CE219}"/>
                    </a:ext>
                  </a:extLst>
                </p:cNvPr>
                <p:cNvSpPr txBox="1"/>
                <p:nvPr/>
              </p:nvSpPr>
              <p:spPr>
                <a:xfrm>
                  <a:off x="7290088" y="1466472"/>
                  <a:ext cx="617186" cy="307777"/>
                </a:xfrm>
                <a:prstGeom prst="rect">
                  <a:avLst/>
                </a:prstGeom>
                <a:noFill/>
              </p:spPr>
              <p:txBody>
                <a:bodyPr wrap="square" rtlCol="0">
                  <a:spAutoFit/>
                </a:bodyPr>
                <a:lstStyle/>
                <a:p>
                  <a:pPr algn="ctr"/>
                  <a:r>
                    <a:rPr lang="en-US" sz="1400" dirty="0">
                      <a:solidFill>
                        <a:schemeClr val="tx1"/>
                      </a:solidFill>
                    </a:rPr>
                    <a:t>item </a:t>
                  </a:r>
                  <a14:m>
                    <m:oMath xmlns:m="http://schemas.openxmlformats.org/officeDocument/2006/math">
                      <m:r>
                        <a:rPr lang="en-US" sz="1400" b="0" i="1" dirty="0" smtClean="0">
                          <a:solidFill>
                            <a:schemeClr val="tx1"/>
                          </a:solidFill>
                          <a:latin typeface="Cambria Math" panose="02040503050406030204" pitchFamily="18" charset="0"/>
                        </a:rPr>
                        <m:t>𝑖</m:t>
                      </m:r>
                    </m:oMath>
                  </a14:m>
                  <a:r>
                    <a:rPr lang="en-US" sz="1400" dirty="0">
                      <a:solidFill>
                        <a:schemeClr val="tx1"/>
                      </a:solidFill>
                    </a:rPr>
                    <a:t> </a:t>
                  </a:r>
                </a:p>
              </p:txBody>
            </p:sp>
          </mc:Choice>
          <mc:Fallback xmlns="">
            <p:sp>
              <p:nvSpPr>
                <p:cNvPr id="225" name="TextBox 10">
                  <a:extLst>
                    <a:ext uri="{FF2B5EF4-FFF2-40B4-BE49-F238E27FC236}">
                      <a16:creationId xmlns:a16="http://schemas.microsoft.com/office/drawing/2014/main" id="{C97E928D-85DD-44C4-BF52-533CDF5CE219}"/>
                    </a:ext>
                  </a:extLst>
                </p:cNvPr>
                <p:cNvSpPr txBox="1">
                  <a:spLocks noRot="1" noChangeAspect="1" noMove="1" noResize="1" noEditPoints="1" noAdjustHandles="1" noChangeArrowheads="1" noChangeShapeType="1" noTextEdit="1"/>
                </p:cNvSpPr>
                <p:nvPr/>
              </p:nvSpPr>
              <p:spPr>
                <a:xfrm>
                  <a:off x="7290088" y="1466472"/>
                  <a:ext cx="617186" cy="307777"/>
                </a:xfrm>
                <a:prstGeom prst="rect">
                  <a:avLst/>
                </a:prstGeom>
                <a:blipFill>
                  <a:blip r:embed="rId12"/>
                  <a:stretch>
                    <a:fillRect l="-2970" t="-4000" b="-2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6" name="TextBox 10">
                  <a:extLst>
                    <a:ext uri="{FF2B5EF4-FFF2-40B4-BE49-F238E27FC236}">
                      <a16:creationId xmlns:a16="http://schemas.microsoft.com/office/drawing/2014/main" id="{4022BD52-727F-4F41-8CA7-A70CAB00658D}"/>
                    </a:ext>
                  </a:extLst>
                </p:cNvPr>
                <p:cNvSpPr txBox="1"/>
                <p:nvPr/>
              </p:nvSpPr>
              <p:spPr>
                <a:xfrm>
                  <a:off x="8003750" y="552614"/>
                  <a:ext cx="678905" cy="307777"/>
                </a:xfrm>
                <a:prstGeom prst="rect">
                  <a:avLst/>
                </a:prstGeom>
                <a:noFill/>
              </p:spPr>
              <p:txBody>
                <a:bodyPr wrap="square" rtlCol="0">
                  <a:spAutoFit/>
                </a:bodyPr>
                <a:lstStyle/>
                <a:p>
                  <a:pPr algn="ctr"/>
                  <a:r>
                    <a:rPr lang="en-US" sz="1400" dirty="0">
                      <a:solidFill>
                        <a:schemeClr val="tx1"/>
                      </a:solidFill>
                    </a:rPr>
                    <a:t>user </a:t>
                  </a:r>
                  <a14:m>
                    <m:oMath xmlns:m="http://schemas.openxmlformats.org/officeDocument/2006/math">
                      <m:r>
                        <a:rPr lang="en-US" sz="1400" b="0" i="1" dirty="0" smtClean="0">
                          <a:solidFill>
                            <a:schemeClr val="tx1"/>
                          </a:solidFill>
                          <a:latin typeface="Cambria Math" panose="02040503050406030204" pitchFamily="18" charset="0"/>
                        </a:rPr>
                        <m:t>𝑢</m:t>
                      </m:r>
                    </m:oMath>
                  </a14:m>
                  <a:endParaRPr lang="en-US" sz="1400" dirty="0">
                    <a:solidFill>
                      <a:schemeClr val="tx1"/>
                    </a:solidFill>
                  </a:endParaRPr>
                </a:p>
              </p:txBody>
            </p:sp>
          </mc:Choice>
          <mc:Fallback xmlns="">
            <p:sp>
              <p:nvSpPr>
                <p:cNvPr id="226" name="TextBox 10">
                  <a:extLst>
                    <a:ext uri="{FF2B5EF4-FFF2-40B4-BE49-F238E27FC236}">
                      <a16:creationId xmlns:a16="http://schemas.microsoft.com/office/drawing/2014/main" id="{4022BD52-727F-4F41-8CA7-A70CAB00658D}"/>
                    </a:ext>
                  </a:extLst>
                </p:cNvPr>
                <p:cNvSpPr txBox="1">
                  <a:spLocks noRot="1" noChangeAspect="1" noMove="1" noResize="1" noEditPoints="1" noAdjustHandles="1" noChangeArrowheads="1" noChangeShapeType="1" noTextEdit="1"/>
                </p:cNvSpPr>
                <p:nvPr/>
              </p:nvSpPr>
              <p:spPr>
                <a:xfrm>
                  <a:off x="8003750" y="552614"/>
                  <a:ext cx="678905" cy="307777"/>
                </a:xfrm>
                <a:prstGeom prst="rect">
                  <a:avLst/>
                </a:prstGeom>
                <a:blipFill>
                  <a:blip r:embed="rId13"/>
                  <a:stretch>
                    <a:fillRect t="-3922" b="-196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7" name="TextBox 10">
                  <a:extLst>
                    <a:ext uri="{FF2B5EF4-FFF2-40B4-BE49-F238E27FC236}">
                      <a16:creationId xmlns:a16="http://schemas.microsoft.com/office/drawing/2014/main" id="{9D74E38B-CB19-43DF-B09E-BD81DFC35C51}"/>
                    </a:ext>
                  </a:extLst>
                </p:cNvPr>
                <p:cNvSpPr txBox="1"/>
                <p:nvPr/>
              </p:nvSpPr>
              <p:spPr>
                <a:xfrm>
                  <a:off x="9153745" y="537006"/>
                  <a:ext cx="678905" cy="307777"/>
                </a:xfrm>
                <a:prstGeom prst="rect">
                  <a:avLst/>
                </a:prstGeom>
                <a:noFill/>
              </p:spPr>
              <p:txBody>
                <a:bodyPr wrap="square" rtlCol="0">
                  <a:spAutoFit/>
                </a:bodyPr>
                <a:lstStyle/>
                <a:p>
                  <a:pPr algn="ctr"/>
                  <a:r>
                    <a:rPr lang="en-US" sz="1400" dirty="0">
                      <a:solidFill>
                        <a:schemeClr val="tx1"/>
                      </a:solidFill>
                    </a:rPr>
                    <a:t>user </a:t>
                  </a:r>
                  <a14:m>
                    <m:oMath xmlns:m="http://schemas.openxmlformats.org/officeDocument/2006/math">
                      <m:r>
                        <a:rPr lang="en-US" sz="1400" b="0" i="1" dirty="0" smtClean="0">
                          <a:solidFill>
                            <a:schemeClr val="tx1"/>
                          </a:solidFill>
                          <a:latin typeface="Cambria Math" panose="02040503050406030204" pitchFamily="18" charset="0"/>
                        </a:rPr>
                        <m:t>𝑣</m:t>
                      </m:r>
                    </m:oMath>
                  </a14:m>
                  <a:endParaRPr lang="en-US" sz="1400" dirty="0">
                    <a:solidFill>
                      <a:schemeClr val="tx1"/>
                    </a:solidFill>
                  </a:endParaRPr>
                </a:p>
              </p:txBody>
            </p:sp>
          </mc:Choice>
          <mc:Fallback xmlns="">
            <p:sp>
              <p:nvSpPr>
                <p:cNvPr id="227" name="TextBox 10">
                  <a:extLst>
                    <a:ext uri="{FF2B5EF4-FFF2-40B4-BE49-F238E27FC236}">
                      <a16:creationId xmlns:a16="http://schemas.microsoft.com/office/drawing/2014/main" id="{9D74E38B-CB19-43DF-B09E-BD81DFC35C51}"/>
                    </a:ext>
                  </a:extLst>
                </p:cNvPr>
                <p:cNvSpPr txBox="1">
                  <a:spLocks noRot="1" noChangeAspect="1" noMove="1" noResize="1" noEditPoints="1" noAdjustHandles="1" noChangeArrowheads="1" noChangeShapeType="1" noTextEdit="1"/>
                </p:cNvSpPr>
                <p:nvPr/>
              </p:nvSpPr>
              <p:spPr>
                <a:xfrm>
                  <a:off x="9153745" y="537006"/>
                  <a:ext cx="678905" cy="307777"/>
                </a:xfrm>
                <a:prstGeom prst="rect">
                  <a:avLst/>
                </a:prstGeom>
                <a:blipFill>
                  <a:blip r:embed="rId14"/>
                  <a:stretch>
                    <a:fillRect t="-4000" b="-20000"/>
                  </a:stretch>
                </a:blipFill>
              </p:spPr>
              <p:txBody>
                <a:bodyPr/>
                <a:lstStyle/>
                <a:p>
                  <a:r>
                    <a:rPr lang="en-US">
                      <a:noFill/>
                    </a:rPr>
                    <a:t> </a:t>
                  </a:r>
                </a:p>
              </p:txBody>
            </p:sp>
          </mc:Fallback>
        </mc:AlternateContent>
      </p:grpSp>
      <p:grpSp>
        <p:nvGrpSpPr>
          <p:cNvPr id="240" name="Group 239">
            <a:extLst>
              <a:ext uri="{FF2B5EF4-FFF2-40B4-BE49-F238E27FC236}">
                <a16:creationId xmlns:a16="http://schemas.microsoft.com/office/drawing/2014/main" id="{5321F928-E5D6-412B-9DAF-C976DA23BF32}"/>
              </a:ext>
            </a:extLst>
          </p:cNvPr>
          <p:cNvGrpSpPr/>
          <p:nvPr/>
        </p:nvGrpSpPr>
        <p:grpSpPr>
          <a:xfrm>
            <a:off x="2291876" y="2375578"/>
            <a:ext cx="2819926" cy="2216243"/>
            <a:chOff x="2291876" y="2375578"/>
            <a:chExt cx="2819926" cy="2216243"/>
          </a:xfrm>
        </p:grpSpPr>
        <p:grpSp>
          <p:nvGrpSpPr>
            <p:cNvPr id="215" name="Group 214">
              <a:extLst>
                <a:ext uri="{FF2B5EF4-FFF2-40B4-BE49-F238E27FC236}">
                  <a16:creationId xmlns:a16="http://schemas.microsoft.com/office/drawing/2014/main" id="{2770F94E-A265-4D68-BEF1-F4EF8AC3911E}"/>
                </a:ext>
              </a:extLst>
            </p:cNvPr>
            <p:cNvGrpSpPr/>
            <p:nvPr/>
          </p:nvGrpSpPr>
          <p:grpSpPr>
            <a:xfrm>
              <a:off x="3443136" y="2375578"/>
              <a:ext cx="1668666" cy="2216243"/>
              <a:chOff x="3755256" y="2331461"/>
              <a:chExt cx="1668666" cy="2216243"/>
            </a:xfrm>
          </p:grpSpPr>
          <p:grpSp>
            <p:nvGrpSpPr>
              <p:cNvPr id="19" name="Group 18">
                <a:extLst>
                  <a:ext uri="{FF2B5EF4-FFF2-40B4-BE49-F238E27FC236}">
                    <a16:creationId xmlns:a16="http://schemas.microsoft.com/office/drawing/2014/main" id="{1386C9EC-342A-4DCE-9D28-6F59F548BF8B}"/>
                  </a:ext>
                </a:extLst>
              </p:cNvPr>
              <p:cNvGrpSpPr/>
              <p:nvPr/>
            </p:nvGrpSpPr>
            <p:grpSpPr>
              <a:xfrm>
                <a:off x="4767303" y="3108795"/>
                <a:ext cx="184150" cy="1438909"/>
                <a:chOff x="0" y="0"/>
                <a:chExt cx="184942" cy="1441450"/>
              </a:xfrm>
            </p:grpSpPr>
            <p:grpSp>
              <p:nvGrpSpPr>
                <p:cNvPr id="155" name="Group 154">
                  <a:extLst>
                    <a:ext uri="{FF2B5EF4-FFF2-40B4-BE49-F238E27FC236}">
                      <a16:creationId xmlns:a16="http://schemas.microsoft.com/office/drawing/2014/main" id="{D4F2251A-F8CC-44E3-A63F-E26315AFE5CC}"/>
                    </a:ext>
                  </a:extLst>
                </p:cNvPr>
                <p:cNvGrpSpPr/>
                <p:nvPr/>
              </p:nvGrpSpPr>
              <p:grpSpPr>
                <a:xfrm>
                  <a:off x="0" y="0"/>
                  <a:ext cx="184942" cy="679659"/>
                  <a:chOff x="0" y="0"/>
                  <a:chExt cx="401482" cy="1644099"/>
                </a:xfrm>
              </p:grpSpPr>
              <p:sp>
                <p:nvSpPr>
                  <p:cNvPr id="163" name="Rectangle: Rounded Corners 162">
                    <a:extLst>
                      <a:ext uri="{FF2B5EF4-FFF2-40B4-BE49-F238E27FC236}">
                        <a16:creationId xmlns:a16="http://schemas.microsoft.com/office/drawing/2014/main" id="{283DA307-124E-4E8B-BB65-E66F43E2FA99}"/>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4" name="Flowchart: Connector 163">
                    <a:extLst>
                      <a:ext uri="{FF2B5EF4-FFF2-40B4-BE49-F238E27FC236}">
                        <a16:creationId xmlns:a16="http://schemas.microsoft.com/office/drawing/2014/main" id="{F0EC53EB-E4DD-4743-AAB8-AEADE889EEF6}"/>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5" name="Flowchart: Connector 164">
                    <a:extLst>
                      <a:ext uri="{FF2B5EF4-FFF2-40B4-BE49-F238E27FC236}">
                        <a16:creationId xmlns:a16="http://schemas.microsoft.com/office/drawing/2014/main" id="{38960538-4AB3-4462-814D-EF27220D74B0}"/>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6" name="Flowchart: Connector 165">
                    <a:extLst>
                      <a:ext uri="{FF2B5EF4-FFF2-40B4-BE49-F238E27FC236}">
                        <a16:creationId xmlns:a16="http://schemas.microsoft.com/office/drawing/2014/main" id="{189ACCAC-F29D-4ABC-AF12-A67C25E01263}"/>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7" name="Flowchart: Connector 166">
                    <a:extLst>
                      <a:ext uri="{FF2B5EF4-FFF2-40B4-BE49-F238E27FC236}">
                        <a16:creationId xmlns:a16="http://schemas.microsoft.com/office/drawing/2014/main" id="{073DD280-41E4-4717-8B2D-DE4B857AAD49}"/>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8" name="Flowchart: Connector 167">
                    <a:extLst>
                      <a:ext uri="{FF2B5EF4-FFF2-40B4-BE49-F238E27FC236}">
                        <a16:creationId xmlns:a16="http://schemas.microsoft.com/office/drawing/2014/main" id="{4352E3C9-96BF-49A3-ABDD-82435B8DABD5}"/>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56" name="Group 155">
                  <a:extLst>
                    <a:ext uri="{FF2B5EF4-FFF2-40B4-BE49-F238E27FC236}">
                      <a16:creationId xmlns:a16="http://schemas.microsoft.com/office/drawing/2014/main" id="{5CB4A72C-53E8-4898-8E82-FC0481B56555}"/>
                    </a:ext>
                  </a:extLst>
                </p:cNvPr>
                <p:cNvGrpSpPr/>
                <p:nvPr/>
              </p:nvGrpSpPr>
              <p:grpSpPr>
                <a:xfrm>
                  <a:off x="0" y="762000"/>
                  <a:ext cx="184785" cy="679450"/>
                  <a:chOff x="0" y="0"/>
                  <a:chExt cx="401482" cy="1644099"/>
                </a:xfrm>
              </p:grpSpPr>
              <p:sp>
                <p:nvSpPr>
                  <p:cNvPr id="157" name="Rectangle: Rounded Corners 156">
                    <a:extLst>
                      <a:ext uri="{FF2B5EF4-FFF2-40B4-BE49-F238E27FC236}">
                        <a16:creationId xmlns:a16="http://schemas.microsoft.com/office/drawing/2014/main" id="{D8B758E9-92B5-4843-BD6E-F8A433A0664E}"/>
                      </a:ext>
                    </a:extLst>
                  </p:cNvPr>
                  <p:cNvSpPr/>
                  <p:nvPr/>
                </p:nvSpPr>
                <p:spPr>
                  <a:xfrm>
                    <a:off x="0" y="0"/>
                    <a:ext cx="401482" cy="1644099"/>
                  </a:xfrm>
                  <a:prstGeom prst="roundRect">
                    <a:avLst/>
                  </a:prstGeom>
                  <a:solidFill>
                    <a:schemeClr val="accent6">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8" name="Flowchart: Connector 157">
                    <a:extLst>
                      <a:ext uri="{FF2B5EF4-FFF2-40B4-BE49-F238E27FC236}">
                        <a16:creationId xmlns:a16="http://schemas.microsoft.com/office/drawing/2014/main" id="{92E182D6-8DC8-4EDD-8230-C6F4034ADAC7}"/>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9" name="Flowchart: Connector 158">
                    <a:extLst>
                      <a:ext uri="{FF2B5EF4-FFF2-40B4-BE49-F238E27FC236}">
                        <a16:creationId xmlns:a16="http://schemas.microsoft.com/office/drawing/2014/main" id="{84895FD7-69E9-41B8-9B0E-4DC2E58043C7}"/>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0" name="Flowchart: Connector 159">
                    <a:extLst>
                      <a:ext uri="{FF2B5EF4-FFF2-40B4-BE49-F238E27FC236}">
                        <a16:creationId xmlns:a16="http://schemas.microsoft.com/office/drawing/2014/main" id="{5D6465F0-E4AE-47AD-BE28-077454BDCE83}"/>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1" name="Flowchart: Connector 160">
                    <a:extLst>
                      <a:ext uri="{FF2B5EF4-FFF2-40B4-BE49-F238E27FC236}">
                        <a16:creationId xmlns:a16="http://schemas.microsoft.com/office/drawing/2014/main" id="{DA6AD6BF-0ACE-4A21-9F2F-B3A0022C68E0}"/>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2" name="Flowchart: Connector 161">
                    <a:extLst>
                      <a:ext uri="{FF2B5EF4-FFF2-40B4-BE49-F238E27FC236}">
                        <a16:creationId xmlns:a16="http://schemas.microsoft.com/office/drawing/2014/main" id="{A33FBC1A-F55E-4852-9521-B3CF646E41D4}"/>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mc:AlternateContent xmlns:mc="http://schemas.openxmlformats.org/markup-compatibility/2006" xmlns:a14="http://schemas.microsoft.com/office/drawing/2010/main">
            <mc:Choice Requires="a14">
              <p:sp>
                <p:nvSpPr>
                  <p:cNvPr id="26" name="TextBox 10">
                    <a:extLst>
                      <a:ext uri="{FF2B5EF4-FFF2-40B4-BE49-F238E27FC236}">
                        <a16:creationId xmlns:a16="http://schemas.microsoft.com/office/drawing/2014/main" id="{FF3A19A7-B9D7-4A94-81A1-3848896352F1}"/>
                      </a:ext>
                    </a:extLst>
                  </p:cNvPr>
                  <p:cNvSpPr txBox="1"/>
                  <p:nvPr/>
                </p:nvSpPr>
                <p:spPr>
                  <a:xfrm>
                    <a:off x="4037082" y="2331461"/>
                    <a:ext cx="1386840" cy="64102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𝑠𝑦𝑛𝑡h𝑒𝑡𝑖𝑐𝑎𝑙𝑙𝑦</m:t>
                          </m:r>
                        </m:oMath>
                      </m:oMathPara>
                    </a14:m>
                    <a:endParaRPr lang="en-US" sz="1400" b="0" i="1" kern="1200" dirty="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400" b="0"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𝑚𝑎𝑝𝑝𝑒𝑑</m:t>
                          </m:r>
                          <m:r>
                            <a:rPr lang="en-US" sz="1400" b="0"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400" b="0"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𝑑𝑎𝑡𝑎</m:t>
                          </m:r>
                        </m:oMath>
                      </m:oMathPara>
                    </a14:m>
                    <a:endParaRPr lang="en-US" sz="1050" dirty="0">
                      <a:effectLst/>
                      <a:latin typeface="Times New Roman" panose="02020603050405020304" pitchFamily="18" charset="0"/>
                      <a:ea typeface="Times New Roman" panose="02020603050405020304" pitchFamily="18" charset="0"/>
                    </a:endParaRPr>
                  </a:p>
                </p:txBody>
              </p:sp>
            </mc:Choice>
            <mc:Fallback xmlns="">
              <p:sp>
                <p:nvSpPr>
                  <p:cNvPr id="26" name="TextBox 10">
                    <a:extLst>
                      <a:ext uri="{FF2B5EF4-FFF2-40B4-BE49-F238E27FC236}">
                        <a16:creationId xmlns:a16="http://schemas.microsoft.com/office/drawing/2014/main" id="{FF3A19A7-B9D7-4A94-81A1-3848896352F1}"/>
                      </a:ext>
                    </a:extLst>
                  </p:cNvPr>
                  <p:cNvSpPr txBox="1">
                    <a:spLocks noRot="1" noChangeAspect="1" noMove="1" noResize="1" noEditPoints="1" noAdjustHandles="1" noChangeArrowheads="1" noChangeShapeType="1" noTextEdit="1"/>
                  </p:cNvSpPr>
                  <p:nvPr/>
                </p:nvSpPr>
                <p:spPr>
                  <a:xfrm>
                    <a:off x="4037082" y="2331461"/>
                    <a:ext cx="1386840" cy="641025"/>
                  </a:xfrm>
                  <a:prstGeom prst="rect">
                    <a:avLst/>
                  </a:prstGeom>
                  <a:blipFill>
                    <a:blip r:embed="rId15"/>
                    <a:stretch>
                      <a:fillRect/>
                    </a:stretch>
                  </a:blipFill>
                </p:spPr>
                <p:txBody>
                  <a:bodyPr/>
                  <a:lstStyle/>
                  <a:p>
                    <a:r>
                      <a:rPr lang="en-US">
                        <a:noFill/>
                      </a:rPr>
                      <a:t> </a:t>
                    </a:r>
                  </a:p>
                </p:txBody>
              </p:sp>
            </mc:Fallback>
          </mc:AlternateContent>
          <p:grpSp>
            <p:nvGrpSpPr>
              <p:cNvPr id="197" name="Group 196">
                <a:extLst>
                  <a:ext uri="{FF2B5EF4-FFF2-40B4-BE49-F238E27FC236}">
                    <a16:creationId xmlns:a16="http://schemas.microsoft.com/office/drawing/2014/main" id="{67E25B0E-3D68-47FD-8136-929E8D646D4E}"/>
                  </a:ext>
                </a:extLst>
              </p:cNvPr>
              <p:cNvGrpSpPr/>
              <p:nvPr/>
            </p:nvGrpSpPr>
            <p:grpSpPr>
              <a:xfrm>
                <a:off x="3755256" y="3956906"/>
                <a:ext cx="979763" cy="511907"/>
                <a:chOff x="1751031" y="118792"/>
                <a:chExt cx="980186" cy="511907"/>
              </a:xfrm>
            </p:grpSpPr>
            <p:cxnSp>
              <p:nvCxnSpPr>
                <p:cNvPr id="198" name="Straight Arrow Connector 197">
                  <a:extLst>
                    <a:ext uri="{FF2B5EF4-FFF2-40B4-BE49-F238E27FC236}">
                      <a16:creationId xmlns:a16="http://schemas.microsoft.com/office/drawing/2014/main" id="{6009C1C0-B99F-4472-8A20-575EF4BB4EF5}"/>
                    </a:ext>
                  </a:extLst>
                </p:cNvPr>
                <p:cNvCxnSpPr>
                  <a:cxnSpLocks/>
                </p:cNvCxnSpPr>
                <p:nvPr/>
              </p:nvCxnSpPr>
              <p:spPr>
                <a:xfrm>
                  <a:off x="1751031" y="366395"/>
                  <a:ext cx="980186"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199" name="Group 198">
                  <a:extLst>
                    <a:ext uri="{FF2B5EF4-FFF2-40B4-BE49-F238E27FC236}">
                      <a16:creationId xmlns:a16="http://schemas.microsoft.com/office/drawing/2014/main" id="{44003B4E-D324-4F62-B929-415FCC89383C}"/>
                    </a:ext>
                  </a:extLst>
                </p:cNvPr>
                <p:cNvGrpSpPr/>
                <p:nvPr/>
              </p:nvGrpSpPr>
              <p:grpSpPr>
                <a:xfrm>
                  <a:off x="1990829" y="118792"/>
                  <a:ext cx="468017" cy="511907"/>
                  <a:chOff x="116402" y="118960"/>
                  <a:chExt cx="468411" cy="512635"/>
                </a:xfrm>
              </p:grpSpPr>
              <p:sp>
                <p:nvSpPr>
                  <p:cNvPr id="207" name="Trapezoid 206">
                    <a:extLst>
                      <a:ext uri="{FF2B5EF4-FFF2-40B4-BE49-F238E27FC236}">
                        <a16:creationId xmlns:a16="http://schemas.microsoft.com/office/drawing/2014/main" id="{789E5563-A5A8-400D-8DCF-ECDCB1BB1010}"/>
                      </a:ext>
                    </a:extLst>
                  </p:cNvPr>
                  <p:cNvSpPr/>
                  <p:nvPr/>
                </p:nvSpPr>
                <p:spPr>
                  <a:xfrm rot="16200000">
                    <a:off x="95245" y="196640"/>
                    <a:ext cx="512635" cy="357276"/>
                  </a:xfrm>
                  <a:prstGeom prst="trapezoid">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208" name="TextBox 10">
                        <a:extLst>
                          <a:ext uri="{FF2B5EF4-FFF2-40B4-BE49-F238E27FC236}">
                            <a16:creationId xmlns:a16="http://schemas.microsoft.com/office/drawing/2014/main" id="{D2449B20-5AB8-44E0-909E-102AD8AE2B28}"/>
                          </a:ext>
                        </a:extLst>
                      </p:cNvPr>
                      <p:cNvSpPr txBox="1"/>
                      <p:nvPr/>
                    </p:nvSpPr>
                    <p:spPr>
                      <a:xfrm>
                        <a:off x="116402" y="198468"/>
                        <a:ext cx="468411" cy="35941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600" i="1" kern="1200">
                                  <a:solidFill>
                                    <a:srgbClr val="000000"/>
                                  </a:solidFill>
                                  <a:effectLst/>
                                  <a:latin typeface="Cambria Math" panose="02040503050406030204" pitchFamily="18" charset="0"/>
                                  <a:ea typeface="Times New Roman" panose="02020603050405020304" pitchFamily="18" charset="0"/>
                                </a:rPr>
                                <m:t>𝐺</m:t>
                              </m:r>
                            </m:oMath>
                          </m:oMathPara>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208" name="TextBox 10">
                        <a:extLst>
                          <a:ext uri="{FF2B5EF4-FFF2-40B4-BE49-F238E27FC236}">
                            <a16:creationId xmlns:a16="http://schemas.microsoft.com/office/drawing/2014/main" id="{D2449B20-5AB8-44E0-909E-102AD8AE2B28}"/>
                          </a:ext>
                        </a:extLst>
                      </p:cNvPr>
                      <p:cNvSpPr txBox="1">
                        <a:spLocks noRot="1" noChangeAspect="1" noMove="1" noResize="1" noEditPoints="1" noAdjustHandles="1" noChangeArrowheads="1" noChangeShapeType="1" noTextEdit="1"/>
                      </p:cNvSpPr>
                      <p:nvPr/>
                    </p:nvSpPr>
                    <p:spPr>
                      <a:xfrm>
                        <a:off x="116402" y="198468"/>
                        <a:ext cx="468411" cy="359410"/>
                      </a:xfrm>
                      <a:prstGeom prst="rect">
                        <a:avLst/>
                      </a:prstGeom>
                      <a:blipFill>
                        <a:blip r:embed="rId16"/>
                        <a:stretch>
                          <a:fillRect/>
                        </a:stretch>
                      </a:blipFill>
                    </p:spPr>
                    <p:txBody>
                      <a:bodyPr/>
                      <a:lstStyle/>
                      <a:p>
                        <a:r>
                          <a:rPr lang="en-US">
                            <a:noFill/>
                          </a:rPr>
                          <a:t> </a:t>
                        </a:r>
                      </a:p>
                    </p:txBody>
                  </p:sp>
                </mc:Fallback>
              </mc:AlternateContent>
            </p:grpSp>
          </p:grpSp>
        </p:grpSp>
        <p:pic>
          <p:nvPicPr>
            <p:cNvPr id="229" name="Picture 4" descr="http://icons.iconarchive.com/icons/designbolts/free-male-avatars/icons-390.jpg">
              <a:extLst>
                <a:ext uri="{FF2B5EF4-FFF2-40B4-BE49-F238E27FC236}">
                  <a16:creationId xmlns:a16="http://schemas.microsoft.com/office/drawing/2014/main" id="{BFA80A8E-04AD-4D37-A4A1-3CBB91B78C6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69629" b="54358"/>
            <a:stretch/>
          </p:blipFill>
          <p:spPr bwMode="auto">
            <a:xfrm>
              <a:off x="2291876" y="3373282"/>
              <a:ext cx="662736" cy="6639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6" name="Group 235">
            <a:extLst>
              <a:ext uri="{FF2B5EF4-FFF2-40B4-BE49-F238E27FC236}">
                <a16:creationId xmlns:a16="http://schemas.microsoft.com/office/drawing/2014/main" id="{2FD8CDC6-230F-4437-AA56-40B3A31317CB}"/>
              </a:ext>
            </a:extLst>
          </p:cNvPr>
          <p:cNvGrpSpPr/>
          <p:nvPr/>
        </p:nvGrpSpPr>
        <p:grpSpPr>
          <a:xfrm>
            <a:off x="8112186" y="1933472"/>
            <a:ext cx="2919800" cy="405765"/>
            <a:chOff x="6974618" y="1929480"/>
            <a:chExt cx="2919800" cy="405765"/>
          </a:xfrm>
        </p:grpSpPr>
        <mc:AlternateContent xmlns:mc="http://schemas.openxmlformats.org/markup-compatibility/2006" xmlns:a14="http://schemas.microsoft.com/office/drawing/2010/main">
          <mc:Choice Requires="a14">
            <p:sp>
              <p:nvSpPr>
                <p:cNvPr id="233" name="TextBox 182">
                  <a:extLst>
                    <a:ext uri="{FF2B5EF4-FFF2-40B4-BE49-F238E27FC236}">
                      <a16:creationId xmlns:a16="http://schemas.microsoft.com/office/drawing/2014/main" id="{CE4340CA-C00C-46B0-83B7-446774EB3CD0}"/>
                    </a:ext>
                  </a:extLst>
                </p:cNvPr>
                <p:cNvSpPr txBox="1"/>
                <p:nvPr/>
              </p:nvSpPr>
              <p:spPr>
                <a:xfrm>
                  <a:off x="8241903" y="1929480"/>
                  <a:ext cx="450215" cy="405765"/>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dirty="0">
                    <a:effectLst/>
                    <a:latin typeface="Times New Roman" panose="02020603050405020304" pitchFamily="18" charset="0"/>
                    <a:ea typeface="Times New Roman" panose="02020603050405020304" pitchFamily="18" charset="0"/>
                  </a:endParaRPr>
                </a:p>
              </p:txBody>
            </p:sp>
          </mc:Choice>
          <mc:Fallback xmlns="">
            <p:sp>
              <p:nvSpPr>
                <p:cNvPr id="233" name="TextBox 182">
                  <a:extLst>
                    <a:ext uri="{FF2B5EF4-FFF2-40B4-BE49-F238E27FC236}">
                      <a16:creationId xmlns:a16="http://schemas.microsoft.com/office/drawing/2014/main" id="{CE4340CA-C00C-46B0-83B7-446774EB3CD0}"/>
                    </a:ext>
                  </a:extLst>
                </p:cNvPr>
                <p:cNvSpPr txBox="1">
                  <a:spLocks noRot="1" noChangeAspect="1" noMove="1" noResize="1" noEditPoints="1" noAdjustHandles="1" noChangeArrowheads="1" noChangeShapeType="1" noTextEdit="1"/>
                </p:cNvSpPr>
                <p:nvPr/>
              </p:nvSpPr>
              <p:spPr>
                <a:xfrm>
                  <a:off x="8241903" y="1929480"/>
                  <a:ext cx="450215" cy="405765"/>
                </a:xfrm>
                <a:prstGeom prst="rect">
                  <a:avLst/>
                </a:prstGeom>
                <a:blipFill>
                  <a:blip r:embed="rId17"/>
                  <a:stretch>
                    <a:fillRect r="-82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4" name="TextBox 182">
                  <a:extLst>
                    <a:ext uri="{FF2B5EF4-FFF2-40B4-BE49-F238E27FC236}">
                      <a16:creationId xmlns:a16="http://schemas.microsoft.com/office/drawing/2014/main" id="{DCC04337-A69E-4044-8326-30C00F0F2BAE}"/>
                    </a:ext>
                  </a:extLst>
                </p:cNvPr>
                <p:cNvSpPr txBox="1"/>
                <p:nvPr/>
              </p:nvSpPr>
              <p:spPr>
                <a:xfrm rot="10800000" flipV="1">
                  <a:off x="9444203" y="1929798"/>
                  <a:ext cx="450215" cy="40513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dirty="0">
                    <a:effectLst/>
                    <a:latin typeface="Times New Roman" panose="02020603050405020304" pitchFamily="18" charset="0"/>
                    <a:ea typeface="Times New Roman" panose="02020603050405020304" pitchFamily="18" charset="0"/>
                  </a:endParaRPr>
                </a:p>
              </p:txBody>
            </p:sp>
          </mc:Choice>
          <mc:Fallback xmlns="">
            <p:sp>
              <p:nvSpPr>
                <p:cNvPr id="234" name="TextBox 182">
                  <a:extLst>
                    <a:ext uri="{FF2B5EF4-FFF2-40B4-BE49-F238E27FC236}">
                      <a16:creationId xmlns:a16="http://schemas.microsoft.com/office/drawing/2014/main" id="{DCC04337-A69E-4044-8326-30C00F0F2BAE}"/>
                    </a:ext>
                  </a:extLst>
                </p:cNvPr>
                <p:cNvSpPr txBox="1">
                  <a:spLocks noRot="1" noChangeAspect="1" noMove="1" noResize="1" noEditPoints="1" noAdjustHandles="1" noChangeArrowheads="1" noChangeShapeType="1" noTextEdit="1"/>
                </p:cNvSpPr>
                <p:nvPr/>
              </p:nvSpPr>
              <p:spPr>
                <a:xfrm rot="10800000" flipV="1">
                  <a:off x="9444203" y="1929798"/>
                  <a:ext cx="450215" cy="405130"/>
                </a:xfrm>
                <a:prstGeom prst="rect">
                  <a:avLst/>
                </a:prstGeom>
                <a:blipFill>
                  <a:blip r:embed="rId18"/>
                  <a:stretch>
                    <a:fillRect r="-8108"/>
                  </a:stretch>
                </a:blipFill>
              </p:spPr>
              <p:txBody>
                <a:bodyPr/>
                <a:lstStyle/>
                <a:p>
                  <a:r>
                    <a:rPr lang="en-US">
                      <a:noFill/>
                    </a:rPr>
                    <a:t> </a:t>
                  </a:r>
                </a:p>
              </p:txBody>
            </p:sp>
          </mc:Fallback>
        </mc:AlternateContent>
        <p:sp>
          <p:nvSpPr>
            <p:cNvPr id="235" name="TextBox 10">
              <a:extLst>
                <a:ext uri="{FF2B5EF4-FFF2-40B4-BE49-F238E27FC236}">
                  <a16:creationId xmlns:a16="http://schemas.microsoft.com/office/drawing/2014/main" id="{242ED635-2205-4B50-A1AC-0B127F25DF23}"/>
                </a:ext>
              </a:extLst>
            </p:cNvPr>
            <p:cNvSpPr txBox="1"/>
            <p:nvPr/>
          </p:nvSpPr>
          <p:spPr>
            <a:xfrm>
              <a:off x="6974618" y="1978474"/>
              <a:ext cx="1177424" cy="307777"/>
            </a:xfrm>
            <a:prstGeom prst="rect">
              <a:avLst/>
            </a:prstGeom>
            <a:noFill/>
          </p:spPr>
          <p:txBody>
            <a:bodyPr wrap="square" rtlCol="0">
              <a:spAutoFit/>
            </a:bodyPr>
            <a:lstStyle/>
            <a:p>
              <a:pPr algn="ctr"/>
              <a:r>
                <a:rPr lang="en-US" sz="1400" dirty="0">
                  <a:solidFill>
                    <a:schemeClr val="tx1"/>
                  </a:solidFill>
                </a:rPr>
                <a:t>prediction </a:t>
              </a:r>
            </a:p>
          </p:txBody>
        </p:sp>
      </p:grpSp>
      <p:cxnSp>
        <p:nvCxnSpPr>
          <p:cNvPr id="238" name="Straight Arrow Connector 237">
            <a:extLst>
              <a:ext uri="{FF2B5EF4-FFF2-40B4-BE49-F238E27FC236}">
                <a16:creationId xmlns:a16="http://schemas.microsoft.com/office/drawing/2014/main" id="{D5B0B747-DBA8-4ED0-B5CA-C6D59A30541D}"/>
              </a:ext>
            </a:extLst>
          </p:cNvPr>
          <p:cNvCxnSpPr/>
          <p:nvPr/>
        </p:nvCxnSpPr>
        <p:spPr>
          <a:xfrm flipV="1">
            <a:off x="9829686" y="1892834"/>
            <a:ext cx="0" cy="395803"/>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39" name="Straight Arrow Connector 238">
            <a:extLst>
              <a:ext uri="{FF2B5EF4-FFF2-40B4-BE49-F238E27FC236}">
                <a16:creationId xmlns:a16="http://schemas.microsoft.com/office/drawing/2014/main" id="{D03026A6-5B89-4E5C-A536-9875AA40BA46}"/>
              </a:ext>
            </a:extLst>
          </p:cNvPr>
          <p:cNvCxnSpPr>
            <a:cxnSpLocks/>
          </p:cNvCxnSpPr>
          <p:nvPr/>
        </p:nvCxnSpPr>
        <p:spPr>
          <a:xfrm>
            <a:off x="11094027" y="1892834"/>
            <a:ext cx="0" cy="39580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254" name="Group 253">
            <a:extLst>
              <a:ext uri="{FF2B5EF4-FFF2-40B4-BE49-F238E27FC236}">
                <a16:creationId xmlns:a16="http://schemas.microsoft.com/office/drawing/2014/main" id="{30F955AB-C7B5-4F26-A0A9-9D56F2860680}"/>
              </a:ext>
            </a:extLst>
          </p:cNvPr>
          <p:cNvGrpSpPr/>
          <p:nvPr/>
        </p:nvGrpSpPr>
        <p:grpSpPr>
          <a:xfrm>
            <a:off x="2238947" y="4753780"/>
            <a:ext cx="6646765" cy="1882870"/>
            <a:chOff x="2238947" y="4753780"/>
            <a:chExt cx="6646765" cy="1882870"/>
          </a:xfrm>
        </p:grpSpPr>
        <p:cxnSp>
          <p:nvCxnSpPr>
            <p:cNvPr id="4" name="Straight Connector 3">
              <a:extLst>
                <a:ext uri="{FF2B5EF4-FFF2-40B4-BE49-F238E27FC236}">
                  <a16:creationId xmlns:a16="http://schemas.microsoft.com/office/drawing/2014/main" id="{36B8050B-67BC-4D27-8736-343E709AE793}"/>
                </a:ext>
              </a:extLst>
            </p:cNvPr>
            <p:cNvCxnSpPr>
              <a:cxnSpLocks/>
            </p:cNvCxnSpPr>
            <p:nvPr/>
          </p:nvCxnSpPr>
          <p:spPr>
            <a:xfrm>
              <a:off x="2238947" y="4753780"/>
              <a:ext cx="4357626" cy="0"/>
            </a:xfrm>
            <a:prstGeom prst="line">
              <a:avLst/>
            </a:prstGeom>
            <a:ln w="9525">
              <a:solidFill>
                <a:srgbClr val="002060"/>
              </a:solidFill>
              <a:prstDash val="lgDash"/>
            </a:ln>
          </p:spPr>
          <p:style>
            <a:lnRef idx="1">
              <a:schemeClr val="accent1"/>
            </a:lnRef>
            <a:fillRef idx="0">
              <a:schemeClr val="accent1"/>
            </a:fillRef>
            <a:effectRef idx="0">
              <a:schemeClr val="accent1"/>
            </a:effectRef>
            <a:fontRef idx="minor">
              <a:schemeClr val="tx1"/>
            </a:fontRef>
          </p:style>
        </p:cxnSp>
        <p:grpSp>
          <p:nvGrpSpPr>
            <p:cNvPr id="252" name="Group 251">
              <a:extLst>
                <a:ext uri="{FF2B5EF4-FFF2-40B4-BE49-F238E27FC236}">
                  <a16:creationId xmlns:a16="http://schemas.microsoft.com/office/drawing/2014/main" id="{120F76CB-F6FB-4F2E-B836-46ADD54943DF}"/>
                </a:ext>
              </a:extLst>
            </p:cNvPr>
            <p:cNvGrpSpPr/>
            <p:nvPr/>
          </p:nvGrpSpPr>
          <p:grpSpPr>
            <a:xfrm>
              <a:off x="2354257" y="4838073"/>
              <a:ext cx="6531455" cy="1798577"/>
              <a:chOff x="2354257" y="4838073"/>
              <a:chExt cx="6531455" cy="1798577"/>
            </a:xfrm>
          </p:grpSpPr>
          <p:grpSp>
            <p:nvGrpSpPr>
              <p:cNvPr id="250" name="Group 249">
                <a:extLst>
                  <a:ext uri="{FF2B5EF4-FFF2-40B4-BE49-F238E27FC236}">
                    <a16:creationId xmlns:a16="http://schemas.microsoft.com/office/drawing/2014/main" id="{E808E85E-AC76-4A7C-9684-1B8008BE8B7B}"/>
                  </a:ext>
                </a:extLst>
              </p:cNvPr>
              <p:cNvGrpSpPr/>
              <p:nvPr/>
            </p:nvGrpSpPr>
            <p:grpSpPr>
              <a:xfrm>
                <a:off x="2354257" y="4838073"/>
                <a:ext cx="6531455" cy="1798577"/>
                <a:chOff x="2354020" y="4837852"/>
                <a:chExt cx="6531455" cy="1798577"/>
              </a:xfrm>
            </p:grpSpPr>
            <p:grpSp>
              <p:nvGrpSpPr>
                <p:cNvPr id="247" name="Group 246">
                  <a:extLst>
                    <a:ext uri="{FF2B5EF4-FFF2-40B4-BE49-F238E27FC236}">
                      <a16:creationId xmlns:a16="http://schemas.microsoft.com/office/drawing/2014/main" id="{EE747B4F-4FD1-4183-826E-DC5A3572A87A}"/>
                    </a:ext>
                  </a:extLst>
                </p:cNvPr>
                <p:cNvGrpSpPr/>
                <p:nvPr/>
              </p:nvGrpSpPr>
              <p:grpSpPr>
                <a:xfrm>
                  <a:off x="8068865" y="4837852"/>
                  <a:ext cx="816610" cy="957697"/>
                  <a:chOff x="8068865" y="4837852"/>
                  <a:chExt cx="816610" cy="957697"/>
                </a:xfrm>
              </p:grpSpPr>
              <p:sp>
                <p:nvSpPr>
                  <p:cNvPr id="11" name="Flowchart: Connector 10">
                    <a:extLst>
                      <a:ext uri="{FF2B5EF4-FFF2-40B4-BE49-F238E27FC236}">
                        <a16:creationId xmlns:a16="http://schemas.microsoft.com/office/drawing/2014/main" id="{9A57B726-D0CC-4A07-B209-0E55550FC73E}"/>
                      </a:ext>
                    </a:extLst>
                  </p:cNvPr>
                  <p:cNvSpPr/>
                  <p:nvPr/>
                </p:nvSpPr>
                <p:spPr>
                  <a:xfrm flipV="1">
                    <a:off x="8551465" y="5153564"/>
                    <a:ext cx="231140" cy="226060"/>
                  </a:xfrm>
                  <a:prstGeom prst="flowChartConnector">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2" name="TextBox 182">
                        <a:extLst>
                          <a:ext uri="{FF2B5EF4-FFF2-40B4-BE49-F238E27FC236}">
                            <a16:creationId xmlns:a16="http://schemas.microsoft.com/office/drawing/2014/main" id="{1F1F13D1-C2B3-4156-BF1D-EADD28FF6B0D}"/>
                          </a:ext>
                        </a:extLst>
                      </p:cNvPr>
                      <p:cNvSpPr txBox="1"/>
                      <p:nvPr/>
                    </p:nvSpPr>
                    <p:spPr>
                      <a:xfrm rot="10800000" flipV="1">
                        <a:off x="8435260" y="5390419"/>
                        <a:ext cx="450215" cy="40513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Sup>
                                <m:sSubSupPr>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SupPr>
                                <m:e>
                                  <m:acc>
                                    <m:accPr>
                                      <m:chr m:val="̂"/>
                                      <m:ctrlP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𝑟</m:t>
                                      </m:r>
                                    </m:e>
                                  </m:acc>
                                </m:e>
                                <m:sub>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𝑣𝑖</m:t>
                                  </m:r>
                                </m:sub>
                                <m:sup>
                                  <m:r>
                                    <a:rPr lang="en-US" sz="16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sup>
                              </m:sSubSup>
                            </m:oMath>
                          </m:oMathPara>
                        </a14:m>
                        <a:endParaRPr lang="en-US" sz="1100" dirty="0">
                          <a:effectLst/>
                          <a:latin typeface="Times New Roman" panose="02020603050405020304" pitchFamily="18" charset="0"/>
                          <a:ea typeface="Times New Roman" panose="02020603050405020304" pitchFamily="18" charset="0"/>
                        </a:endParaRPr>
                      </a:p>
                    </p:txBody>
                  </p:sp>
                </mc:Choice>
                <mc:Fallback xmlns="">
                  <p:sp>
                    <p:nvSpPr>
                      <p:cNvPr id="12" name="TextBox 182">
                        <a:extLst>
                          <a:ext uri="{FF2B5EF4-FFF2-40B4-BE49-F238E27FC236}">
                            <a16:creationId xmlns:a16="http://schemas.microsoft.com/office/drawing/2014/main" id="{1F1F13D1-C2B3-4156-BF1D-EADD28FF6B0D}"/>
                          </a:ext>
                        </a:extLst>
                      </p:cNvPr>
                      <p:cNvSpPr txBox="1">
                        <a:spLocks noRot="1" noChangeAspect="1" noMove="1" noResize="1" noEditPoints="1" noAdjustHandles="1" noChangeArrowheads="1" noChangeShapeType="1" noTextEdit="1"/>
                      </p:cNvSpPr>
                      <p:nvPr/>
                    </p:nvSpPr>
                    <p:spPr>
                      <a:xfrm rot="10800000" flipV="1">
                        <a:off x="8435260" y="5390419"/>
                        <a:ext cx="450215" cy="405130"/>
                      </a:xfrm>
                      <a:prstGeom prst="rect">
                        <a:avLst/>
                      </a:prstGeom>
                      <a:blipFill>
                        <a:blip r:embed="rId19"/>
                        <a:stretch>
                          <a:fillRect r="-8108"/>
                        </a:stretch>
                      </a:blipFill>
                    </p:spPr>
                    <p:txBody>
                      <a:bodyPr/>
                      <a:lstStyle/>
                      <a:p>
                        <a:r>
                          <a:rPr lang="en-US">
                            <a:noFill/>
                          </a:rPr>
                          <a:t> </a:t>
                        </a:r>
                      </a:p>
                    </p:txBody>
                  </p:sp>
                </mc:Fallback>
              </mc:AlternateContent>
              <p:grpSp>
                <p:nvGrpSpPr>
                  <p:cNvPr id="172" name="Group 171">
                    <a:extLst>
                      <a:ext uri="{FF2B5EF4-FFF2-40B4-BE49-F238E27FC236}">
                        <a16:creationId xmlns:a16="http://schemas.microsoft.com/office/drawing/2014/main" id="{54EE6884-D6A0-48F6-A330-D92CB29D3D4F}"/>
                      </a:ext>
                    </a:extLst>
                  </p:cNvPr>
                  <p:cNvGrpSpPr/>
                  <p:nvPr/>
                </p:nvGrpSpPr>
                <p:grpSpPr>
                  <a:xfrm>
                    <a:off x="8068865" y="4837852"/>
                    <a:ext cx="463550" cy="861812"/>
                    <a:chOff x="0" y="0"/>
                    <a:chExt cx="630158" cy="862041"/>
                  </a:xfrm>
                </p:grpSpPr>
                <p:grpSp>
                  <p:nvGrpSpPr>
                    <p:cNvPr id="173" name="Group 172">
                      <a:extLst>
                        <a:ext uri="{FF2B5EF4-FFF2-40B4-BE49-F238E27FC236}">
                          <a16:creationId xmlns:a16="http://schemas.microsoft.com/office/drawing/2014/main" id="{CD64D440-3A44-4857-BB9E-71659597BAF2}"/>
                        </a:ext>
                      </a:extLst>
                    </p:cNvPr>
                    <p:cNvGrpSpPr/>
                    <p:nvPr/>
                  </p:nvGrpSpPr>
                  <p:grpSpPr>
                    <a:xfrm>
                      <a:off x="0" y="0"/>
                      <a:ext cx="629920" cy="396875"/>
                      <a:chOff x="0" y="0"/>
                      <a:chExt cx="630158" cy="397427"/>
                    </a:xfrm>
                  </p:grpSpPr>
                  <p:cxnSp>
                    <p:nvCxnSpPr>
                      <p:cNvPr id="177" name="Straight Arrow Connector 176">
                        <a:extLst>
                          <a:ext uri="{FF2B5EF4-FFF2-40B4-BE49-F238E27FC236}">
                            <a16:creationId xmlns:a16="http://schemas.microsoft.com/office/drawing/2014/main" id="{82E60C5E-EA49-4275-9ED7-5791B7BD9B5B}"/>
                          </a:ext>
                        </a:extLst>
                      </p:cNvPr>
                      <p:cNvCxnSpPr>
                        <a:cxnSpLocks/>
                      </p:cNvCxnSpPr>
                      <p:nvPr/>
                    </p:nvCxnSpPr>
                    <p:spPr>
                      <a:xfrm>
                        <a:off x="148281" y="0"/>
                        <a:ext cx="481877" cy="39742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40F648A4-099C-4498-BBD9-00B3216E5D08}"/>
                          </a:ext>
                        </a:extLst>
                      </p:cNvPr>
                      <p:cNvCxnSpPr/>
                      <p:nvPr/>
                    </p:nvCxnSpPr>
                    <p:spPr>
                      <a:xfrm flipV="1">
                        <a:off x="0" y="0"/>
                        <a:ext cx="15049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4" name="Group 173">
                      <a:extLst>
                        <a:ext uri="{FF2B5EF4-FFF2-40B4-BE49-F238E27FC236}">
                          <a16:creationId xmlns:a16="http://schemas.microsoft.com/office/drawing/2014/main" id="{78CC72D7-EA33-4060-8E76-2A65CBFCECE7}"/>
                        </a:ext>
                      </a:extLst>
                    </p:cNvPr>
                    <p:cNvGrpSpPr/>
                    <p:nvPr/>
                  </p:nvGrpSpPr>
                  <p:grpSpPr>
                    <a:xfrm flipV="1">
                      <a:off x="0" y="464614"/>
                      <a:ext cx="630158" cy="397427"/>
                      <a:chOff x="0" y="0"/>
                      <a:chExt cx="630158" cy="397427"/>
                    </a:xfrm>
                  </p:grpSpPr>
                  <p:cxnSp>
                    <p:nvCxnSpPr>
                      <p:cNvPr id="175" name="Straight Arrow Connector 174">
                        <a:extLst>
                          <a:ext uri="{FF2B5EF4-FFF2-40B4-BE49-F238E27FC236}">
                            <a16:creationId xmlns:a16="http://schemas.microsoft.com/office/drawing/2014/main" id="{3D397F5C-DE08-49F9-B2E3-E0325C31BB64}"/>
                          </a:ext>
                        </a:extLst>
                      </p:cNvPr>
                      <p:cNvCxnSpPr>
                        <a:cxnSpLocks/>
                      </p:cNvCxnSpPr>
                      <p:nvPr/>
                    </p:nvCxnSpPr>
                    <p:spPr>
                      <a:xfrm>
                        <a:off x="148281" y="0"/>
                        <a:ext cx="481877" cy="39742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8DC08FA3-7810-4C4B-A0F7-DB1C46D7C049}"/>
                          </a:ext>
                        </a:extLst>
                      </p:cNvPr>
                      <p:cNvCxnSpPr/>
                      <p:nvPr/>
                    </p:nvCxnSpPr>
                    <p:spPr>
                      <a:xfrm flipV="1">
                        <a:off x="0" y="0"/>
                        <a:ext cx="15049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grpSp>
              <p:nvGrpSpPr>
                <p:cNvPr id="246" name="Group 245">
                  <a:extLst>
                    <a:ext uri="{FF2B5EF4-FFF2-40B4-BE49-F238E27FC236}">
                      <a16:creationId xmlns:a16="http://schemas.microsoft.com/office/drawing/2014/main" id="{EBA6D71A-9663-412A-8A44-01F3E9887B46}"/>
                    </a:ext>
                  </a:extLst>
                </p:cNvPr>
                <p:cNvGrpSpPr/>
                <p:nvPr/>
              </p:nvGrpSpPr>
              <p:grpSpPr>
                <a:xfrm>
                  <a:off x="2354020" y="4937804"/>
                  <a:ext cx="5706112" cy="1698625"/>
                  <a:chOff x="2354020" y="4937804"/>
                  <a:chExt cx="5706112" cy="1698625"/>
                </a:xfrm>
              </p:grpSpPr>
              <p:cxnSp>
                <p:nvCxnSpPr>
                  <p:cNvPr id="28" name="Straight Arrow Connector 27">
                    <a:extLst>
                      <a:ext uri="{FF2B5EF4-FFF2-40B4-BE49-F238E27FC236}">
                        <a16:creationId xmlns:a16="http://schemas.microsoft.com/office/drawing/2014/main" id="{729251F9-DECB-4610-A148-1F6373F0BFDA}"/>
                      </a:ext>
                    </a:extLst>
                  </p:cNvPr>
                  <p:cNvCxnSpPr>
                    <a:cxnSpLocks/>
                  </p:cNvCxnSpPr>
                  <p:nvPr/>
                </p:nvCxnSpPr>
                <p:spPr>
                  <a:xfrm>
                    <a:off x="7325264" y="5702204"/>
                    <a:ext cx="529584"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9D9F464-DF71-48DF-A769-05AA2CB6C0DA}"/>
                      </a:ext>
                    </a:extLst>
                  </p:cNvPr>
                  <p:cNvGrpSpPr/>
                  <p:nvPr/>
                </p:nvGrpSpPr>
                <p:grpSpPr>
                  <a:xfrm flipV="1">
                    <a:off x="5522910" y="5856648"/>
                    <a:ext cx="184150" cy="779781"/>
                    <a:chOff x="0" y="-9532"/>
                    <a:chExt cx="184785" cy="781371"/>
                  </a:xfrm>
                </p:grpSpPr>
                <p:grpSp>
                  <p:nvGrpSpPr>
                    <p:cNvPr id="116" name="Group 115">
                      <a:extLst>
                        <a:ext uri="{FF2B5EF4-FFF2-40B4-BE49-F238E27FC236}">
                          <a16:creationId xmlns:a16="http://schemas.microsoft.com/office/drawing/2014/main" id="{113EBD0F-82F4-4DB0-A1A3-02DB87B57AF0}"/>
                        </a:ext>
                      </a:extLst>
                    </p:cNvPr>
                    <p:cNvGrpSpPr/>
                    <p:nvPr/>
                  </p:nvGrpSpPr>
                  <p:grpSpPr>
                    <a:xfrm>
                      <a:off x="0" y="-9532"/>
                      <a:ext cx="184785" cy="679450"/>
                      <a:chOff x="0" y="-23065"/>
                      <a:chExt cx="401482" cy="1644099"/>
                    </a:xfrm>
                  </p:grpSpPr>
                  <p:sp>
                    <p:nvSpPr>
                      <p:cNvPr id="118" name="Rectangle: Rounded Corners 117">
                        <a:extLst>
                          <a:ext uri="{FF2B5EF4-FFF2-40B4-BE49-F238E27FC236}">
                            <a16:creationId xmlns:a16="http://schemas.microsoft.com/office/drawing/2014/main" id="{82878FFD-7288-4E3E-B28D-F80DC4ECB4A4}"/>
                          </a:ext>
                        </a:extLst>
                      </p:cNvPr>
                      <p:cNvSpPr/>
                      <p:nvPr/>
                    </p:nvSpPr>
                    <p:spPr>
                      <a:xfrm>
                        <a:off x="0" y="-23065"/>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9" name="Flowchart: Connector 118">
                        <a:extLst>
                          <a:ext uri="{FF2B5EF4-FFF2-40B4-BE49-F238E27FC236}">
                            <a16:creationId xmlns:a16="http://schemas.microsoft.com/office/drawing/2014/main" id="{66F4DB85-123E-4EB0-8AE5-7E10BF311762}"/>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0" name="Flowchart: Connector 119">
                        <a:extLst>
                          <a:ext uri="{FF2B5EF4-FFF2-40B4-BE49-F238E27FC236}">
                            <a16:creationId xmlns:a16="http://schemas.microsoft.com/office/drawing/2014/main" id="{8E0EA559-EA95-470F-8943-B004E916D395}"/>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1" name="Flowchart: Connector 120">
                        <a:extLst>
                          <a:ext uri="{FF2B5EF4-FFF2-40B4-BE49-F238E27FC236}">
                            <a16:creationId xmlns:a16="http://schemas.microsoft.com/office/drawing/2014/main" id="{56DE8D74-7948-4593-8EC6-6DCA360617BF}"/>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2" name="Flowchart: Connector 121">
                        <a:extLst>
                          <a:ext uri="{FF2B5EF4-FFF2-40B4-BE49-F238E27FC236}">
                            <a16:creationId xmlns:a16="http://schemas.microsoft.com/office/drawing/2014/main" id="{26084523-5679-4CF1-A321-256CB2A7676B}"/>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3" name="Flowchart: Connector 122">
                        <a:extLst>
                          <a:ext uri="{FF2B5EF4-FFF2-40B4-BE49-F238E27FC236}">
                            <a16:creationId xmlns:a16="http://schemas.microsoft.com/office/drawing/2014/main" id="{56D6752E-A69F-4C45-B904-47A49EBB784B}"/>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17" name="Straight Connector 116">
                      <a:extLst>
                        <a:ext uri="{FF2B5EF4-FFF2-40B4-BE49-F238E27FC236}">
                          <a16:creationId xmlns:a16="http://schemas.microsoft.com/office/drawing/2014/main" id="{AAC2D038-F021-4092-812B-033242743920}"/>
                        </a:ext>
                      </a:extLst>
                    </p:cNvPr>
                    <p:cNvCxnSpPr/>
                    <p:nvPr/>
                  </p:nvCxnSpPr>
                  <p:spPr>
                    <a:xfrm rot="16200000" flipV="1">
                      <a:off x="40332" y="722671"/>
                      <a:ext cx="9833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D6A3842E-2AED-499B-8A33-F1043C94351E}"/>
                      </a:ext>
                    </a:extLst>
                  </p:cNvPr>
                  <p:cNvGrpSpPr/>
                  <p:nvPr/>
                </p:nvGrpSpPr>
                <p:grpSpPr>
                  <a:xfrm>
                    <a:off x="7875190" y="5265959"/>
                    <a:ext cx="184942" cy="679600"/>
                    <a:chOff x="0" y="0"/>
                    <a:chExt cx="401482" cy="1644099"/>
                  </a:xfrm>
                </p:grpSpPr>
                <p:sp>
                  <p:nvSpPr>
                    <p:cNvPr id="98" name="Rectangle: Rounded Corners 97">
                      <a:extLst>
                        <a:ext uri="{FF2B5EF4-FFF2-40B4-BE49-F238E27FC236}">
                          <a16:creationId xmlns:a16="http://schemas.microsoft.com/office/drawing/2014/main" id="{3EE07028-3449-42A3-932D-0B5E1EB0AA50}"/>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9" name="Flowchart: Connector 98">
                      <a:extLst>
                        <a:ext uri="{FF2B5EF4-FFF2-40B4-BE49-F238E27FC236}">
                          <a16:creationId xmlns:a16="http://schemas.microsoft.com/office/drawing/2014/main" id="{21C1555A-7E56-4E6B-8090-3DDD5E4232D5}"/>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0" name="Flowchart: Connector 99">
                      <a:extLst>
                        <a:ext uri="{FF2B5EF4-FFF2-40B4-BE49-F238E27FC236}">
                          <a16:creationId xmlns:a16="http://schemas.microsoft.com/office/drawing/2014/main" id="{7367F9DA-7146-4EC4-880C-FB68B61FD6C1}"/>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1" name="Flowchart: Connector 100">
                      <a:extLst>
                        <a:ext uri="{FF2B5EF4-FFF2-40B4-BE49-F238E27FC236}">
                          <a16:creationId xmlns:a16="http://schemas.microsoft.com/office/drawing/2014/main" id="{AB4595C2-5999-41D7-B82A-5CBAFA33BAB7}"/>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2" name="Flowchart: Connector 101">
                      <a:extLst>
                        <a:ext uri="{FF2B5EF4-FFF2-40B4-BE49-F238E27FC236}">
                          <a16:creationId xmlns:a16="http://schemas.microsoft.com/office/drawing/2014/main" id="{149C271A-5872-426D-9C8A-DB206FCFBC21}"/>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3" name="Flowchart: Connector 102">
                      <a:extLst>
                        <a:ext uri="{FF2B5EF4-FFF2-40B4-BE49-F238E27FC236}">
                          <a16:creationId xmlns:a16="http://schemas.microsoft.com/office/drawing/2014/main" id="{9AC82D0F-9CF2-44E6-9D9C-8D4BA06BA6F8}"/>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35" name="Group 34">
                    <a:extLst>
                      <a:ext uri="{FF2B5EF4-FFF2-40B4-BE49-F238E27FC236}">
                        <a16:creationId xmlns:a16="http://schemas.microsoft.com/office/drawing/2014/main" id="{1EDDE269-C41F-44A9-8EBA-AB82555DB3E5}"/>
                      </a:ext>
                    </a:extLst>
                  </p:cNvPr>
                  <p:cNvGrpSpPr/>
                  <p:nvPr/>
                </p:nvGrpSpPr>
                <p:grpSpPr>
                  <a:xfrm flipV="1">
                    <a:off x="4440870" y="4937804"/>
                    <a:ext cx="184150" cy="1439545"/>
                    <a:chOff x="0" y="0"/>
                    <a:chExt cx="184942" cy="1441450"/>
                  </a:xfrm>
                </p:grpSpPr>
                <p:grpSp>
                  <p:nvGrpSpPr>
                    <p:cNvPr id="79" name="Group 78">
                      <a:extLst>
                        <a:ext uri="{FF2B5EF4-FFF2-40B4-BE49-F238E27FC236}">
                          <a16:creationId xmlns:a16="http://schemas.microsoft.com/office/drawing/2014/main" id="{5BEA70EA-31F2-4430-A1BE-95555C3C5BAE}"/>
                        </a:ext>
                      </a:extLst>
                    </p:cNvPr>
                    <p:cNvGrpSpPr/>
                    <p:nvPr/>
                  </p:nvGrpSpPr>
                  <p:grpSpPr>
                    <a:xfrm>
                      <a:off x="0" y="0"/>
                      <a:ext cx="184942" cy="679659"/>
                      <a:chOff x="0" y="0"/>
                      <a:chExt cx="401482" cy="1644099"/>
                    </a:xfrm>
                  </p:grpSpPr>
                  <p:sp>
                    <p:nvSpPr>
                      <p:cNvPr id="87" name="Rectangle: Rounded Corners 86">
                        <a:extLst>
                          <a:ext uri="{FF2B5EF4-FFF2-40B4-BE49-F238E27FC236}">
                            <a16:creationId xmlns:a16="http://schemas.microsoft.com/office/drawing/2014/main" id="{00DA9331-5064-4470-920C-352F2920612E}"/>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8" name="Flowchart: Connector 87">
                        <a:extLst>
                          <a:ext uri="{FF2B5EF4-FFF2-40B4-BE49-F238E27FC236}">
                            <a16:creationId xmlns:a16="http://schemas.microsoft.com/office/drawing/2014/main" id="{7346D431-C980-4E1C-8384-0579FF992E1D}"/>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9" name="Flowchart: Connector 88">
                        <a:extLst>
                          <a:ext uri="{FF2B5EF4-FFF2-40B4-BE49-F238E27FC236}">
                            <a16:creationId xmlns:a16="http://schemas.microsoft.com/office/drawing/2014/main" id="{6D77F0E7-E59D-4E5F-9EE5-94121A650EA5}"/>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0" name="Flowchart: Connector 89">
                        <a:extLst>
                          <a:ext uri="{FF2B5EF4-FFF2-40B4-BE49-F238E27FC236}">
                            <a16:creationId xmlns:a16="http://schemas.microsoft.com/office/drawing/2014/main" id="{87EC6A17-9CBB-422A-9FD7-FC0C762E6B83}"/>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1" name="Flowchart: Connector 90">
                        <a:extLst>
                          <a:ext uri="{FF2B5EF4-FFF2-40B4-BE49-F238E27FC236}">
                            <a16:creationId xmlns:a16="http://schemas.microsoft.com/office/drawing/2014/main" id="{4E164B64-D3A6-4646-8776-3321FA6719BD}"/>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2" name="Flowchart: Connector 91">
                        <a:extLst>
                          <a:ext uri="{FF2B5EF4-FFF2-40B4-BE49-F238E27FC236}">
                            <a16:creationId xmlns:a16="http://schemas.microsoft.com/office/drawing/2014/main" id="{627F8AFE-FC35-41CD-A7A8-B83F099FE746}"/>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80" name="Group 79">
                      <a:extLst>
                        <a:ext uri="{FF2B5EF4-FFF2-40B4-BE49-F238E27FC236}">
                          <a16:creationId xmlns:a16="http://schemas.microsoft.com/office/drawing/2014/main" id="{F173919E-871D-4CB5-9BD8-9F4BF5D5A8AA}"/>
                        </a:ext>
                      </a:extLst>
                    </p:cNvPr>
                    <p:cNvGrpSpPr/>
                    <p:nvPr/>
                  </p:nvGrpSpPr>
                  <p:grpSpPr>
                    <a:xfrm>
                      <a:off x="0" y="762000"/>
                      <a:ext cx="184785" cy="679450"/>
                      <a:chOff x="0" y="0"/>
                      <a:chExt cx="401482" cy="1644099"/>
                    </a:xfrm>
                  </p:grpSpPr>
                  <p:sp>
                    <p:nvSpPr>
                      <p:cNvPr id="81" name="Rectangle: Rounded Corners 80">
                        <a:extLst>
                          <a:ext uri="{FF2B5EF4-FFF2-40B4-BE49-F238E27FC236}">
                            <a16:creationId xmlns:a16="http://schemas.microsoft.com/office/drawing/2014/main" id="{B425D092-3882-4D4F-95BA-CF113B9AA239}"/>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2" name="Flowchart: Connector 81">
                        <a:extLst>
                          <a:ext uri="{FF2B5EF4-FFF2-40B4-BE49-F238E27FC236}">
                            <a16:creationId xmlns:a16="http://schemas.microsoft.com/office/drawing/2014/main" id="{4FCB67EF-5878-4C5A-B48B-61F350EDAD38}"/>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3" name="Flowchart: Connector 82">
                        <a:extLst>
                          <a:ext uri="{FF2B5EF4-FFF2-40B4-BE49-F238E27FC236}">
                            <a16:creationId xmlns:a16="http://schemas.microsoft.com/office/drawing/2014/main" id="{345EED1E-E16F-46C9-88ED-62A0C9DC1324}"/>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4" name="Flowchart: Connector 83">
                        <a:extLst>
                          <a:ext uri="{FF2B5EF4-FFF2-40B4-BE49-F238E27FC236}">
                            <a16:creationId xmlns:a16="http://schemas.microsoft.com/office/drawing/2014/main" id="{527B80FC-103D-4B4C-A8FE-002D2381A472}"/>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5" name="Flowchart: Connector 84">
                        <a:extLst>
                          <a:ext uri="{FF2B5EF4-FFF2-40B4-BE49-F238E27FC236}">
                            <a16:creationId xmlns:a16="http://schemas.microsoft.com/office/drawing/2014/main" id="{74D1351C-1FBB-43BF-B816-72263F59D5A7}"/>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6" name="Flowchart: Connector 85">
                        <a:extLst>
                          <a:ext uri="{FF2B5EF4-FFF2-40B4-BE49-F238E27FC236}">
                            <a16:creationId xmlns:a16="http://schemas.microsoft.com/office/drawing/2014/main" id="{C32F2E36-566E-4DAB-8B0C-05B365DF7E4A}"/>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grpSp>
                <p:nvGrpSpPr>
                  <p:cNvPr id="36" name="Group 35">
                    <a:extLst>
                      <a:ext uri="{FF2B5EF4-FFF2-40B4-BE49-F238E27FC236}">
                        <a16:creationId xmlns:a16="http://schemas.microsoft.com/office/drawing/2014/main" id="{4B55E165-63EC-4A7A-8EEA-F78FAC65BC73}"/>
                      </a:ext>
                    </a:extLst>
                  </p:cNvPr>
                  <p:cNvGrpSpPr/>
                  <p:nvPr/>
                </p:nvGrpSpPr>
                <p:grpSpPr>
                  <a:xfrm flipV="1">
                    <a:off x="5164770" y="5194344"/>
                    <a:ext cx="222885" cy="902970"/>
                    <a:chOff x="0" y="0"/>
                    <a:chExt cx="401482" cy="1644099"/>
                  </a:xfrm>
                </p:grpSpPr>
                <p:sp>
                  <p:nvSpPr>
                    <p:cNvPr id="73" name="Rectangle: Rounded Corners 72">
                      <a:extLst>
                        <a:ext uri="{FF2B5EF4-FFF2-40B4-BE49-F238E27FC236}">
                          <a16:creationId xmlns:a16="http://schemas.microsoft.com/office/drawing/2014/main" id="{E2D4C43C-EB81-4AA3-BBBB-7D94DF00EBDF}"/>
                        </a:ext>
                      </a:extLst>
                    </p:cNvPr>
                    <p:cNvSpPr/>
                    <p:nvPr/>
                  </p:nvSpPr>
                  <p:spPr>
                    <a:xfrm>
                      <a:off x="0" y="0"/>
                      <a:ext cx="401482" cy="164409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4" name="Flowchart: Connector 73">
                      <a:extLst>
                        <a:ext uri="{FF2B5EF4-FFF2-40B4-BE49-F238E27FC236}">
                          <a16:creationId xmlns:a16="http://schemas.microsoft.com/office/drawing/2014/main" id="{4C5D4337-6FCA-486F-BA12-E1D874364C2C}"/>
                        </a:ext>
                      </a:extLst>
                    </p:cNvPr>
                    <p:cNvSpPr/>
                    <p:nvPr/>
                  </p:nvSpPr>
                  <p:spPr>
                    <a:xfrm>
                      <a:off x="55911" y="87740"/>
                      <a:ext cx="289661"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5" name="Flowchart: Connector 74">
                      <a:extLst>
                        <a:ext uri="{FF2B5EF4-FFF2-40B4-BE49-F238E27FC236}">
                          <a16:creationId xmlns:a16="http://schemas.microsoft.com/office/drawing/2014/main" id="{7B2FBE67-9745-4363-A8E3-131C4CB6625D}"/>
                        </a:ext>
                      </a:extLst>
                    </p:cNvPr>
                    <p:cNvSpPr/>
                    <p:nvPr/>
                  </p:nvSpPr>
                  <p:spPr>
                    <a:xfrm>
                      <a:off x="154593" y="532225"/>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6" name="Flowchart: Connector 75">
                      <a:extLst>
                        <a:ext uri="{FF2B5EF4-FFF2-40B4-BE49-F238E27FC236}">
                          <a16:creationId xmlns:a16="http://schemas.microsoft.com/office/drawing/2014/main" id="{A965C5FE-D7ED-41B6-AD10-F4A3E35B3175}"/>
                        </a:ext>
                      </a:extLst>
                    </p:cNvPr>
                    <p:cNvSpPr/>
                    <p:nvPr/>
                  </p:nvSpPr>
                  <p:spPr>
                    <a:xfrm>
                      <a:off x="154594" y="785174"/>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7" name="Flowchart: Connector 76">
                      <a:extLst>
                        <a:ext uri="{FF2B5EF4-FFF2-40B4-BE49-F238E27FC236}">
                          <a16:creationId xmlns:a16="http://schemas.microsoft.com/office/drawing/2014/main" id="{95F3873D-5AD0-43EB-9E70-E0FD3E2A4A1D}"/>
                        </a:ext>
                      </a:extLst>
                    </p:cNvPr>
                    <p:cNvSpPr/>
                    <p:nvPr/>
                  </p:nvSpPr>
                  <p:spPr>
                    <a:xfrm>
                      <a:off x="154594" y="1035029"/>
                      <a:ext cx="92294" cy="87771"/>
                    </a:xfrm>
                    <a:prstGeom prst="flowChartConnector">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8" name="Flowchart: Connector 77">
                      <a:extLst>
                        <a:ext uri="{FF2B5EF4-FFF2-40B4-BE49-F238E27FC236}">
                          <a16:creationId xmlns:a16="http://schemas.microsoft.com/office/drawing/2014/main" id="{7D06A3B5-3402-494F-955B-B142F2904EAF}"/>
                        </a:ext>
                      </a:extLst>
                    </p:cNvPr>
                    <p:cNvSpPr/>
                    <p:nvPr/>
                  </p:nvSpPr>
                  <p:spPr>
                    <a:xfrm>
                      <a:off x="55911" y="1284884"/>
                      <a:ext cx="289660" cy="284483"/>
                    </a:xfrm>
                    <a:prstGeom prst="flowChartConnector">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38" name="Group 37">
                    <a:extLst>
                      <a:ext uri="{FF2B5EF4-FFF2-40B4-BE49-F238E27FC236}">
                        <a16:creationId xmlns:a16="http://schemas.microsoft.com/office/drawing/2014/main" id="{AD1EF1F9-2647-4887-98B3-EF18BEDA60C3}"/>
                      </a:ext>
                    </a:extLst>
                  </p:cNvPr>
                  <p:cNvGrpSpPr/>
                  <p:nvPr/>
                </p:nvGrpSpPr>
                <p:grpSpPr>
                  <a:xfrm flipV="1">
                    <a:off x="4626925" y="5213395"/>
                    <a:ext cx="502743" cy="869949"/>
                    <a:chOff x="0" y="-6362"/>
                    <a:chExt cx="503942" cy="871706"/>
                  </a:xfrm>
                </p:grpSpPr>
                <p:cxnSp>
                  <p:nvCxnSpPr>
                    <p:cNvPr id="69" name="Straight Arrow Connector 68">
                      <a:extLst>
                        <a:ext uri="{FF2B5EF4-FFF2-40B4-BE49-F238E27FC236}">
                          <a16:creationId xmlns:a16="http://schemas.microsoft.com/office/drawing/2014/main" id="{A4114C51-1ADA-45A8-AFF3-49FAF0EBC0FC}"/>
                        </a:ext>
                      </a:extLst>
                    </p:cNvPr>
                    <p:cNvCxnSpPr>
                      <a:cxnSpLocks/>
                    </p:cNvCxnSpPr>
                    <p:nvPr/>
                  </p:nvCxnSpPr>
                  <p:spPr>
                    <a:xfrm>
                      <a:off x="139154" y="-6362"/>
                      <a:ext cx="361782" cy="39682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B354328-5747-4AAE-86CE-07E326AC1585}"/>
                        </a:ext>
                      </a:extLst>
                    </p:cNvPr>
                    <p:cNvCxnSpPr/>
                    <p:nvPr/>
                  </p:nvCxnSpPr>
                  <p:spPr>
                    <a:xfrm flipV="1">
                      <a:off x="0" y="0"/>
                      <a:ext cx="1498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40C7168-0BBB-40AE-B09D-9F34674473B3}"/>
                        </a:ext>
                      </a:extLst>
                    </p:cNvPr>
                    <p:cNvCxnSpPr>
                      <a:cxnSpLocks/>
                    </p:cNvCxnSpPr>
                    <p:nvPr/>
                  </p:nvCxnSpPr>
                  <p:spPr>
                    <a:xfrm flipV="1">
                      <a:off x="142312" y="468469"/>
                      <a:ext cx="361630" cy="39687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8EE0B6D-F10C-401D-8380-C50EC8AE9F54}"/>
                        </a:ext>
                      </a:extLst>
                    </p:cNvPr>
                    <p:cNvCxnSpPr/>
                    <p:nvPr/>
                  </p:nvCxnSpPr>
                  <p:spPr>
                    <a:xfrm>
                      <a:off x="0" y="863600"/>
                      <a:ext cx="1498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39" name="Straight Arrow Connector 38">
                    <a:extLst>
                      <a:ext uri="{FF2B5EF4-FFF2-40B4-BE49-F238E27FC236}">
                        <a16:creationId xmlns:a16="http://schemas.microsoft.com/office/drawing/2014/main" id="{CFC7F681-8CD8-4638-A72B-B7D0A27AC870}"/>
                      </a:ext>
                    </a:extLst>
                  </p:cNvPr>
                  <p:cNvCxnSpPr>
                    <a:cxnSpLocks/>
                  </p:cNvCxnSpPr>
                  <p:nvPr/>
                </p:nvCxnSpPr>
                <p:spPr>
                  <a:xfrm rot="16200000">
                    <a:off x="5729285" y="5279434"/>
                    <a:ext cx="0" cy="66929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6FC7175F-2CCC-4BF8-96BD-7A3A1BE52330}"/>
                      </a:ext>
                    </a:extLst>
                  </p:cNvPr>
                  <p:cNvCxnSpPr>
                    <a:cxnSpLocks/>
                  </p:cNvCxnSpPr>
                  <p:nvPr/>
                </p:nvCxnSpPr>
                <p:spPr>
                  <a:xfrm rot="16200000" flipH="1">
                    <a:off x="5825806" y="5629319"/>
                    <a:ext cx="0" cy="45339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92" name="Group 191">
                    <a:extLst>
                      <a:ext uri="{FF2B5EF4-FFF2-40B4-BE49-F238E27FC236}">
                        <a16:creationId xmlns:a16="http://schemas.microsoft.com/office/drawing/2014/main" id="{AB013A0A-BA15-408F-B6C2-88E44608BB13}"/>
                      </a:ext>
                    </a:extLst>
                  </p:cNvPr>
                  <p:cNvGrpSpPr/>
                  <p:nvPr/>
                </p:nvGrpSpPr>
                <p:grpSpPr>
                  <a:xfrm>
                    <a:off x="6152630" y="5501773"/>
                    <a:ext cx="1177424" cy="447675"/>
                    <a:chOff x="35545" y="0"/>
                    <a:chExt cx="870439" cy="448799"/>
                  </a:xfrm>
                </p:grpSpPr>
                <p:sp>
                  <p:nvSpPr>
                    <p:cNvPr id="193" name="Rectangle: Rounded Corners 192">
                      <a:extLst>
                        <a:ext uri="{FF2B5EF4-FFF2-40B4-BE49-F238E27FC236}">
                          <a16:creationId xmlns:a16="http://schemas.microsoft.com/office/drawing/2014/main" id="{3EB69F58-62F9-4E44-AA77-619CBDCDCCEB}"/>
                        </a:ext>
                      </a:extLst>
                    </p:cNvPr>
                    <p:cNvSpPr/>
                    <p:nvPr/>
                  </p:nvSpPr>
                  <p:spPr>
                    <a:xfrm>
                      <a:off x="35545" y="0"/>
                      <a:ext cx="870439" cy="448799"/>
                    </a:xfrm>
                    <a:prstGeom prst="round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94" name="TextBox 10">
                          <a:extLst>
                            <a:ext uri="{FF2B5EF4-FFF2-40B4-BE49-F238E27FC236}">
                              <a16:creationId xmlns:a16="http://schemas.microsoft.com/office/drawing/2014/main" id="{590D672A-4078-4157-BAE0-17C168F112E3}"/>
                            </a:ext>
                          </a:extLst>
                        </p:cNvPr>
                        <p:cNvSpPr txBox="1"/>
                        <p:nvPr/>
                      </p:nvSpPr>
                      <p:spPr>
                        <a:xfrm>
                          <a:off x="105976" y="72745"/>
                          <a:ext cx="754794" cy="277937"/>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200" b="0" i="1" smtClean="0">
                                    <a:effectLst/>
                                    <a:latin typeface="Cambria Math" panose="02040503050406030204" pitchFamily="18" charset="0"/>
                                    <a:ea typeface="Times New Roman" panose="02020603050405020304" pitchFamily="18" charset="0"/>
                                  </a:rPr>
                                  <m:t>𝑁𝑒𝑢𝑟𝑎𝑙</m:t>
                                </m:r>
                                <m:r>
                                  <a:rPr lang="en-US" sz="1200" b="0" i="1" smtClean="0">
                                    <a:effectLst/>
                                    <a:latin typeface="Cambria Math" panose="02040503050406030204" pitchFamily="18" charset="0"/>
                                    <a:ea typeface="Times New Roman" panose="02020603050405020304" pitchFamily="18" charset="0"/>
                                  </a:rPr>
                                  <m:t> </m:t>
                                </m:r>
                                <m:r>
                                  <a:rPr lang="en-US" sz="1200" b="0" i="1" smtClean="0">
                                    <a:effectLst/>
                                    <a:latin typeface="Cambria Math" panose="02040503050406030204" pitchFamily="18" charset="0"/>
                                    <a:ea typeface="Times New Roman" panose="02020603050405020304" pitchFamily="18" charset="0"/>
                                  </a:rPr>
                                  <m:t>𝑁𝑒𝑡</m:t>
                                </m:r>
                              </m:oMath>
                            </m:oMathPara>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194" name="TextBox 10">
                          <a:extLst>
                            <a:ext uri="{FF2B5EF4-FFF2-40B4-BE49-F238E27FC236}">
                              <a16:creationId xmlns:a16="http://schemas.microsoft.com/office/drawing/2014/main" id="{590D672A-4078-4157-BAE0-17C168F112E3}"/>
                            </a:ext>
                          </a:extLst>
                        </p:cNvPr>
                        <p:cNvSpPr txBox="1">
                          <a:spLocks noRot="1" noChangeAspect="1" noMove="1" noResize="1" noEditPoints="1" noAdjustHandles="1" noChangeArrowheads="1" noChangeShapeType="1" noTextEdit="1"/>
                        </p:cNvSpPr>
                        <p:nvPr/>
                      </p:nvSpPr>
                      <p:spPr>
                        <a:xfrm>
                          <a:off x="105976" y="72745"/>
                          <a:ext cx="754794" cy="277937"/>
                        </a:xfrm>
                        <a:prstGeom prst="rect">
                          <a:avLst/>
                        </a:prstGeom>
                        <a:blipFill>
                          <a:blip r:embed="rId20"/>
                          <a:stretch>
                            <a:fillRect/>
                          </a:stretch>
                        </a:blipFill>
                      </p:spPr>
                      <p:txBody>
                        <a:bodyPr/>
                        <a:lstStyle/>
                        <a:p>
                          <a:r>
                            <a:rPr lang="en-US">
                              <a:noFill/>
                            </a:rPr>
                            <a:t> </a:t>
                          </a:r>
                        </a:p>
                      </p:txBody>
                    </p:sp>
                  </mc:Fallback>
                </mc:AlternateContent>
              </p:grpSp>
              <p:grpSp>
                <p:nvGrpSpPr>
                  <p:cNvPr id="210" name="Group 209">
                    <a:extLst>
                      <a:ext uri="{FF2B5EF4-FFF2-40B4-BE49-F238E27FC236}">
                        <a16:creationId xmlns:a16="http://schemas.microsoft.com/office/drawing/2014/main" id="{A2265995-8FC1-4644-B446-1ED649941B58}"/>
                      </a:ext>
                    </a:extLst>
                  </p:cNvPr>
                  <p:cNvGrpSpPr/>
                  <p:nvPr/>
                </p:nvGrpSpPr>
                <p:grpSpPr>
                  <a:xfrm>
                    <a:off x="3452374" y="5821041"/>
                    <a:ext cx="979763" cy="511907"/>
                    <a:chOff x="1751031" y="118792"/>
                    <a:chExt cx="980186" cy="511907"/>
                  </a:xfrm>
                </p:grpSpPr>
                <p:cxnSp>
                  <p:nvCxnSpPr>
                    <p:cNvPr id="211" name="Straight Arrow Connector 210">
                      <a:extLst>
                        <a:ext uri="{FF2B5EF4-FFF2-40B4-BE49-F238E27FC236}">
                          <a16:creationId xmlns:a16="http://schemas.microsoft.com/office/drawing/2014/main" id="{8B1039BB-5496-4015-AAB5-5683A1D34F4A}"/>
                        </a:ext>
                      </a:extLst>
                    </p:cNvPr>
                    <p:cNvCxnSpPr>
                      <a:cxnSpLocks/>
                    </p:cNvCxnSpPr>
                    <p:nvPr/>
                  </p:nvCxnSpPr>
                  <p:spPr>
                    <a:xfrm>
                      <a:off x="1751031" y="366395"/>
                      <a:ext cx="980186"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212" name="Group 211">
                      <a:extLst>
                        <a:ext uri="{FF2B5EF4-FFF2-40B4-BE49-F238E27FC236}">
                          <a16:creationId xmlns:a16="http://schemas.microsoft.com/office/drawing/2014/main" id="{21F62F41-4739-4253-B3B4-A9810923B692}"/>
                        </a:ext>
                      </a:extLst>
                    </p:cNvPr>
                    <p:cNvGrpSpPr/>
                    <p:nvPr/>
                  </p:nvGrpSpPr>
                  <p:grpSpPr>
                    <a:xfrm>
                      <a:off x="1990829" y="118792"/>
                      <a:ext cx="468017" cy="511907"/>
                      <a:chOff x="116402" y="118960"/>
                      <a:chExt cx="468411" cy="512635"/>
                    </a:xfrm>
                  </p:grpSpPr>
                  <p:sp>
                    <p:nvSpPr>
                      <p:cNvPr id="213" name="Trapezoid 212">
                        <a:extLst>
                          <a:ext uri="{FF2B5EF4-FFF2-40B4-BE49-F238E27FC236}">
                            <a16:creationId xmlns:a16="http://schemas.microsoft.com/office/drawing/2014/main" id="{BFDCF4FE-C790-45BC-B5AA-127FFCD2D177}"/>
                          </a:ext>
                        </a:extLst>
                      </p:cNvPr>
                      <p:cNvSpPr/>
                      <p:nvPr/>
                    </p:nvSpPr>
                    <p:spPr>
                      <a:xfrm rot="16200000">
                        <a:off x="95245" y="196640"/>
                        <a:ext cx="512635" cy="357276"/>
                      </a:xfrm>
                      <a:prstGeom prst="trapezoid">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214" name="TextBox 10">
                            <a:extLst>
                              <a:ext uri="{FF2B5EF4-FFF2-40B4-BE49-F238E27FC236}">
                                <a16:creationId xmlns:a16="http://schemas.microsoft.com/office/drawing/2014/main" id="{3F35E5CE-0381-432B-82BA-05D2A5C3CDFA}"/>
                              </a:ext>
                            </a:extLst>
                          </p:cNvPr>
                          <p:cNvSpPr txBox="1"/>
                          <p:nvPr/>
                        </p:nvSpPr>
                        <p:spPr>
                          <a:xfrm>
                            <a:off x="116402" y="198468"/>
                            <a:ext cx="468411" cy="359410"/>
                          </a:xfrm>
                          <a:prstGeom prst="rect">
                            <a:avLst/>
                          </a:prstGeom>
                          <a:noFill/>
                        </p:spPr>
                        <p:txBody>
                          <a:bodyPr wrap="square" rtlCol="0">
                            <a:noAutofit/>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1600" i="1" kern="1200">
                                      <a:solidFill>
                                        <a:srgbClr val="000000"/>
                                      </a:solidFill>
                                      <a:effectLst/>
                                      <a:latin typeface="Cambria Math" panose="02040503050406030204" pitchFamily="18" charset="0"/>
                                      <a:ea typeface="Times New Roman" panose="02020603050405020304" pitchFamily="18" charset="0"/>
                                    </a:rPr>
                                    <m:t>𝐺</m:t>
                                  </m:r>
                                </m:oMath>
                              </m:oMathPara>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214" name="TextBox 10">
                            <a:extLst>
                              <a:ext uri="{FF2B5EF4-FFF2-40B4-BE49-F238E27FC236}">
                                <a16:creationId xmlns:a16="http://schemas.microsoft.com/office/drawing/2014/main" id="{3F35E5CE-0381-432B-82BA-05D2A5C3CDFA}"/>
                              </a:ext>
                            </a:extLst>
                          </p:cNvPr>
                          <p:cNvSpPr txBox="1">
                            <a:spLocks noRot="1" noChangeAspect="1" noMove="1" noResize="1" noEditPoints="1" noAdjustHandles="1" noChangeArrowheads="1" noChangeShapeType="1" noTextEdit="1"/>
                          </p:cNvSpPr>
                          <p:nvPr/>
                        </p:nvSpPr>
                        <p:spPr>
                          <a:xfrm>
                            <a:off x="116402" y="198468"/>
                            <a:ext cx="468411" cy="359410"/>
                          </a:xfrm>
                          <a:prstGeom prst="rect">
                            <a:avLst/>
                          </a:prstGeom>
                          <a:blipFill>
                            <a:blip r:embed="rId21"/>
                            <a:stretch>
                              <a:fillRect/>
                            </a:stretch>
                          </a:blipFill>
                        </p:spPr>
                        <p:txBody>
                          <a:bodyPr/>
                          <a:lstStyle/>
                          <a:p>
                            <a:r>
                              <a:rPr lang="en-US">
                                <a:noFill/>
                              </a:rPr>
                              <a:t> </a:t>
                            </a:r>
                          </a:p>
                        </p:txBody>
                      </p:sp>
                    </mc:Fallback>
                  </mc:AlternateContent>
                </p:grpSp>
              </p:grpSp>
              <p:pic>
                <p:nvPicPr>
                  <p:cNvPr id="230" name="Picture 4" descr="http://icons.iconarchive.com/icons/designbolts/free-male-avatars/icons-390.jpg">
                    <a:extLst>
                      <a:ext uri="{FF2B5EF4-FFF2-40B4-BE49-F238E27FC236}">
                        <a16:creationId xmlns:a16="http://schemas.microsoft.com/office/drawing/2014/main" id="{17F09FBE-328F-4679-B575-477A1894F76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7757" t="50092" r="1872" b="4266"/>
                  <a:stretch/>
                </p:blipFill>
                <p:spPr bwMode="auto">
                  <a:xfrm>
                    <a:off x="2354020" y="5517963"/>
                    <a:ext cx="662736" cy="66398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3" name="Flowchart: Connector 32">
                <a:extLst>
                  <a:ext uri="{FF2B5EF4-FFF2-40B4-BE49-F238E27FC236}">
                    <a16:creationId xmlns:a16="http://schemas.microsoft.com/office/drawing/2014/main" id="{376F711D-AC2C-4F30-AC4F-6F604B8DFB07}"/>
                  </a:ext>
                </a:extLst>
              </p:cNvPr>
              <p:cNvSpPr/>
              <p:nvPr/>
            </p:nvSpPr>
            <p:spPr>
              <a:xfrm>
                <a:off x="8643540" y="5247544"/>
                <a:ext cx="46355" cy="43815"/>
              </a:xfrm>
              <a:prstGeom prst="flowChartConnector">
                <a:avLst/>
              </a:prstGeom>
              <a:solidFill>
                <a:schemeClr val="tx1"/>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spTree>
    <p:extLst>
      <p:ext uri="{BB962C8B-B14F-4D97-AF65-F5344CB8AC3E}">
        <p14:creationId xmlns:p14="http://schemas.microsoft.com/office/powerpoint/2010/main" val="237858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wipe(left)">
                                      <p:cBhvr>
                                        <p:cTn id="7" dur="500"/>
                                        <p:tgtEl>
                                          <p:spTgt spid="2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8"/>
                                        </p:tgtEl>
                                        <p:attrNameLst>
                                          <p:attrName>style.visibility</p:attrName>
                                        </p:attrNameLst>
                                      </p:cBhvr>
                                      <p:to>
                                        <p:strVal val="visible"/>
                                      </p:to>
                                    </p:set>
                                    <p:animEffect transition="in" filter="wipe(down)">
                                      <p:cBhvr>
                                        <p:cTn id="12" dur="500"/>
                                        <p:tgtEl>
                                          <p:spTgt spid="2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39"/>
                                        </p:tgtEl>
                                        <p:attrNameLst>
                                          <p:attrName>style.visibility</p:attrName>
                                        </p:attrNameLst>
                                      </p:cBhvr>
                                      <p:to>
                                        <p:strVal val="visible"/>
                                      </p:to>
                                    </p:set>
                                    <p:animEffect transition="in" filter="wipe(up)">
                                      <p:cBhvr>
                                        <p:cTn id="17" dur="500"/>
                                        <p:tgtEl>
                                          <p:spTgt spid="2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0"/>
                                        </p:tgtEl>
                                        <p:attrNameLst>
                                          <p:attrName>style.visibility</p:attrName>
                                        </p:attrNameLst>
                                      </p:cBhvr>
                                      <p:to>
                                        <p:strVal val="visible"/>
                                      </p:to>
                                    </p:set>
                                    <p:animEffect transition="in" filter="wipe(left)">
                                      <p:cBhvr>
                                        <p:cTn id="22" dur="500"/>
                                        <p:tgtEl>
                                          <p:spTgt spid="240"/>
                                        </p:tgtEl>
                                      </p:cBhvr>
                                    </p:animEffect>
                                  </p:childTnLst>
                                </p:cTn>
                              </p:par>
                              <p:par>
                                <p:cTn id="23" presetID="1" presetClass="entr" presetSubtype="0" fill="hold" nodeType="withEffect">
                                  <p:stCondLst>
                                    <p:cond delay="0"/>
                                  </p:stCondLst>
                                  <p:childTnLst>
                                    <p:set>
                                      <p:cBhvr>
                                        <p:cTn id="24" dur="1" fill="hold">
                                          <p:stCondLst>
                                            <p:cond delay="0"/>
                                          </p:stCondLst>
                                        </p:cTn>
                                        <p:tgtEl>
                                          <p:spTgt spid="2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49"/>
                                        </p:tgtEl>
                                        <p:attrNameLst>
                                          <p:attrName>style.visibility</p:attrName>
                                        </p:attrNameLst>
                                      </p:cBhvr>
                                      <p:to>
                                        <p:strVal val="visible"/>
                                      </p:to>
                                    </p:set>
                                    <p:animEffect transition="in" filter="wipe(left)">
                                      <p:cBhvr>
                                        <p:cTn id="29" dur="500"/>
                                        <p:tgtEl>
                                          <p:spTgt spid="24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42"/>
                                        </p:tgtEl>
                                        <p:attrNameLst>
                                          <p:attrName>style.visibility</p:attrName>
                                        </p:attrNameLst>
                                      </p:cBhvr>
                                      <p:to>
                                        <p:strVal val="visible"/>
                                      </p:to>
                                    </p:set>
                                    <p:animEffect transition="in" filter="wipe(left)">
                                      <p:cBhvr>
                                        <p:cTn id="34" dur="500"/>
                                        <p:tgtEl>
                                          <p:spTgt spid="24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44"/>
                                        </p:tgtEl>
                                        <p:attrNameLst>
                                          <p:attrName>style.visibility</p:attrName>
                                        </p:attrNameLst>
                                      </p:cBhvr>
                                      <p:to>
                                        <p:strVal val="visible"/>
                                      </p:to>
                                    </p:set>
                                    <p:animEffect transition="in" filter="wipe(left)">
                                      <p:cBhvr>
                                        <p:cTn id="39" dur="500"/>
                                        <p:tgtEl>
                                          <p:spTgt spid="24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53"/>
                                        </p:tgtEl>
                                        <p:attrNameLst>
                                          <p:attrName>style.visibility</p:attrName>
                                        </p:attrNameLst>
                                      </p:cBhvr>
                                      <p:to>
                                        <p:strVal val="visible"/>
                                      </p:to>
                                    </p:set>
                                    <p:animEffect transition="in" filter="wipe(left)">
                                      <p:cBhvr>
                                        <p:cTn id="44" dur="500"/>
                                        <p:tgtEl>
                                          <p:spTgt spid="25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54"/>
                                        </p:tgtEl>
                                        <p:attrNameLst>
                                          <p:attrName>style.visibility</p:attrName>
                                        </p:attrNameLst>
                                      </p:cBhvr>
                                      <p:to>
                                        <p:strVal val="visible"/>
                                      </p:to>
                                    </p:set>
                                    <p:animEffect transition="in" filter="wipe(left)">
                                      <p:cBhvr>
                                        <p:cTn id="49" dur="500"/>
                                        <p:tgtEl>
                                          <p:spTgt spid="25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48"/>
                                        </p:tgtEl>
                                        <p:attrNameLst>
                                          <p:attrName>style.visibility</p:attrName>
                                        </p:attrNameLst>
                                      </p:cBhvr>
                                      <p:to>
                                        <p:strVal val="visible"/>
                                      </p:to>
                                    </p:set>
                                    <p:animEffect transition="in" filter="wipe(left)">
                                      <p:cBhvr>
                                        <p:cTn id="54" dur="5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1343D-A460-42DC-8327-77D96A69F415}"/>
              </a:ext>
            </a:extLst>
          </p:cNvPr>
          <p:cNvSpPr>
            <a:spLocks noGrp="1"/>
          </p:cNvSpPr>
          <p:nvPr>
            <p:ph type="title"/>
          </p:nvPr>
        </p:nvSpPr>
        <p:spPr/>
        <p:txBody>
          <a:bodyPr/>
          <a:lstStyle/>
          <a:p>
            <a:r>
              <a:rPr lang="en-US" dirty="0"/>
              <a:t>Multi Task Learning approach</a:t>
            </a:r>
          </a:p>
        </p:txBody>
      </p:sp>
      <p:sp>
        <p:nvSpPr>
          <p:cNvPr id="3" name="Content Placeholder 2">
            <a:extLst>
              <a:ext uri="{FF2B5EF4-FFF2-40B4-BE49-F238E27FC236}">
                <a16:creationId xmlns:a16="http://schemas.microsoft.com/office/drawing/2014/main" id="{20EC427B-6FE5-4C93-A367-649863848F23}"/>
              </a:ext>
            </a:extLst>
          </p:cNvPr>
          <p:cNvSpPr>
            <a:spLocks noGrp="1"/>
          </p:cNvSpPr>
          <p:nvPr>
            <p:ph idx="1"/>
          </p:nvPr>
        </p:nvSpPr>
        <p:spPr>
          <a:xfrm>
            <a:off x="838200" y="1015999"/>
            <a:ext cx="10515600" cy="5485491"/>
          </a:xfrm>
        </p:spPr>
        <p:txBody>
          <a:bodyPr/>
          <a:lstStyle/>
          <a:p>
            <a:r>
              <a:rPr lang="en-US" dirty="0"/>
              <a:t>Both </a:t>
            </a:r>
            <a:r>
              <a:rPr lang="en-US" dirty="0">
                <a:solidFill>
                  <a:srgbClr val="0070C0"/>
                </a:solidFill>
              </a:rPr>
              <a:t>Generator</a:t>
            </a:r>
            <a:r>
              <a:rPr lang="en-US" dirty="0"/>
              <a:t> and </a:t>
            </a:r>
            <a:r>
              <a:rPr lang="en-US" dirty="0">
                <a:solidFill>
                  <a:srgbClr val="0070C0"/>
                </a:solidFill>
              </a:rPr>
              <a:t>Recommender</a:t>
            </a:r>
            <a:r>
              <a:rPr lang="en-US" dirty="0"/>
              <a:t> tasks depend on each other</a:t>
            </a:r>
          </a:p>
          <a:p>
            <a:pPr lvl="1"/>
            <a:endParaRPr lang="en-US" dirty="0"/>
          </a:p>
          <a:p>
            <a:pPr lvl="1"/>
            <a:r>
              <a:rPr lang="en-US" dirty="0"/>
              <a:t>Generated user preferences are used for recommendations</a:t>
            </a:r>
          </a:p>
          <a:p>
            <a:pPr lvl="1"/>
            <a:endParaRPr lang="en-US" dirty="0"/>
          </a:p>
          <a:p>
            <a:pPr lvl="1"/>
            <a:r>
              <a:rPr lang="en-US" dirty="0"/>
              <a:t>Recommendation errors are used to learn the Generator </a:t>
            </a:r>
          </a:p>
          <a:p>
            <a:endParaRPr lang="en-US" dirty="0"/>
          </a:p>
          <a:p>
            <a:endParaRPr lang="en-US" dirty="0"/>
          </a:p>
          <a:p>
            <a:endParaRPr lang="en-US" dirty="0"/>
          </a:p>
          <a:p>
            <a:endParaRPr lang="en-US" dirty="0"/>
          </a:p>
          <a:p>
            <a:r>
              <a:rPr lang="en-US" dirty="0"/>
              <a:t>Both tasks are learned as an </a:t>
            </a:r>
            <a:r>
              <a:rPr lang="en-US" dirty="0">
                <a:solidFill>
                  <a:srgbClr val="0070C0"/>
                </a:solidFill>
              </a:rPr>
              <a:t>end-to-end process</a:t>
            </a:r>
            <a:r>
              <a:rPr lang="en-US" dirty="0"/>
              <a:t> in a </a:t>
            </a:r>
            <a:r>
              <a:rPr lang="en-US" dirty="0">
                <a:solidFill>
                  <a:srgbClr val="0070C0"/>
                </a:solidFill>
              </a:rPr>
              <a:t>multi-task learning environment</a:t>
            </a:r>
          </a:p>
          <a:p>
            <a:pPr lvl="1"/>
            <a:endParaRPr lang="en-US" dirty="0"/>
          </a:p>
          <a:p>
            <a:pPr lvl="1"/>
            <a:endParaRPr lang="en-US" dirty="0"/>
          </a:p>
          <a:p>
            <a:pPr lvl="1"/>
            <a:endParaRPr lang="en-US" dirty="0"/>
          </a:p>
        </p:txBody>
      </p:sp>
      <p:grpSp>
        <p:nvGrpSpPr>
          <p:cNvPr id="15" name="Group 14">
            <a:extLst>
              <a:ext uri="{FF2B5EF4-FFF2-40B4-BE49-F238E27FC236}">
                <a16:creationId xmlns:a16="http://schemas.microsoft.com/office/drawing/2014/main" id="{62AB2E5E-B10D-42A2-884A-F66AFF7014EF}"/>
              </a:ext>
            </a:extLst>
          </p:cNvPr>
          <p:cNvGrpSpPr/>
          <p:nvPr/>
        </p:nvGrpSpPr>
        <p:grpSpPr>
          <a:xfrm>
            <a:off x="5033818" y="3313186"/>
            <a:ext cx="1884218" cy="1498960"/>
            <a:chOff x="9882907" y="2158639"/>
            <a:chExt cx="2124364" cy="1761751"/>
          </a:xfrm>
        </p:grpSpPr>
        <p:grpSp>
          <p:nvGrpSpPr>
            <p:cNvPr id="13" name="Group 12">
              <a:extLst>
                <a:ext uri="{FF2B5EF4-FFF2-40B4-BE49-F238E27FC236}">
                  <a16:creationId xmlns:a16="http://schemas.microsoft.com/office/drawing/2014/main" id="{21C891E4-1A8F-4372-AEC2-80E410032F4A}"/>
                </a:ext>
              </a:extLst>
            </p:cNvPr>
            <p:cNvGrpSpPr/>
            <p:nvPr/>
          </p:nvGrpSpPr>
          <p:grpSpPr>
            <a:xfrm>
              <a:off x="10185105" y="2158639"/>
              <a:ext cx="1576522" cy="434109"/>
              <a:chOff x="10185105" y="2158639"/>
              <a:chExt cx="1576522" cy="434109"/>
            </a:xfrm>
          </p:grpSpPr>
          <p:sp>
            <p:nvSpPr>
              <p:cNvPr id="11" name="Rectangle: Rounded Corners 10">
                <a:extLst>
                  <a:ext uri="{FF2B5EF4-FFF2-40B4-BE49-F238E27FC236}">
                    <a16:creationId xmlns:a16="http://schemas.microsoft.com/office/drawing/2014/main" id="{1661B2DB-0FD1-4521-A855-5266D40290BA}"/>
                  </a:ext>
                </a:extLst>
              </p:cNvPr>
              <p:cNvSpPr/>
              <p:nvPr/>
            </p:nvSpPr>
            <p:spPr>
              <a:xfrm>
                <a:off x="10185105" y="2158639"/>
                <a:ext cx="1519968" cy="434109"/>
              </a:xfrm>
              <a:prstGeom prst="round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EEBD543B-8423-49F7-908B-137D2E5212E5}"/>
                  </a:ext>
                </a:extLst>
              </p:cNvPr>
              <p:cNvSpPr txBox="1"/>
              <p:nvPr/>
            </p:nvSpPr>
            <p:spPr>
              <a:xfrm>
                <a:off x="10185105" y="2191026"/>
                <a:ext cx="1576522" cy="389337"/>
              </a:xfrm>
              <a:prstGeom prst="rect">
                <a:avLst/>
              </a:prstGeom>
              <a:noFill/>
            </p:spPr>
            <p:txBody>
              <a:bodyPr wrap="none" rtlCol="0">
                <a:spAutoFit/>
              </a:bodyPr>
              <a:lstStyle/>
              <a:p>
                <a:r>
                  <a:rPr lang="en-US" sz="1600" dirty="0">
                    <a:solidFill>
                      <a:schemeClr val="accent1">
                        <a:lumMod val="75000"/>
                      </a:schemeClr>
                    </a:solidFill>
                    <a:latin typeface="Lemon" panose="02000000000000000000" pitchFamily="2" charset="0"/>
                  </a:rPr>
                  <a:t>Generator</a:t>
                </a:r>
              </a:p>
            </p:txBody>
          </p:sp>
        </p:grpSp>
        <p:grpSp>
          <p:nvGrpSpPr>
            <p:cNvPr id="14" name="Group 13">
              <a:extLst>
                <a:ext uri="{FF2B5EF4-FFF2-40B4-BE49-F238E27FC236}">
                  <a16:creationId xmlns:a16="http://schemas.microsoft.com/office/drawing/2014/main" id="{0035462E-9C03-4E82-873D-A1EC93D17364}"/>
                </a:ext>
              </a:extLst>
            </p:cNvPr>
            <p:cNvGrpSpPr/>
            <p:nvPr/>
          </p:nvGrpSpPr>
          <p:grpSpPr>
            <a:xfrm>
              <a:off x="9882907" y="3211945"/>
              <a:ext cx="2124364" cy="708445"/>
              <a:chOff x="9882907" y="3211945"/>
              <a:chExt cx="2124364" cy="708445"/>
            </a:xfrm>
          </p:grpSpPr>
          <p:sp>
            <p:nvSpPr>
              <p:cNvPr id="5" name="Rectangle: Rounded Corners 4">
                <a:extLst>
                  <a:ext uri="{FF2B5EF4-FFF2-40B4-BE49-F238E27FC236}">
                    <a16:creationId xmlns:a16="http://schemas.microsoft.com/office/drawing/2014/main" id="{3B2D2EBD-8F4B-4BC4-A3F1-2C4C43BF98E2}"/>
                  </a:ext>
                </a:extLst>
              </p:cNvPr>
              <p:cNvSpPr/>
              <p:nvPr/>
            </p:nvSpPr>
            <p:spPr>
              <a:xfrm>
                <a:off x="9882908" y="3211945"/>
                <a:ext cx="2124363" cy="434109"/>
              </a:xfrm>
              <a:prstGeom prst="round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 name="TextBox 3">
                <a:extLst>
                  <a:ext uri="{FF2B5EF4-FFF2-40B4-BE49-F238E27FC236}">
                    <a16:creationId xmlns:a16="http://schemas.microsoft.com/office/drawing/2014/main" id="{C81AAC17-25DF-47FA-A055-96F1CCB73CA1}"/>
                  </a:ext>
                </a:extLst>
              </p:cNvPr>
              <p:cNvSpPr txBox="1"/>
              <p:nvPr/>
            </p:nvSpPr>
            <p:spPr>
              <a:xfrm>
                <a:off x="9882907" y="3247899"/>
                <a:ext cx="2124363" cy="672491"/>
              </a:xfrm>
              <a:prstGeom prst="rect">
                <a:avLst/>
              </a:prstGeom>
              <a:noFill/>
            </p:spPr>
            <p:txBody>
              <a:bodyPr wrap="square" rtlCol="0">
                <a:spAutoFit/>
              </a:bodyPr>
              <a:lstStyle/>
              <a:p>
                <a:r>
                  <a:rPr lang="en-US" sz="1600" dirty="0">
                    <a:solidFill>
                      <a:srgbClr val="C00000"/>
                    </a:solidFill>
                    <a:latin typeface="Lemon" panose="02000000000000000000" pitchFamily="2" charset="0"/>
                  </a:rPr>
                  <a:t>Recommender</a:t>
                </a:r>
              </a:p>
            </p:txBody>
          </p:sp>
        </p:grpSp>
        <p:pic>
          <p:nvPicPr>
            <p:cNvPr id="1036" name="Picture 12" descr="Image result for round back and forth arrows">
              <a:extLst>
                <a:ext uri="{FF2B5EF4-FFF2-40B4-BE49-F238E27FC236}">
                  <a16:creationId xmlns:a16="http://schemas.microsoft.com/office/drawing/2014/main" id="{F3239268-094F-45B4-BA97-4E6F7F57C21B}"/>
                </a:ext>
              </a:extLst>
            </p:cNvPr>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14178" b="14256"/>
            <a:stretch/>
          </p:blipFill>
          <p:spPr bwMode="auto">
            <a:xfrm>
              <a:off x="10593651" y="2638022"/>
              <a:ext cx="702874" cy="5286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05248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A948-C0CC-47E0-AE90-E3785A6953B6}"/>
              </a:ext>
            </a:extLst>
          </p:cNvPr>
          <p:cNvSpPr>
            <a:spLocks noGrp="1"/>
          </p:cNvSpPr>
          <p:nvPr>
            <p:ph type="title"/>
          </p:nvPr>
        </p:nvSpPr>
        <p:spPr>
          <a:xfrm>
            <a:off x="838200" y="89352"/>
            <a:ext cx="10515600" cy="854075"/>
          </a:xfrm>
        </p:spPr>
        <p:txBody>
          <a:bodyPr/>
          <a:lstStyle/>
          <a:p>
            <a:r>
              <a:rPr lang="en-US" dirty="0"/>
              <a:t>Experimental results</a:t>
            </a:r>
          </a:p>
        </p:txBody>
      </p:sp>
      <p:grpSp>
        <p:nvGrpSpPr>
          <p:cNvPr id="5" name="Group 4">
            <a:extLst>
              <a:ext uri="{FF2B5EF4-FFF2-40B4-BE49-F238E27FC236}">
                <a16:creationId xmlns:a16="http://schemas.microsoft.com/office/drawing/2014/main" id="{4E7B5EF2-1236-451A-ADB7-7145DA353760}"/>
              </a:ext>
            </a:extLst>
          </p:cNvPr>
          <p:cNvGrpSpPr/>
          <p:nvPr/>
        </p:nvGrpSpPr>
        <p:grpSpPr>
          <a:xfrm>
            <a:off x="532467" y="2875900"/>
            <a:ext cx="9341300" cy="2939746"/>
            <a:chOff x="532467" y="2875900"/>
            <a:chExt cx="9341300" cy="2939746"/>
          </a:xfrm>
        </p:grpSpPr>
        <p:sp>
          <p:nvSpPr>
            <p:cNvPr id="3" name="TextBox 2">
              <a:extLst>
                <a:ext uri="{FF2B5EF4-FFF2-40B4-BE49-F238E27FC236}">
                  <a16:creationId xmlns:a16="http://schemas.microsoft.com/office/drawing/2014/main" id="{84BB7056-AFB1-491E-845B-FCFA66FE1DCF}"/>
                </a:ext>
              </a:extLst>
            </p:cNvPr>
            <p:cNvSpPr txBox="1"/>
            <p:nvPr/>
          </p:nvSpPr>
          <p:spPr>
            <a:xfrm>
              <a:off x="532467" y="2875900"/>
              <a:ext cx="543739" cy="461665"/>
            </a:xfrm>
            <a:prstGeom prst="rect">
              <a:avLst/>
            </a:prstGeom>
            <a:noFill/>
          </p:spPr>
          <p:txBody>
            <a:bodyPr wrap="none" rtlCol="0">
              <a:spAutoFit/>
            </a:bodyPr>
            <a:lstStyle/>
            <a:p>
              <a:r>
                <a:rPr lang="en-US" sz="2400" dirty="0"/>
                <a:t>HR</a:t>
              </a:r>
            </a:p>
          </p:txBody>
        </p:sp>
        <p:sp>
          <p:nvSpPr>
            <p:cNvPr id="10" name="TextBox 9">
              <a:extLst>
                <a:ext uri="{FF2B5EF4-FFF2-40B4-BE49-F238E27FC236}">
                  <a16:creationId xmlns:a16="http://schemas.microsoft.com/office/drawing/2014/main" id="{69F6522D-CD97-4DA2-AC7E-AB5BCE7381C1}"/>
                </a:ext>
              </a:extLst>
            </p:cNvPr>
            <p:cNvSpPr txBox="1"/>
            <p:nvPr/>
          </p:nvSpPr>
          <p:spPr>
            <a:xfrm>
              <a:off x="5955167" y="2875900"/>
              <a:ext cx="927370" cy="461665"/>
            </a:xfrm>
            <a:prstGeom prst="rect">
              <a:avLst/>
            </a:prstGeom>
            <a:noFill/>
          </p:spPr>
          <p:txBody>
            <a:bodyPr wrap="none" rtlCol="0">
              <a:spAutoFit/>
            </a:bodyPr>
            <a:lstStyle/>
            <a:p>
              <a:r>
                <a:rPr lang="en-US" sz="2400" dirty="0"/>
                <a:t>NDCG</a:t>
              </a:r>
            </a:p>
          </p:txBody>
        </p:sp>
        <p:sp>
          <p:nvSpPr>
            <p:cNvPr id="11" name="TextBox 10">
              <a:extLst>
                <a:ext uri="{FF2B5EF4-FFF2-40B4-BE49-F238E27FC236}">
                  <a16:creationId xmlns:a16="http://schemas.microsoft.com/office/drawing/2014/main" id="{9F74091F-8CE7-44BD-93C6-E0AA6EA54F02}"/>
                </a:ext>
              </a:extLst>
            </p:cNvPr>
            <p:cNvSpPr txBox="1"/>
            <p:nvPr/>
          </p:nvSpPr>
          <p:spPr>
            <a:xfrm>
              <a:off x="3098005" y="5353981"/>
              <a:ext cx="925125" cy="461665"/>
            </a:xfrm>
            <a:prstGeom prst="rect">
              <a:avLst/>
            </a:prstGeom>
            <a:noFill/>
          </p:spPr>
          <p:txBody>
            <a:bodyPr wrap="none" rtlCol="0">
              <a:spAutoFit/>
            </a:bodyPr>
            <a:lstStyle/>
            <a:p>
              <a:r>
                <a:rPr lang="en-US" sz="2400" dirty="0"/>
                <a:t>Top-N</a:t>
              </a:r>
            </a:p>
          </p:txBody>
        </p:sp>
        <p:sp>
          <p:nvSpPr>
            <p:cNvPr id="12" name="TextBox 11">
              <a:extLst>
                <a:ext uri="{FF2B5EF4-FFF2-40B4-BE49-F238E27FC236}">
                  <a16:creationId xmlns:a16="http://schemas.microsoft.com/office/drawing/2014/main" id="{7495311E-2F18-4CD3-963D-3B9754DF4DB0}"/>
                </a:ext>
              </a:extLst>
            </p:cNvPr>
            <p:cNvSpPr txBox="1"/>
            <p:nvPr/>
          </p:nvSpPr>
          <p:spPr>
            <a:xfrm>
              <a:off x="8948642" y="5353981"/>
              <a:ext cx="925125" cy="461665"/>
            </a:xfrm>
            <a:prstGeom prst="rect">
              <a:avLst/>
            </a:prstGeom>
            <a:noFill/>
          </p:spPr>
          <p:txBody>
            <a:bodyPr wrap="none" rtlCol="0">
              <a:spAutoFit/>
            </a:bodyPr>
            <a:lstStyle/>
            <a:p>
              <a:r>
                <a:rPr lang="en-US" sz="2400" dirty="0"/>
                <a:t>Top-N</a:t>
              </a:r>
            </a:p>
          </p:txBody>
        </p:sp>
      </p:grpSp>
      <p:graphicFrame>
        <p:nvGraphicFramePr>
          <p:cNvPr id="18" name="Chart 17">
            <a:extLst>
              <a:ext uri="{FF2B5EF4-FFF2-40B4-BE49-F238E27FC236}">
                <a16:creationId xmlns:a16="http://schemas.microsoft.com/office/drawing/2014/main" id="{1E2B372A-2F54-4CCF-8BB1-DD35C574C9F6}"/>
              </a:ext>
            </a:extLst>
          </p:cNvPr>
          <p:cNvGraphicFramePr>
            <a:graphicFrameLocks/>
          </p:cNvGraphicFramePr>
          <p:nvPr>
            <p:extLst>
              <p:ext uri="{D42A27DB-BD31-4B8C-83A1-F6EECF244321}">
                <p14:modId xmlns:p14="http://schemas.microsoft.com/office/powerpoint/2010/main" val="2051528935"/>
              </p:ext>
            </p:extLst>
          </p:nvPr>
        </p:nvGraphicFramePr>
        <p:xfrm>
          <a:off x="1053587" y="1226972"/>
          <a:ext cx="4813802" cy="40206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A237ED67-5326-419D-9E95-4DBDC18467D0}"/>
              </a:ext>
            </a:extLst>
          </p:cNvPr>
          <p:cNvGraphicFramePr>
            <a:graphicFrameLocks/>
          </p:cNvGraphicFramePr>
          <p:nvPr>
            <p:extLst>
              <p:ext uri="{D42A27DB-BD31-4B8C-83A1-F6EECF244321}">
                <p14:modId xmlns:p14="http://schemas.microsoft.com/office/powerpoint/2010/main" val="2831634809"/>
              </p:ext>
            </p:extLst>
          </p:nvPr>
        </p:nvGraphicFramePr>
        <p:xfrm>
          <a:off x="6845730" y="1218082"/>
          <a:ext cx="4813803" cy="4020670"/>
        </p:xfrm>
        <a:graphic>
          <a:graphicData uri="http://schemas.openxmlformats.org/drawingml/2006/chart">
            <c:chart xmlns:c="http://schemas.openxmlformats.org/drawingml/2006/chart" xmlns:r="http://schemas.openxmlformats.org/officeDocument/2006/relationships" r:id="rId4"/>
          </a:graphicData>
        </a:graphic>
      </p:graphicFrame>
      <p:grpSp>
        <p:nvGrpSpPr>
          <p:cNvPr id="35" name="Group 34">
            <a:extLst>
              <a:ext uri="{FF2B5EF4-FFF2-40B4-BE49-F238E27FC236}">
                <a16:creationId xmlns:a16="http://schemas.microsoft.com/office/drawing/2014/main" id="{13A92BC1-11E4-4DD5-8189-A7CC3809F4C3}"/>
              </a:ext>
            </a:extLst>
          </p:cNvPr>
          <p:cNvGrpSpPr/>
          <p:nvPr/>
        </p:nvGrpSpPr>
        <p:grpSpPr>
          <a:xfrm>
            <a:off x="8076860" y="6214953"/>
            <a:ext cx="2942766" cy="373205"/>
            <a:chOff x="8076860" y="6214953"/>
            <a:chExt cx="2942766" cy="373205"/>
          </a:xfrm>
        </p:grpSpPr>
        <p:pic>
          <p:nvPicPr>
            <p:cNvPr id="8" name="Picture 7">
              <a:extLst>
                <a:ext uri="{FF2B5EF4-FFF2-40B4-BE49-F238E27FC236}">
                  <a16:creationId xmlns:a16="http://schemas.microsoft.com/office/drawing/2014/main" id="{4C074C88-DE00-4CF6-904F-411788599D28}"/>
                </a:ext>
              </a:extLst>
            </p:cNvPr>
            <p:cNvPicPr>
              <a:picLocks noChangeAspect="1"/>
            </p:cNvPicPr>
            <p:nvPr/>
          </p:nvPicPr>
          <p:blipFill rotWithShape="1">
            <a:blip r:embed="rId5"/>
            <a:srcRect l="46114" t="78902" r="50600" b="16543"/>
            <a:stretch/>
          </p:blipFill>
          <p:spPr>
            <a:xfrm>
              <a:off x="8076860" y="6283358"/>
              <a:ext cx="400595" cy="304800"/>
            </a:xfrm>
            <a:prstGeom prst="rect">
              <a:avLst/>
            </a:prstGeom>
          </p:spPr>
        </p:pic>
        <p:sp>
          <p:nvSpPr>
            <p:cNvPr id="26" name="TextBox 25">
              <a:extLst>
                <a:ext uri="{FF2B5EF4-FFF2-40B4-BE49-F238E27FC236}">
                  <a16:creationId xmlns:a16="http://schemas.microsoft.com/office/drawing/2014/main" id="{0B865AB0-1AF8-4E9B-814F-816B46FA6146}"/>
                </a:ext>
              </a:extLst>
            </p:cNvPr>
            <p:cNvSpPr txBox="1"/>
            <p:nvPr/>
          </p:nvSpPr>
          <p:spPr>
            <a:xfrm>
              <a:off x="8477455" y="6214953"/>
              <a:ext cx="2542171" cy="369332"/>
            </a:xfrm>
            <a:prstGeom prst="rect">
              <a:avLst/>
            </a:prstGeom>
            <a:noFill/>
          </p:spPr>
          <p:txBody>
            <a:bodyPr wrap="none" rtlCol="0">
              <a:spAutoFit/>
            </a:bodyPr>
            <a:lstStyle/>
            <a:p>
              <a:r>
                <a:rPr lang="en-US" dirty="0"/>
                <a:t>Target network data only</a:t>
              </a:r>
            </a:p>
          </p:txBody>
        </p:sp>
      </p:grpSp>
      <p:graphicFrame>
        <p:nvGraphicFramePr>
          <p:cNvPr id="28" name="Chart 27">
            <a:extLst>
              <a:ext uri="{FF2B5EF4-FFF2-40B4-BE49-F238E27FC236}">
                <a16:creationId xmlns:a16="http://schemas.microsoft.com/office/drawing/2014/main" id="{D76C7918-18F9-4501-A365-055A15EABF21}"/>
              </a:ext>
            </a:extLst>
          </p:cNvPr>
          <p:cNvGraphicFramePr>
            <a:graphicFrameLocks/>
          </p:cNvGraphicFramePr>
          <p:nvPr>
            <p:extLst>
              <p:ext uri="{D42A27DB-BD31-4B8C-83A1-F6EECF244321}">
                <p14:modId xmlns:p14="http://schemas.microsoft.com/office/powerpoint/2010/main" val="1157426448"/>
              </p:ext>
            </p:extLst>
          </p:nvPr>
        </p:nvGraphicFramePr>
        <p:xfrm>
          <a:off x="1053587" y="1226972"/>
          <a:ext cx="4813802" cy="402066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Chart 28">
            <a:extLst>
              <a:ext uri="{FF2B5EF4-FFF2-40B4-BE49-F238E27FC236}">
                <a16:creationId xmlns:a16="http://schemas.microsoft.com/office/drawing/2014/main" id="{9402E5DA-4614-494C-8F34-50E07842697A}"/>
              </a:ext>
            </a:extLst>
          </p:cNvPr>
          <p:cNvGraphicFramePr>
            <a:graphicFrameLocks/>
          </p:cNvGraphicFramePr>
          <p:nvPr>
            <p:extLst>
              <p:ext uri="{D42A27DB-BD31-4B8C-83A1-F6EECF244321}">
                <p14:modId xmlns:p14="http://schemas.microsoft.com/office/powerpoint/2010/main" val="3217484334"/>
              </p:ext>
            </p:extLst>
          </p:nvPr>
        </p:nvGraphicFramePr>
        <p:xfrm>
          <a:off x="6845730" y="1218082"/>
          <a:ext cx="4813803" cy="402067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0" name="Chart 29">
            <a:extLst>
              <a:ext uri="{FF2B5EF4-FFF2-40B4-BE49-F238E27FC236}">
                <a16:creationId xmlns:a16="http://schemas.microsoft.com/office/drawing/2014/main" id="{F0A83031-1655-4EBC-8165-6379F88859B0}"/>
              </a:ext>
            </a:extLst>
          </p:cNvPr>
          <p:cNvGraphicFramePr>
            <a:graphicFrameLocks/>
          </p:cNvGraphicFramePr>
          <p:nvPr>
            <p:extLst>
              <p:ext uri="{D42A27DB-BD31-4B8C-83A1-F6EECF244321}">
                <p14:modId xmlns:p14="http://schemas.microsoft.com/office/powerpoint/2010/main" val="1393182624"/>
              </p:ext>
            </p:extLst>
          </p:nvPr>
        </p:nvGraphicFramePr>
        <p:xfrm>
          <a:off x="1053587" y="1226972"/>
          <a:ext cx="4813802" cy="402066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1" name="Chart 30">
            <a:extLst>
              <a:ext uri="{FF2B5EF4-FFF2-40B4-BE49-F238E27FC236}">
                <a16:creationId xmlns:a16="http://schemas.microsoft.com/office/drawing/2014/main" id="{7A1D00B0-CCD5-4464-8D09-C0749CFF72AD}"/>
              </a:ext>
            </a:extLst>
          </p:cNvPr>
          <p:cNvGraphicFramePr>
            <a:graphicFrameLocks/>
          </p:cNvGraphicFramePr>
          <p:nvPr>
            <p:extLst>
              <p:ext uri="{D42A27DB-BD31-4B8C-83A1-F6EECF244321}">
                <p14:modId xmlns:p14="http://schemas.microsoft.com/office/powerpoint/2010/main" val="2738623966"/>
              </p:ext>
            </p:extLst>
          </p:nvPr>
        </p:nvGraphicFramePr>
        <p:xfrm>
          <a:off x="6845730" y="1218082"/>
          <a:ext cx="4813803" cy="4020670"/>
        </p:xfrm>
        <a:graphic>
          <a:graphicData uri="http://schemas.openxmlformats.org/drawingml/2006/chart">
            <c:chart xmlns:c="http://schemas.openxmlformats.org/drawingml/2006/chart" xmlns:r="http://schemas.openxmlformats.org/officeDocument/2006/relationships" r:id="rId9"/>
          </a:graphicData>
        </a:graphic>
      </p:graphicFrame>
      <p:grpSp>
        <p:nvGrpSpPr>
          <p:cNvPr id="34" name="Group 33">
            <a:extLst>
              <a:ext uri="{FF2B5EF4-FFF2-40B4-BE49-F238E27FC236}">
                <a16:creationId xmlns:a16="http://schemas.microsoft.com/office/drawing/2014/main" id="{01D9ACDB-3BCB-455F-AB94-C41FE42C319E}"/>
              </a:ext>
            </a:extLst>
          </p:cNvPr>
          <p:cNvGrpSpPr/>
          <p:nvPr/>
        </p:nvGrpSpPr>
        <p:grpSpPr>
          <a:xfrm>
            <a:off x="4778093" y="6214953"/>
            <a:ext cx="3298767" cy="369332"/>
            <a:chOff x="2951560" y="6283358"/>
            <a:chExt cx="3298767" cy="369332"/>
          </a:xfrm>
        </p:grpSpPr>
        <p:sp>
          <p:nvSpPr>
            <p:cNvPr id="27" name="TextBox 26">
              <a:extLst>
                <a:ext uri="{FF2B5EF4-FFF2-40B4-BE49-F238E27FC236}">
                  <a16:creationId xmlns:a16="http://schemas.microsoft.com/office/drawing/2014/main" id="{E91601FD-0609-40A4-8B8B-89281D64B526}"/>
                </a:ext>
              </a:extLst>
            </p:cNvPr>
            <p:cNvSpPr txBox="1"/>
            <p:nvPr/>
          </p:nvSpPr>
          <p:spPr>
            <a:xfrm>
              <a:off x="3403329" y="6283358"/>
              <a:ext cx="2846998" cy="369332"/>
            </a:xfrm>
            <a:prstGeom prst="rect">
              <a:avLst/>
            </a:prstGeom>
            <a:noFill/>
          </p:spPr>
          <p:txBody>
            <a:bodyPr wrap="none" rtlCol="0">
              <a:spAutoFit/>
            </a:bodyPr>
            <a:lstStyle/>
            <a:p>
              <a:r>
                <a:rPr lang="en-US" dirty="0"/>
                <a:t>Synthetically generated data</a:t>
              </a:r>
            </a:p>
          </p:txBody>
        </p:sp>
        <p:pic>
          <p:nvPicPr>
            <p:cNvPr id="32" name="Picture 31">
              <a:extLst>
                <a:ext uri="{FF2B5EF4-FFF2-40B4-BE49-F238E27FC236}">
                  <a16:creationId xmlns:a16="http://schemas.microsoft.com/office/drawing/2014/main" id="{2422B76A-2EEE-4E29-A4A2-C79021190B54}"/>
                </a:ext>
              </a:extLst>
            </p:cNvPr>
            <p:cNvPicPr>
              <a:picLocks noChangeAspect="1"/>
            </p:cNvPicPr>
            <p:nvPr/>
          </p:nvPicPr>
          <p:blipFill rotWithShape="1">
            <a:blip r:embed="rId5"/>
            <a:srcRect l="32363" t="79674" r="63901" b="16543"/>
            <a:stretch/>
          </p:blipFill>
          <p:spPr>
            <a:xfrm>
              <a:off x="2951560" y="6399619"/>
              <a:ext cx="455508" cy="253071"/>
            </a:xfrm>
            <a:prstGeom prst="rect">
              <a:avLst/>
            </a:prstGeom>
          </p:spPr>
        </p:pic>
      </p:grpSp>
      <p:grpSp>
        <p:nvGrpSpPr>
          <p:cNvPr id="9" name="Group 8">
            <a:extLst>
              <a:ext uri="{FF2B5EF4-FFF2-40B4-BE49-F238E27FC236}">
                <a16:creationId xmlns:a16="http://schemas.microsoft.com/office/drawing/2014/main" id="{57F8DBA2-D8DC-4455-9B7F-9CEAAE8D3363}"/>
              </a:ext>
            </a:extLst>
          </p:cNvPr>
          <p:cNvGrpSpPr/>
          <p:nvPr/>
        </p:nvGrpSpPr>
        <p:grpSpPr>
          <a:xfrm>
            <a:off x="2125204" y="6215206"/>
            <a:ext cx="2656629" cy="369684"/>
            <a:chOff x="298671" y="6283611"/>
            <a:chExt cx="2656629" cy="369684"/>
          </a:xfrm>
        </p:grpSpPr>
        <p:sp>
          <p:nvSpPr>
            <p:cNvPr id="4" name="TextBox 3">
              <a:extLst>
                <a:ext uri="{FF2B5EF4-FFF2-40B4-BE49-F238E27FC236}">
                  <a16:creationId xmlns:a16="http://schemas.microsoft.com/office/drawing/2014/main" id="{E5806698-2F70-4C61-9CE5-0E9C7E397F66}"/>
                </a:ext>
              </a:extLst>
            </p:cNvPr>
            <p:cNvSpPr txBox="1"/>
            <p:nvPr/>
          </p:nvSpPr>
          <p:spPr>
            <a:xfrm>
              <a:off x="697118" y="6283611"/>
              <a:ext cx="2258182" cy="369332"/>
            </a:xfrm>
            <a:prstGeom prst="rect">
              <a:avLst/>
            </a:prstGeom>
            <a:noFill/>
          </p:spPr>
          <p:txBody>
            <a:bodyPr wrap="none" rtlCol="0">
              <a:spAutoFit/>
            </a:bodyPr>
            <a:lstStyle/>
            <a:p>
              <a:r>
                <a:rPr lang="en-US" dirty="0"/>
                <a:t>Fully overlapped data</a:t>
              </a:r>
            </a:p>
          </p:txBody>
        </p:sp>
        <p:pic>
          <p:nvPicPr>
            <p:cNvPr id="33" name="Picture 32">
              <a:extLst>
                <a:ext uri="{FF2B5EF4-FFF2-40B4-BE49-F238E27FC236}">
                  <a16:creationId xmlns:a16="http://schemas.microsoft.com/office/drawing/2014/main" id="{A48DDBC1-2E84-4A77-8323-4498B30D7025}"/>
                </a:ext>
              </a:extLst>
            </p:cNvPr>
            <p:cNvPicPr>
              <a:picLocks noChangeAspect="1"/>
            </p:cNvPicPr>
            <p:nvPr/>
          </p:nvPicPr>
          <p:blipFill rotWithShape="1">
            <a:blip r:embed="rId5"/>
            <a:srcRect l="18828" t="78901" r="77338" b="16543"/>
            <a:stretch/>
          </p:blipFill>
          <p:spPr>
            <a:xfrm>
              <a:off x="298671" y="6348495"/>
              <a:ext cx="467591" cy="304800"/>
            </a:xfrm>
            <a:prstGeom prst="rect">
              <a:avLst/>
            </a:prstGeom>
          </p:spPr>
        </p:pic>
      </p:grpSp>
    </p:spTree>
    <p:extLst>
      <p:ext uri="{BB962C8B-B14F-4D97-AF65-F5344CB8AC3E}">
        <p14:creationId xmlns:p14="http://schemas.microsoft.com/office/powerpoint/2010/main" val="414395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Graphic spid="14" grpId="0">
        <p:bldAsOne/>
      </p:bldGraphic>
      <p:bldGraphic spid="28" grpId="0">
        <p:bldAsOne/>
      </p:bldGraphic>
      <p:bldGraphic spid="29" grpId="0">
        <p:bldAsOne/>
      </p:bldGraphic>
      <p:bldGraphic spid="30" grpId="0">
        <p:bldAsOne/>
      </p:bldGraphic>
      <p:bldGraphic spid="31"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606D-DFA9-4D26-8F63-B6488894D7FB}"/>
              </a:ext>
            </a:extLst>
          </p:cNvPr>
          <p:cNvSpPr>
            <a:spLocks noGrp="1"/>
          </p:cNvSpPr>
          <p:nvPr>
            <p:ph type="title"/>
          </p:nvPr>
        </p:nvSpPr>
        <p:spPr/>
        <p:txBody>
          <a:bodyPr>
            <a:normAutofit/>
          </a:bodyPr>
          <a:lstStyle/>
          <a:p>
            <a:r>
              <a:rPr lang="en-US" dirty="0"/>
              <a:t>Develop one stop recommender platforms!!</a:t>
            </a:r>
          </a:p>
        </p:txBody>
      </p:sp>
      <p:sp>
        <p:nvSpPr>
          <p:cNvPr id="8" name="Content Placeholder 2">
            <a:extLst>
              <a:ext uri="{FF2B5EF4-FFF2-40B4-BE49-F238E27FC236}">
                <a16:creationId xmlns:a16="http://schemas.microsoft.com/office/drawing/2014/main" id="{2CEB2F3C-7482-4CD2-BB5A-5983784FDCE4}"/>
              </a:ext>
            </a:extLst>
          </p:cNvPr>
          <p:cNvSpPr txBox="1">
            <a:spLocks/>
          </p:cNvSpPr>
          <p:nvPr/>
        </p:nvSpPr>
        <p:spPr>
          <a:xfrm>
            <a:off x="1" y="6531428"/>
            <a:ext cx="12192000" cy="2814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100" i="1" dirty="0"/>
              <a:t>		https://www.macrumors.com/how-to/apple-tv-app-store/   	http://www.heightensocial.com/blog/2016/1/8/7-easy-steps-to-add-social-media-icons-to-your-gmail-signature</a:t>
            </a:r>
          </a:p>
        </p:txBody>
      </p:sp>
      <p:grpSp>
        <p:nvGrpSpPr>
          <p:cNvPr id="3" name="Group 2">
            <a:extLst>
              <a:ext uri="{FF2B5EF4-FFF2-40B4-BE49-F238E27FC236}">
                <a16:creationId xmlns:a16="http://schemas.microsoft.com/office/drawing/2014/main" id="{F46F32F3-D570-43DC-8EF6-E23FC487C57A}"/>
              </a:ext>
            </a:extLst>
          </p:cNvPr>
          <p:cNvGrpSpPr/>
          <p:nvPr/>
        </p:nvGrpSpPr>
        <p:grpSpPr>
          <a:xfrm>
            <a:off x="1097280" y="1114697"/>
            <a:ext cx="10826735" cy="5081759"/>
            <a:chOff x="1097280" y="1114697"/>
            <a:chExt cx="10826735" cy="5081759"/>
          </a:xfrm>
        </p:grpSpPr>
        <p:pic>
          <p:nvPicPr>
            <p:cNvPr id="5" name="Picture 2" descr="Related image">
              <a:extLst>
                <a:ext uri="{FF2B5EF4-FFF2-40B4-BE49-F238E27FC236}">
                  <a16:creationId xmlns:a16="http://schemas.microsoft.com/office/drawing/2014/main" id="{FEEBD9CA-7765-4141-B58B-EF6C0DC367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6471" y="2264229"/>
              <a:ext cx="7037544" cy="39322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Arrow: Bent 6">
              <a:extLst>
                <a:ext uri="{FF2B5EF4-FFF2-40B4-BE49-F238E27FC236}">
                  <a16:creationId xmlns:a16="http://schemas.microsoft.com/office/drawing/2014/main" id="{D70B71D5-BDC2-4A65-A12A-FE50F8E42A89}"/>
                </a:ext>
              </a:extLst>
            </p:cNvPr>
            <p:cNvSpPr/>
            <p:nvPr/>
          </p:nvSpPr>
          <p:spPr>
            <a:xfrm rot="10800000" flipH="1">
              <a:off x="3415454" y="3823041"/>
              <a:ext cx="989390" cy="773615"/>
            </a:xfrm>
            <a:prstGeom prst="bentArrow">
              <a:avLst>
                <a:gd name="adj1" fmla="val 23461"/>
                <a:gd name="adj2" fmla="val 19652"/>
                <a:gd name="adj3" fmla="val 29815"/>
                <a:gd name="adj4" fmla="val 32826"/>
              </a:avLst>
            </a:prstGeom>
            <a:solidFill>
              <a:schemeClr val="accent3">
                <a:lumMod val="60000"/>
                <a:lumOff val="40000"/>
              </a:schemeClr>
            </a:solidFill>
            <a:ln w="12700">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4098" name="Picture 2" descr="Image result for social networks icons">
              <a:extLst>
                <a:ext uri="{FF2B5EF4-FFF2-40B4-BE49-F238E27FC236}">
                  <a16:creationId xmlns:a16="http://schemas.microsoft.com/office/drawing/2014/main" id="{314A4B1F-880E-412B-B841-08B91D3EB5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04" t="4403" r="6363" b="8213"/>
            <a:stretch/>
          </p:blipFill>
          <p:spPr bwMode="auto">
            <a:xfrm>
              <a:off x="1097280" y="1114697"/>
              <a:ext cx="2969623" cy="211185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756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122" name="Picture 2" descr="https://www.freeiconspng.com/uploads/q-and-a-icon-11.jpeg">
            <a:extLst>
              <a:ext uri="{FF2B5EF4-FFF2-40B4-BE49-F238E27FC236}">
                <a16:creationId xmlns:a16="http://schemas.microsoft.com/office/drawing/2014/main" id="{36462D98-DCC1-4365-A0F8-A88FE030BA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349" y="2143727"/>
            <a:ext cx="3661831" cy="25907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04A71EA-7672-47DD-AC80-E514788F1342}"/>
              </a:ext>
            </a:extLst>
          </p:cNvPr>
          <p:cNvSpPr>
            <a:spLocks noGrp="1"/>
          </p:cNvSpPr>
          <p:nvPr>
            <p:ph idx="1"/>
          </p:nvPr>
        </p:nvSpPr>
        <p:spPr>
          <a:xfrm>
            <a:off x="5338354" y="1362104"/>
            <a:ext cx="6424297" cy="4153989"/>
          </a:xfrm>
        </p:spPr>
        <p:txBody>
          <a:bodyPr anchor="t">
            <a:normAutofit/>
          </a:bodyPr>
          <a:lstStyle/>
          <a:p>
            <a:pPr marL="0" indent="0">
              <a:buNone/>
            </a:pPr>
            <a:r>
              <a:rPr lang="en-US" dirty="0">
                <a:solidFill>
                  <a:srgbClr val="000000"/>
                </a:solidFill>
              </a:rPr>
              <a:t>Publications:</a:t>
            </a:r>
          </a:p>
          <a:p>
            <a:r>
              <a:rPr lang="en-US" sz="1600" b="1" dirty="0"/>
              <a:t>Dilruk Perera</a:t>
            </a:r>
            <a:r>
              <a:rPr lang="en-US" sz="1600" dirty="0"/>
              <a:t>, and Roger Zimmermann, “</a:t>
            </a:r>
            <a:r>
              <a:rPr lang="en-US" sz="1600" dirty="0" err="1"/>
              <a:t>CnGAN</a:t>
            </a:r>
            <a:r>
              <a:rPr lang="en-US" sz="1600" dirty="0"/>
              <a:t>: Generative Adversarial Networks for Cross-network user preference generation for non-overlapped users,” </a:t>
            </a:r>
            <a:r>
              <a:rPr lang="en-US" sz="1600" b="1" dirty="0"/>
              <a:t>The Web Conference, WWW, 2019 </a:t>
            </a:r>
          </a:p>
          <a:p>
            <a:endParaRPr lang="en-US" sz="1600" dirty="0"/>
          </a:p>
          <a:p>
            <a:r>
              <a:rPr lang="en-US" sz="1600" b="1" dirty="0"/>
              <a:t>Dilruk Perera</a:t>
            </a:r>
            <a:r>
              <a:rPr lang="en-US" sz="1600" dirty="0"/>
              <a:t>, and Roger Zimmermann, “LSTM Networks for Online Cross-Network Recommendations,” 2018 </a:t>
            </a:r>
            <a:r>
              <a:rPr lang="en-US" sz="1600" b="1" dirty="0"/>
              <a:t>International Joint Conference on Artificial Intelligence, IJCAI, 2018</a:t>
            </a:r>
            <a:r>
              <a:rPr lang="en-US" sz="1600" dirty="0"/>
              <a:t> </a:t>
            </a:r>
          </a:p>
          <a:p>
            <a:endParaRPr lang="en-US" sz="1600" b="1" dirty="0"/>
          </a:p>
          <a:p>
            <a:r>
              <a:rPr lang="en-US" sz="1600" b="1" dirty="0"/>
              <a:t>Dilruk Perera </a:t>
            </a:r>
            <a:r>
              <a:rPr lang="en-US" sz="1600" dirty="0"/>
              <a:t>and Roger Zimmermann, “Exploring the use of Time-Dependent Cross-Network Information for Personalized Recommendations,” </a:t>
            </a:r>
            <a:r>
              <a:rPr lang="en-US" sz="1600" b="1" dirty="0"/>
              <a:t>25</a:t>
            </a:r>
            <a:r>
              <a:rPr lang="en-US" sz="1600" b="1" baseline="30000" dirty="0"/>
              <a:t>th</a:t>
            </a:r>
            <a:r>
              <a:rPr lang="en-US" sz="1600" b="1" dirty="0"/>
              <a:t> ACM International Conference on Multimedia, ACM, 2017</a:t>
            </a:r>
            <a:endParaRPr lang="en-US" sz="2000" b="1" dirty="0">
              <a:solidFill>
                <a:srgbClr val="000000"/>
              </a:solidFill>
            </a:endParaRPr>
          </a:p>
        </p:txBody>
      </p:sp>
    </p:spTree>
    <p:extLst>
      <p:ext uri="{BB962C8B-B14F-4D97-AF65-F5344CB8AC3E}">
        <p14:creationId xmlns:p14="http://schemas.microsoft.com/office/powerpoint/2010/main" val="2351800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A60EF-939B-4141-8922-B133ACB917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F14969-1FCE-419C-9EB7-1B3547D41578}"/>
              </a:ext>
            </a:extLst>
          </p:cNvPr>
          <p:cNvSpPr>
            <a:spLocks noGrp="1"/>
          </p:cNvSpPr>
          <p:nvPr>
            <p:ph idx="1"/>
          </p:nvPr>
        </p:nvSpPr>
        <p:spPr/>
        <p:txBody>
          <a:bodyPr/>
          <a:lstStyle/>
          <a:p>
            <a:r>
              <a:rPr lang="en-US" dirty="0"/>
              <a:t>However, we cannot use a simple GAN model for the task</a:t>
            </a:r>
          </a:p>
          <a:p>
            <a:pPr lvl="1"/>
            <a:r>
              <a:rPr lang="en-US" dirty="0"/>
              <a:t>For a given input, there can be various feasible output images. However, in our case, it should be a specific output</a:t>
            </a:r>
          </a:p>
          <a:p>
            <a:pPr lvl="1"/>
            <a:r>
              <a:rPr lang="en-US" dirty="0"/>
              <a:t>Need to handle the highly sparse input data</a:t>
            </a:r>
          </a:p>
          <a:p>
            <a:pPr lvl="1"/>
            <a:r>
              <a:rPr lang="en-US" dirty="0"/>
              <a:t>Generation and Recommendation processes should work together to guide the generation process to synthesize effective user preferences</a:t>
            </a:r>
          </a:p>
          <a:p>
            <a:pPr lvl="1"/>
            <a:r>
              <a:rPr lang="en-US" dirty="0"/>
              <a:t>New loss functions for the task</a:t>
            </a:r>
          </a:p>
          <a:p>
            <a:endParaRPr lang="en-US" i="1" dirty="0"/>
          </a:p>
        </p:txBody>
      </p:sp>
    </p:spTree>
    <p:extLst>
      <p:ext uri="{BB962C8B-B14F-4D97-AF65-F5344CB8AC3E}">
        <p14:creationId xmlns:p14="http://schemas.microsoft.com/office/powerpoint/2010/main" val="158954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3EB21-40F2-4995-AD19-FB0B2F4CA71A}"/>
              </a:ext>
            </a:extLst>
          </p:cNvPr>
          <p:cNvSpPr>
            <a:spLocks noGrp="1"/>
          </p:cNvSpPr>
          <p:nvPr>
            <p:ph type="title"/>
          </p:nvPr>
        </p:nvSpPr>
        <p:spPr>
          <a:xfrm>
            <a:off x="838200" y="89352"/>
            <a:ext cx="10515600" cy="854075"/>
          </a:xfrm>
        </p:spPr>
        <p:txBody>
          <a:bodyPr/>
          <a:lstStyle/>
          <a:p>
            <a:r>
              <a:rPr lang="en-US" dirty="0"/>
              <a:t>Effectiveness</a:t>
            </a:r>
          </a:p>
        </p:txBody>
      </p:sp>
      <p:sp>
        <p:nvSpPr>
          <p:cNvPr id="3" name="Content Placeholder 2">
            <a:extLst>
              <a:ext uri="{FF2B5EF4-FFF2-40B4-BE49-F238E27FC236}">
                <a16:creationId xmlns:a16="http://schemas.microsoft.com/office/drawing/2014/main" id="{866EFE53-D350-488C-A79A-4E616FAEA714}"/>
              </a:ext>
            </a:extLst>
          </p:cNvPr>
          <p:cNvSpPr>
            <a:spLocks noGrp="1"/>
          </p:cNvSpPr>
          <p:nvPr>
            <p:ph idx="1"/>
          </p:nvPr>
        </p:nvSpPr>
        <p:spPr>
          <a:xfrm>
            <a:off x="838200" y="2097142"/>
            <a:ext cx="5543550" cy="4760857"/>
          </a:xfrm>
        </p:spPr>
        <p:txBody>
          <a:bodyPr>
            <a:normAutofit/>
          </a:bodyPr>
          <a:lstStyle/>
          <a:p>
            <a:r>
              <a:rPr lang="en-US" sz="2000" dirty="0"/>
              <a:t>Effectiveness</a:t>
            </a:r>
          </a:p>
          <a:p>
            <a:r>
              <a:rPr lang="en-US" sz="2000" dirty="0"/>
              <a:t>Accuracy : </a:t>
            </a:r>
          </a:p>
          <a:p>
            <a:endParaRPr lang="en-US" sz="2000" dirty="0"/>
          </a:p>
          <a:p>
            <a:endParaRPr lang="en-US" sz="2000" dirty="0"/>
          </a:p>
          <a:p>
            <a:endParaRPr lang="en-US" sz="2000" dirty="0"/>
          </a:p>
          <a:p>
            <a:endParaRPr lang="en-US" sz="2000" dirty="0"/>
          </a:p>
          <a:p>
            <a:endParaRPr lang="en-US" sz="2000" b="1" dirty="0"/>
          </a:p>
          <a:p>
            <a:endParaRPr lang="en-US" sz="2000" b="1" dirty="0"/>
          </a:p>
          <a:p>
            <a:r>
              <a:rPr lang="en-US" sz="2000" b="1" dirty="0"/>
              <a:t>Novelty : 11%</a:t>
            </a:r>
            <a:r>
              <a:rPr lang="en-US" sz="2000" dirty="0"/>
              <a:t> and </a:t>
            </a:r>
            <a:r>
              <a:rPr lang="en-US" sz="2000" b="1" dirty="0"/>
              <a:t>Diversity : 38%</a:t>
            </a:r>
            <a:endParaRPr lang="en-US" sz="1100" dirty="0"/>
          </a:p>
          <a:p>
            <a:r>
              <a:rPr lang="en-US" sz="1600" b="1" dirty="0"/>
              <a:t>Dilruk Perera </a:t>
            </a:r>
            <a:r>
              <a:rPr lang="en-US" sz="1600" dirty="0"/>
              <a:t>and Roger Zimmermann, “Exploring the use of Time-Dependent Cross-Network Information for Personalized Recommendations,” </a:t>
            </a:r>
            <a:r>
              <a:rPr lang="en-US" sz="1600" b="1" dirty="0"/>
              <a:t>25th ACM International Conference on Multimedia ACM, 2017</a:t>
            </a:r>
          </a:p>
        </p:txBody>
      </p:sp>
      <p:grpSp>
        <p:nvGrpSpPr>
          <p:cNvPr id="10" name="Group 9">
            <a:extLst>
              <a:ext uri="{FF2B5EF4-FFF2-40B4-BE49-F238E27FC236}">
                <a16:creationId xmlns:a16="http://schemas.microsoft.com/office/drawing/2014/main" id="{B24FD4B3-74C7-4ABB-B409-637538790213}"/>
              </a:ext>
            </a:extLst>
          </p:cNvPr>
          <p:cNvGrpSpPr/>
          <p:nvPr/>
        </p:nvGrpSpPr>
        <p:grpSpPr>
          <a:xfrm>
            <a:off x="1165484" y="2931121"/>
            <a:ext cx="3367740" cy="2223903"/>
            <a:chOff x="2841167" y="1969646"/>
            <a:chExt cx="4540708" cy="2998478"/>
          </a:xfrm>
        </p:grpSpPr>
        <p:graphicFrame>
          <p:nvGraphicFramePr>
            <p:cNvPr id="4" name="Chart 3">
              <a:extLst>
                <a:ext uri="{FF2B5EF4-FFF2-40B4-BE49-F238E27FC236}">
                  <a16:creationId xmlns:a16="http://schemas.microsoft.com/office/drawing/2014/main" id="{1BB433AF-AB0E-45EE-996C-A7FDAA15D06E}"/>
                </a:ext>
              </a:extLst>
            </p:cNvPr>
            <p:cNvGraphicFramePr>
              <a:graphicFrameLocks/>
            </p:cNvGraphicFramePr>
            <p:nvPr/>
          </p:nvGraphicFramePr>
          <p:xfrm>
            <a:off x="2841167" y="1969646"/>
            <a:ext cx="4540708" cy="2998478"/>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7">
              <a:extLst>
                <a:ext uri="{FF2B5EF4-FFF2-40B4-BE49-F238E27FC236}">
                  <a16:creationId xmlns:a16="http://schemas.microsoft.com/office/drawing/2014/main" id="{8E5DC94F-8A68-4FC3-89F5-63F9863D3B83}"/>
                </a:ext>
              </a:extLst>
            </p:cNvPr>
            <p:cNvGrpSpPr/>
            <p:nvPr/>
          </p:nvGrpSpPr>
          <p:grpSpPr>
            <a:xfrm>
              <a:off x="3013563" y="1999002"/>
              <a:ext cx="4275854" cy="432144"/>
              <a:chOff x="3013563" y="1999002"/>
              <a:chExt cx="4275854" cy="432144"/>
            </a:xfrm>
          </p:grpSpPr>
          <p:grpSp>
            <p:nvGrpSpPr>
              <p:cNvPr id="5" name="Group 4">
                <a:extLst>
                  <a:ext uri="{FF2B5EF4-FFF2-40B4-BE49-F238E27FC236}">
                    <a16:creationId xmlns:a16="http://schemas.microsoft.com/office/drawing/2014/main" id="{A772A115-4C98-4636-8D77-2343264275E6}"/>
                  </a:ext>
                </a:extLst>
              </p:cNvPr>
              <p:cNvGrpSpPr/>
              <p:nvPr/>
            </p:nvGrpSpPr>
            <p:grpSpPr>
              <a:xfrm>
                <a:off x="3013563" y="1999002"/>
                <a:ext cx="1435641" cy="323905"/>
                <a:chOff x="3013563" y="1999002"/>
                <a:chExt cx="1435641" cy="323905"/>
              </a:xfrm>
            </p:grpSpPr>
            <p:cxnSp>
              <p:nvCxnSpPr>
                <p:cNvPr id="9" name="Straight Connector 8">
                  <a:extLst>
                    <a:ext uri="{FF2B5EF4-FFF2-40B4-BE49-F238E27FC236}">
                      <a16:creationId xmlns:a16="http://schemas.microsoft.com/office/drawing/2014/main" id="{1E274C37-01C4-4BC5-AF3B-FA85C6BF94B8}"/>
                    </a:ext>
                  </a:extLst>
                </p:cNvPr>
                <p:cNvCxnSpPr/>
                <p:nvPr/>
              </p:nvCxnSpPr>
              <p:spPr>
                <a:xfrm>
                  <a:off x="3013563" y="2142591"/>
                  <a:ext cx="3222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436565A-BB30-4403-B078-442A02EA3E03}"/>
                    </a:ext>
                  </a:extLst>
                </p:cNvPr>
                <p:cNvSpPr txBox="1"/>
                <p:nvPr/>
              </p:nvSpPr>
              <p:spPr>
                <a:xfrm>
                  <a:off x="3318685" y="1999002"/>
                  <a:ext cx="1130519" cy="323905"/>
                </a:xfrm>
                <a:prstGeom prst="rect">
                  <a:avLst/>
                </a:prstGeom>
                <a:noFill/>
              </p:spPr>
              <p:txBody>
                <a:bodyPr wrap="none" rtlCol="0">
                  <a:spAutoFit/>
                </a:bodyPr>
                <a:lstStyle/>
                <a:p>
                  <a:r>
                    <a:rPr lang="en-US" sz="1200" dirty="0">
                      <a:solidFill>
                        <a:schemeClr val="bg1"/>
                      </a:solidFill>
                    </a:rPr>
                    <a:t>Existing user</a:t>
                  </a:r>
                  <a:endParaRPr lang="en-US" dirty="0">
                    <a:solidFill>
                      <a:schemeClr val="bg1"/>
                    </a:solidFill>
                  </a:endParaRPr>
                </a:p>
              </p:txBody>
            </p:sp>
          </p:grpSp>
          <p:grpSp>
            <p:nvGrpSpPr>
              <p:cNvPr id="6" name="Group 5">
                <a:extLst>
                  <a:ext uri="{FF2B5EF4-FFF2-40B4-BE49-F238E27FC236}">
                    <a16:creationId xmlns:a16="http://schemas.microsoft.com/office/drawing/2014/main" id="{24A92E65-8E73-4AC8-86B6-081C0E4FA509}"/>
                  </a:ext>
                </a:extLst>
              </p:cNvPr>
              <p:cNvGrpSpPr/>
              <p:nvPr/>
            </p:nvGrpSpPr>
            <p:grpSpPr>
              <a:xfrm>
                <a:off x="4236865" y="1999002"/>
                <a:ext cx="1517319" cy="432144"/>
                <a:chOff x="4236865" y="1999002"/>
                <a:chExt cx="1517319" cy="432144"/>
              </a:xfrm>
            </p:grpSpPr>
            <p:cxnSp>
              <p:nvCxnSpPr>
                <p:cNvPr id="17" name="Straight Connector 16">
                  <a:extLst>
                    <a:ext uri="{FF2B5EF4-FFF2-40B4-BE49-F238E27FC236}">
                      <a16:creationId xmlns:a16="http://schemas.microsoft.com/office/drawing/2014/main" id="{62DE77A4-4F3F-4C14-BDC4-C3424F6B4888}"/>
                    </a:ext>
                  </a:extLst>
                </p:cNvPr>
                <p:cNvCxnSpPr/>
                <p:nvPr/>
              </p:nvCxnSpPr>
              <p:spPr>
                <a:xfrm>
                  <a:off x="4236865" y="2142591"/>
                  <a:ext cx="32223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26E492A-44F4-419A-8C68-251671CDEA37}"/>
                    </a:ext>
                  </a:extLst>
                </p:cNvPr>
                <p:cNvSpPr txBox="1"/>
                <p:nvPr/>
              </p:nvSpPr>
              <p:spPr>
                <a:xfrm>
                  <a:off x="4541980" y="1999002"/>
                  <a:ext cx="1212204" cy="432144"/>
                </a:xfrm>
                <a:prstGeom prst="rect">
                  <a:avLst/>
                </a:prstGeom>
                <a:noFill/>
              </p:spPr>
              <p:txBody>
                <a:bodyPr wrap="none" rtlCol="0">
                  <a:spAutoFit/>
                </a:bodyPr>
                <a:lstStyle/>
                <a:p>
                  <a:r>
                    <a:rPr lang="en-US" sz="1200" dirty="0">
                      <a:solidFill>
                        <a:schemeClr val="bg1"/>
                      </a:solidFill>
                    </a:rPr>
                    <a:t>New user</a:t>
                  </a:r>
                  <a:endParaRPr lang="en-US" dirty="0">
                    <a:solidFill>
                      <a:schemeClr val="bg1"/>
                    </a:solidFill>
                  </a:endParaRPr>
                </a:p>
              </p:txBody>
            </p:sp>
          </p:grpSp>
          <p:grpSp>
            <p:nvGrpSpPr>
              <p:cNvPr id="7" name="Group 6">
                <a:extLst>
                  <a:ext uri="{FF2B5EF4-FFF2-40B4-BE49-F238E27FC236}">
                    <a16:creationId xmlns:a16="http://schemas.microsoft.com/office/drawing/2014/main" id="{E7EB345F-73E9-4AD6-AA0D-4D8D73D3CAEB}"/>
                  </a:ext>
                </a:extLst>
              </p:cNvPr>
              <p:cNvGrpSpPr/>
              <p:nvPr/>
            </p:nvGrpSpPr>
            <p:grpSpPr>
              <a:xfrm>
                <a:off x="6157300" y="1999002"/>
                <a:ext cx="1132117" cy="323905"/>
                <a:chOff x="6157300" y="1999002"/>
                <a:chExt cx="1132117" cy="323905"/>
              </a:xfrm>
            </p:grpSpPr>
            <p:cxnSp>
              <p:nvCxnSpPr>
                <p:cNvPr id="20" name="Straight Connector 19">
                  <a:extLst>
                    <a:ext uri="{FF2B5EF4-FFF2-40B4-BE49-F238E27FC236}">
                      <a16:creationId xmlns:a16="http://schemas.microsoft.com/office/drawing/2014/main" id="{96018B8E-95D6-4EBA-AAED-107523A5235F}"/>
                    </a:ext>
                  </a:extLst>
                </p:cNvPr>
                <p:cNvCxnSpPr/>
                <p:nvPr/>
              </p:nvCxnSpPr>
              <p:spPr>
                <a:xfrm>
                  <a:off x="6157300" y="2142591"/>
                  <a:ext cx="322237" cy="0"/>
                </a:xfrm>
                <a:prstGeom prst="line">
                  <a:avLst/>
                </a:prstGeom>
                <a:ln w="38100">
                  <a:solidFill>
                    <a:srgbClr val="A5A5A5"/>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6903C30-8C03-4167-89E5-EF421A864112}"/>
                    </a:ext>
                  </a:extLst>
                </p:cNvPr>
                <p:cNvSpPr txBox="1"/>
                <p:nvPr/>
              </p:nvSpPr>
              <p:spPr>
                <a:xfrm>
                  <a:off x="6462409" y="1999002"/>
                  <a:ext cx="827008" cy="323905"/>
                </a:xfrm>
                <a:prstGeom prst="rect">
                  <a:avLst/>
                </a:prstGeom>
                <a:noFill/>
              </p:spPr>
              <p:txBody>
                <a:bodyPr wrap="none" rtlCol="0">
                  <a:spAutoFit/>
                </a:bodyPr>
                <a:lstStyle/>
                <a:p>
                  <a:r>
                    <a:rPr lang="en-US" sz="1200" dirty="0">
                      <a:solidFill>
                        <a:schemeClr val="bg1"/>
                      </a:solidFill>
                    </a:rPr>
                    <a:t>Baseline</a:t>
                  </a:r>
                  <a:endParaRPr lang="en-US" dirty="0">
                    <a:solidFill>
                      <a:schemeClr val="bg1"/>
                    </a:solidFill>
                  </a:endParaRPr>
                </a:p>
              </p:txBody>
            </p:sp>
          </p:grpSp>
        </p:grpSp>
      </p:grpSp>
      <p:grpSp>
        <p:nvGrpSpPr>
          <p:cNvPr id="31" name="Group 30">
            <a:extLst>
              <a:ext uri="{FF2B5EF4-FFF2-40B4-BE49-F238E27FC236}">
                <a16:creationId xmlns:a16="http://schemas.microsoft.com/office/drawing/2014/main" id="{10ED7365-C71F-440E-A72D-82D30A9FADF0}"/>
              </a:ext>
            </a:extLst>
          </p:cNvPr>
          <p:cNvGrpSpPr/>
          <p:nvPr/>
        </p:nvGrpSpPr>
        <p:grpSpPr>
          <a:xfrm>
            <a:off x="8310139" y="447753"/>
            <a:ext cx="3334173" cy="1156448"/>
            <a:chOff x="3755960" y="4656541"/>
            <a:chExt cx="3334173" cy="1156448"/>
          </a:xfrm>
        </p:grpSpPr>
        <p:grpSp>
          <p:nvGrpSpPr>
            <p:cNvPr id="32" name="Group 31">
              <a:extLst>
                <a:ext uri="{FF2B5EF4-FFF2-40B4-BE49-F238E27FC236}">
                  <a16:creationId xmlns:a16="http://schemas.microsoft.com/office/drawing/2014/main" id="{D9D5D4B8-875A-4D72-9A20-78E67F5D4CFE}"/>
                </a:ext>
              </a:extLst>
            </p:cNvPr>
            <p:cNvGrpSpPr/>
            <p:nvPr/>
          </p:nvGrpSpPr>
          <p:grpSpPr>
            <a:xfrm>
              <a:off x="3755960" y="4656541"/>
              <a:ext cx="3334173" cy="1156448"/>
              <a:chOff x="866405" y="4005067"/>
              <a:chExt cx="5409454" cy="1876254"/>
            </a:xfrm>
          </p:grpSpPr>
          <p:grpSp>
            <p:nvGrpSpPr>
              <p:cNvPr id="34" name="Group 33">
                <a:extLst>
                  <a:ext uri="{FF2B5EF4-FFF2-40B4-BE49-F238E27FC236}">
                    <a16:creationId xmlns:a16="http://schemas.microsoft.com/office/drawing/2014/main" id="{932B44D2-3913-4BE9-BC12-061B172BC1C8}"/>
                  </a:ext>
                </a:extLst>
              </p:cNvPr>
              <p:cNvGrpSpPr/>
              <p:nvPr/>
            </p:nvGrpSpPr>
            <p:grpSpPr>
              <a:xfrm>
                <a:off x="866405" y="5150033"/>
                <a:ext cx="5409454" cy="731288"/>
                <a:chOff x="868730" y="4905275"/>
                <a:chExt cx="5409454" cy="731288"/>
              </a:xfrm>
            </p:grpSpPr>
            <p:sp>
              <p:nvSpPr>
                <p:cNvPr id="38" name="TextBox 37">
                  <a:extLst>
                    <a:ext uri="{FF2B5EF4-FFF2-40B4-BE49-F238E27FC236}">
                      <a16:creationId xmlns:a16="http://schemas.microsoft.com/office/drawing/2014/main" id="{252CAF71-17ED-4610-9955-1DE28DE7A270}"/>
                    </a:ext>
                  </a:extLst>
                </p:cNvPr>
                <p:cNvSpPr txBox="1"/>
                <p:nvPr/>
              </p:nvSpPr>
              <p:spPr>
                <a:xfrm>
                  <a:off x="868730" y="4905275"/>
                  <a:ext cx="2557168" cy="549279"/>
                </a:xfrm>
                <a:prstGeom prst="rect">
                  <a:avLst/>
                </a:prstGeom>
                <a:noFill/>
              </p:spPr>
              <p:txBody>
                <a:bodyPr wrap="none" rtlCol="0">
                  <a:spAutoFit/>
                </a:bodyPr>
                <a:lstStyle/>
                <a:p>
                  <a:r>
                    <a:rPr lang="en-US" sz="1600" dirty="0"/>
                    <a:t>Source networks</a:t>
                  </a:r>
                </a:p>
              </p:txBody>
            </p:sp>
            <p:sp>
              <p:nvSpPr>
                <p:cNvPr id="39" name="TextBox 38">
                  <a:extLst>
                    <a:ext uri="{FF2B5EF4-FFF2-40B4-BE49-F238E27FC236}">
                      <a16:creationId xmlns:a16="http://schemas.microsoft.com/office/drawing/2014/main" id="{D21FAA74-880E-4E83-8DD4-3CD623E4966C}"/>
                    </a:ext>
                  </a:extLst>
                </p:cNvPr>
                <p:cNvSpPr txBox="1"/>
                <p:nvPr/>
              </p:nvSpPr>
              <p:spPr>
                <a:xfrm>
                  <a:off x="3889515" y="4920018"/>
                  <a:ext cx="2388669" cy="716545"/>
                </a:xfrm>
                <a:prstGeom prst="rect">
                  <a:avLst/>
                </a:prstGeom>
                <a:noFill/>
              </p:spPr>
              <p:txBody>
                <a:bodyPr wrap="square" rtlCol="0">
                  <a:spAutoFit/>
                </a:bodyPr>
                <a:lstStyle/>
                <a:p>
                  <a:r>
                    <a:rPr lang="en-US" sz="1600" dirty="0"/>
                    <a:t>Target network</a:t>
                  </a:r>
                </a:p>
              </p:txBody>
            </p:sp>
          </p:grpSp>
          <p:pic>
            <p:nvPicPr>
              <p:cNvPr id="35" name="Picture 2" descr="Image result for twitter and youtube logos">
                <a:extLst>
                  <a:ext uri="{FF2B5EF4-FFF2-40B4-BE49-F238E27FC236}">
                    <a16:creationId xmlns:a16="http://schemas.microsoft.com/office/drawing/2014/main" id="{8E155FF7-BE9A-42DE-98FB-7523C70EE2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712" r="34445"/>
              <a:stretch/>
            </p:blipFill>
            <p:spPr bwMode="auto">
              <a:xfrm>
                <a:off x="2144990" y="4005067"/>
                <a:ext cx="901119" cy="8034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6" name="Picture 2" descr="Image result for twitter and youtube logos">
                <a:extLst>
                  <a:ext uri="{FF2B5EF4-FFF2-40B4-BE49-F238E27FC236}">
                    <a16:creationId xmlns:a16="http://schemas.microsoft.com/office/drawing/2014/main" id="{82358102-D72E-451E-B1DB-6AB5157E26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010" t="-1745" r="-1853" b="-1034"/>
              <a:stretch/>
            </p:blipFill>
            <p:spPr bwMode="auto">
              <a:xfrm>
                <a:off x="4596020" y="4008646"/>
                <a:ext cx="901119" cy="825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7" name="Right Arrow 15">
                <a:extLst>
                  <a:ext uri="{FF2B5EF4-FFF2-40B4-BE49-F238E27FC236}">
                    <a16:creationId xmlns:a16="http://schemas.microsoft.com/office/drawing/2014/main" id="{0EF61BF3-289C-41B1-9D04-5E0EC62C228A}"/>
                  </a:ext>
                </a:extLst>
              </p:cNvPr>
              <p:cNvSpPr/>
              <p:nvPr/>
            </p:nvSpPr>
            <p:spPr bwMode="auto">
              <a:xfrm>
                <a:off x="3538433" y="4175683"/>
                <a:ext cx="687784" cy="549280"/>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pic>
          <p:nvPicPr>
            <p:cNvPr id="33" name="Picture 2" descr="Image result for google plus logo">
              <a:extLst>
                <a:ext uri="{FF2B5EF4-FFF2-40B4-BE49-F238E27FC236}">
                  <a16:creationId xmlns:a16="http://schemas.microsoft.com/office/drawing/2014/main" id="{B3083ED3-2621-4FBF-AEDB-DCFCF38D8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1504" y="4681355"/>
              <a:ext cx="475072" cy="4750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25" name="Content Placeholder 2">
            <a:extLst>
              <a:ext uri="{FF2B5EF4-FFF2-40B4-BE49-F238E27FC236}">
                <a16:creationId xmlns:a16="http://schemas.microsoft.com/office/drawing/2014/main" id="{11EA5254-66FE-4BD5-8B48-946AEA0CBD4F}"/>
              </a:ext>
            </a:extLst>
          </p:cNvPr>
          <p:cNvSpPr txBox="1">
            <a:spLocks/>
          </p:cNvSpPr>
          <p:nvPr/>
        </p:nvSpPr>
        <p:spPr>
          <a:xfrm>
            <a:off x="6735914" y="2097142"/>
            <a:ext cx="5132236" cy="4551307"/>
          </a:xfrm>
          <a:prstGeom prst="rect">
            <a:avLst/>
          </a:prstGeom>
          <a:ln>
            <a:solidFill>
              <a:srgbClr val="A5A5A5"/>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Practicality</a:t>
            </a:r>
          </a:p>
          <a:p>
            <a:r>
              <a:rPr lang="en-US" sz="2400" dirty="0"/>
              <a:t>YouTube video recommendations using Twitter and Google+ auxiliary information</a:t>
            </a:r>
          </a:p>
          <a:p>
            <a:endParaRPr lang="en-US" sz="2400" dirty="0"/>
          </a:p>
          <a:p>
            <a:r>
              <a:rPr lang="en-GB" sz="1800" b="1" dirty="0"/>
              <a:t>Dilruk Perera</a:t>
            </a:r>
            <a:r>
              <a:rPr lang="en-GB" sz="1800" dirty="0"/>
              <a:t>, and Roger Zimmermann, “LSTM Networks for Online Cross-Network Recommendations,” 2018 </a:t>
            </a:r>
            <a:r>
              <a:rPr lang="en-GB" sz="1800" b="1" dirty="0"/>
              <a:t>International Joint Conference on Artificial Intelligence, IJCAI</a:t>
            </a:r>
            <a:r>
              <a:rPr lang="en-GB" sz="1800" dirty="0"/>
              <a:t>, 2018</a:t>
            </a:r>
            <a:endParaRPr lang="en-US" sz="1800" dirty="0"/>
          </a:p>
          <a:p>
            <a:endParaRPr lang="en-US" sz="3600" b="1" dirty="0"/>
          </a:p>
        </p:txBody>
      </p:sp>
      <p:sp>
        <p:nvSpPr>
          <p:cNvPr id="26" name="Content Placeholder 2">
            <a:extLst>
              <a:ext uri="{FF2B5EF4-FFF2-40B4-BE49-F238E27FC236}">
                <a16:creationId xmlns:a16="http://schemas.microsoft.com/office/drawing/2014/main" id="{FF272EE1-1D00-423A-A4C1-40413A896EE1}"/>
              </a:ext>
            </a:extLst>
          </p:cNvPr>
          <p:cNvSpPr txBox="1">
            <a:spLocks/>
          </p:cNvSpPr>
          <p:nvPr/>
        </p:nvSpPr>
        <p:spPr>
          <a:xfrm>
            <a:off x="989925" y="943427"/>
            <a:ext cx="10944900" cy="8339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YouTube video recommendations using Twitter and Google+ auxiliary information</a:t>
            </a:r>
          </a:p>
        </p:txBody>
      </p:sp>
    </p:spTree>
    <p:extLst>
      <p:ext uri="{BB962C8B-B14F-4D97-AF65-F5344CB8AC3E}">
        <p14:creationId xmlns:p14="http://schemas.microsoft.com/office/powerpoint/2010/main" val="64071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9764-466C-44D7-893A-8B6BAA0E3030}"/>
              </a:ext>
            </a:extLst>
          </p:cNvPr>
          <p:cNvSpPr>
            <a:spLocks noGrp="1"/>
          </p:cNvSpPr>
          <p:nvPr>
            <p:ph type="title"/>
          </p:nvPr>
        </p:nvSpPr>
        <p:spPr/>
        <p:txBody>
          <a:bodyPr/>
          <a:lstStyle/>
          <a:p>
            <a:r>
              <a:rPr lang="en-US" dirty="0"/>
              <a:t>Practicality</a:t>
            </a:r>
          </a:p>
        </p:txBody>
      </p:sp>
      <p:sp>
        <p:nvSpPr>
          <p:cNvPr id="3" name="Content Placeholder 2">
            <a:extLst>
              <a:ext uri="{FF2B5EF4-FFF2-40B4-BE49-F238E27FC236}">
                <a16:creationId xmlns:a16="http://schemas.microsoft.com/office/drawing/2014/main" id="{4915B872-6CDB-4EB5-94D6-786075C7363B}"/>
              </a:ext>
            </a:extLst>
          </p:cNvPr>
          <p:cNvSpPr>
            <a:spLocks noGrp="1"/>
          </p:cNvSpPr>
          <p:nvPr>
            <p:ph idx="1"/>
          </p:nvPr>
        </p:nvSpPr>
        <p:spPr/>
        <p:txBody>
          <a:bodyPr>
            <a:normAutofit/>
          </a:bodyPr>
          <a:lstStyle/>
          <a:p>
            <a:r>
              <a:rPr lang="en-US" b="1" dirty="0"/>
              <a:t>Online</a:t>
            </a:r>
            <a:r>
              <a:rPr lang="en-US" dirty="0"/>
              <a:t> YouTube video recommendations using Twitter auxiliary information</a:t>
            </a:r>
          </a:p>
          <a:p>
            <a:endParaRPr lang="en-US" dirty="0"/>
          </a:p>
          <a:p>
            <a:endParaRPr lang="en-US" dirty="0"/>
          </a:p>
          <a:p>
            <a:endParaRPr lang="en-US" dirty="0"/>
          </a:p>
          <a:p>
            <a:endParaRPr lang="en-US" dirty="0"/>
          </a:p>
          <a:p>
            <a:endParaRPr lang="en-GB" sz="1700" b="1" dirty="0"/>
          </a:p>
          <a:p>
            <a:endParaRPr lang="en-GB" sz="1700" b="1" dirty="0"/>
          </a:p>
          <a:p>
            <a:endParaRPr lang="en-GB" sz="1700" b="1" dirty="0"/>
          </a:p>
          <a:p>
            <a:endParaRPr lang="en-GB" sz="1700" b="1" dirty="0"/>
          </a:p>
          <a:p>
            <a:endParaRPr lang="en-GB" sz="1700" b="1" dirty="0"/>
          </a:p>
          <a:p>
            <a:r>
              <a:rPr lang="en-GB" sz="1700" b="1" dirty="0"/>
              <a:t>Dilruk Perera</a:t>
            </a:r>
            <a:r>
              <a:rPr lang="en-GB" sz="1700" dirty="0"/>
              <a:t>, and Roger Zimmermann, “LSTM Networks for Online Cross-Network Recommendations,” 2018 </a:t>
            </a:r>
            <a:r>
              <a:rPr lang="en-GB" sz="1700" b="1" dirty="0"/>
              <a:t>International Joint Conference on Artificial Intelligence, IJCAI</a:t>
            </a:r>
            <a:r>
              <a:rPr lang="en-GB" sz="1700" dirty="0"/>
              <a:t>, 2018</a:t>
            </a:r>
            <a:endParaRPr lang="en-US" sz="1700" dirty="0"/>
          </a:p>
          <a:p>
            <a:endParaRPr lang="en-US" dirty="0"/>
          </a:p>
          <a:p>
            <a:endParaRPr lang="en-US" dirty="0"/>
          </a:p>
          <a:p>
            <a:endParaRPr lang="en-US" dirty="0"/>
          </a:p>
        </p:txBody>
      </p:sp>
      <p:grpSp>
        <p:nvGrpSpPr>
          <p:cNvPr id="11" name="Group 10">
            <a:extLst>
              <a:ext uri="{FF2B5EF4-FFF2-40B4-BE49-F238E27FC236}">
                <a16:creationId xmlns:a16="http://schemas.microsoft.com/office/drawing/2014/main" id="{2BCE8B69-22CA-4687-B911-416D92F116F2}"/>
              </a:ext>
            </a:extLst>
          </p:cNvPr>
          <p:cNvGrpSpPr/>
          <p:nvPr/>
        </p:nvGrpSpPr>
        <p:grpSpPr>
          <a:xfrm>
            <a:off x="4055702" y="2156648"/>
            <a:ext cx="4423022" cy="1272352"/>
            <a:chOff x="3627077" y="4531549"/>
            <a:chExt cx="4423022" cy="1272352"/>
          </a:xfrm>
        </p:grpSpPr>
        <p:grpSp>
          <p:nvGrpSpPr>
            <p:cNvPr id="4" name="Group 3">
              <a:extLst>
                <a:ext uri="{FF2B5EF4-FFF2-40B4-BE49-F238E27FC236}">
                  <a16:creationId xmlns:a16="http://schemas.microsoft.com/office/drawing/2014/main" id="{0E8A5F7B-2C30-4057-AD91-96C9A5DEB001}"/>
                </a:ext>
              </a:extLst>
            </p:cNvPr>
            <p:cNvGrpSpPr/>
            <p:nvPr/>
          </p:nvGrpSpPr>
          <p:grpSpPr>
            <a:xfrm>
              <a:off x="3627077" y="4531549"/>
              <a:ext cx="4423022" cy="1272352"/>
              <a:chOff x="657302" y="3802278"/>
              <a:chExt cx="7176032" cy="2064300"/>
            </a:xfrm>
          </p:grpSpPr>
          <p:grpSp>
            <p:nvGrpSpPr>
              <p:cNvPr id="5" name="Group 4">
                <a:extLst>
                  <a:ext uri="{FF2B5EF4-FFF2-40B4-BE49-F238E27FC236}">
                    <a16:creationId xmlns:a16="http://schemas.microsoft.com/office/drawing/2014/main" id="{5E10A0D0-C426-46E9-9BAE-9D45088EA7D9}"/>
                  </a:ext>
                </a:extLst>
              </p:cNvPr>
              <p:cNvGrpSpPr/>
              <p:nvPr/>
            </p:nvGrpSpPr>
            <p:grpSpPr>
              <a:xfrm>
                <a:off x="657302" y="5143081"/>
                <a:ext cx="7176032" cy="723497"/>
                <a:chOff x="659627" y="4898323"/>
                <a:chExt cx="7176032" cy="723497"/>
              </a:xfrm>
            </p:grpSpPr>
            <p:sp>
              <p:nvSpPr>
                <p:cNvPr id="9" name="TextBox 8">
                  <a:extLst>
                    <a:ext uri="{FF2B5EF4-FFF2-40B4-BE49-F238E27FC236}">
                      <a16:creationId xmlns:a16="http://schemas.microsoft.com/office/drawing/2014/main" id="{940FE5BD-14BF-48FF-8C6B-88FBA653B284}"/>
                    </a:ext>
                  </a:extLst>
                </p:cNvPr>
                <p:cNvSpPr txBox="1"/>
                <p:nvPr/>
              </p:nvSpPr>
              <p:spPr>
                <a:xfrm>
                  <a:off x="659627" y="4898323"/>
                  <a:ext cx="2557168" cy="549279"/>
                </a:xfrm>
                <a:prstGeom prst="rect">
                  <a:avLst/>
                </a:prstGeom>
                <a:noFill/>
              </p:spPr>
              <p:txBody>
                <a:bodyPr wrap="none" rtlCol="0">
                  <a:spAutoFit/>
                </a:bodyPr>
                <a:lstStyle/>
                <a:p>
                  <a:r>
                    <a:rPr lang="en-US" sz="1600" dirty="0"/>
                    <a:t>Source networks</a:t>
                  </a:r>
                </a:p>
              </p:txBody>
            </p:sp>
            <p:sp>
              <p:nvSpPr>
                <p:cNvPr id="10" name="TextBox 9">
                  <a:extLst>
                    <a:ext uri="{FF2B5EF4-FFF2-40B4-BE49-F238E27FC236}">
                      <a16:creationId xmlns:a16="http://schemas.microsoft.com/office/drawing/2014/main" id="{7D188ED8-63E7-4871-BF32-599DDB4A76D2}"/>
                    </a:ext>
                  </a:extLst>
                </p:cNvPr>
                <p:cNvSpPr txBox="1"/>
                <p:nvPr/>
              </p:nvSpPr>
              <p:spPr>
                <a:xfrm>
                  <a:off x="5446990" y="4905275"/>
                  <a:ext cx="2388669" cy="716545"/>
                </a:xfrm>
                <a:prstGeom prst="rect">
                  <a:avLst/>
                </a:prstGeom>
                <a:noFill/>
              </p:spPr>
              <p:txBody>
                <a:bodyPr wrap="square" rtlCol="0">
                  <a:spAutoFit/>
                </a:bodyPr>
                <a:lstStyle/>
                <a:p>
                  <a:r>
                    <a:rPr lang="en-US" sz="1600" dirty="0"/>
                    <a:t>Target network</a:t>
                  </a:r>
                </a:p>
              </p:txBody>
            </p:sp>
          </p:grpSp>
          <p:pic>
            <p:nvPicPr>
              <p:cNvPr id="6" name="Picture 2" descr="Image result for twitter and youtube logos">
                <a:extLst>
                  <a:ext uri="{FF2B5EF4-FFF2-40B4-BE49-F238E27FC236}">
                    <a16:creationId xmlns:a16="http://schemas.microsoft.com/office/drawing/2014/main" id="{B7963B38-9672-4F09-B147-4031CA8E98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2" r="34445"/>
              <a:stretch/>
            </p:blipFill>
            <p:spPr bwMode="auto">
              <a:xfrm>
                <a:off x="1935887" y="3818628"/>
                <a:ext cx="1319325" cy="1176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Image result for twitter and youtube logos">
                <a:extLst>
                  <a:ext uri="{FF2B5EF4-FFF2-40B4-BE49-F238E27FC236}">
                    <a16:creationId xmlns:a16="http://schemas.microsoft.com/office/drawing/2014/main" id="{1CFA9427-3870-4E81-86C5-C9F73B2FC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10" t="-1745" r="-1853" b="-1034"/>
              <a:stretch/>
            </p:blipFill>
            <p:spPr bwMode="auto">
              <a:xfrm>
                <a:off x="5944392" y="3802278"/>
                <a:ext cx="1319325" cy="1209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Right Arrow 15">
                <a:extLst>
                  <a:ext uri="{FF2B5EF4-FFF2-40B4-BE49-F238E27FC236}">
                    <a16:creationId xmlns:a16="http://schemas.microsoft.com/office/drawing/2014/main" id="{D2778CF4-556C-4EE9-9673-3CA42A74BB1B}"/>
                  </a:ext>
                </a:extLst>
              </p:cNvPr>
              <p:cNvSpPr/>
              <p:nvPr/>
            </p:nvSpPr>
            <p:spPr bwMode="auto">
              <a:xfrm>
                <a:off x="4157104" y="4126664"/>
                <a:ext cx="885395" cy="560256"/>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pic>
          <p:nvPicPr>
            <p:cNvPr id="4098" name="Picture 2" descr="Image result for google plus logo">
              <a:extLst>
                <a:ext uri="{FF2B5EF4-FFF2-40B4-BE49-F238E27FC236}">
                  <a16:creationId xmlns:a16="http://schemas.microsoft.com/office/drawing/2014/main" id="{7B94CFFC-A34B-429B-B185-DF6FD7129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2189" y="4571115"/>
              <a:ext cx="695553" cy="695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4647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FF3F0-6E6D-4F63-A5EE-3703A69439E2}"/>
              </a:ext>
            </a:extLst>
          </p:cNvPr>
          <p:cNvSpPr>
            <a:spLocks noGrp="1"/>
          </p:cNvSpPr>
          <p:nvPr>
            <p:ph type="title"/>
          </p:nvPr>
        </p:nvSpPr>
        <p:spPr/>
        <p:txBody>
          <a:bodyPr/>
          <a:lstStyle/>
          <a:p>
            <a:r>
              <a:rPr lang="en-US" b="1" dirty="0"/>
              <a:t>Motivation: limitations of existing solutions</a:t>
            </a:r>
          </a:p>
        </p:txBody>
      </p:sp>
      <p:sp>
        <p:nvSpPr>
          <p:cNvPr id="3" name="Content Placeholder 2">
            <a:extLst>
              <a:ext uri="{FF2B5EF4-FFF2-40B4-BE49-F238E27FC236}">
                <a16:creationId xmlns:a16="http://schemas.microsoft.com/office/drawing/2014/main" id="{02058DDA-46C2-498F-B3B9-181564687B1F}"/>
              </a:ext>
            </a:extLst>
          </p:cNvPr>
          <p:cNvSpPr>
            <a:spLocks noGrp="1"/>
          </p:cNvSpPr>
          <p:nvPr>
            <p:ph idx="1"/>
          </p:nvPr>
        </p:nvSpPr>
        <p:spPr/>
        <p:txBody>
          <a:bodyPr/>
          <a:lstStyle/>
          <a:p>
            <a:r>
              <a:rPr lang="en-US" dirty="0"/>
              <a:t>Does not update user preferences based on incoming interactions</a:t>
            </a:r>
          </a:p>
          <a:p>
            <a:endParaRPr lang="en-US" dirty="0"/>
          </a:p>
          <a:p>
            <a:endParaRPr lang="en-US" dirty="0"/>
          </a:p>
          <a:p>
            <a:endParaRPr lang="en-US" dirty="0"/>
          </a:p>
          <a:p>
            <a:endParaRPr lang="en-US" dirty="0"/>
          </a:p>
          <a:p>
            <a:endParaRPr lang="en-US" dirty="0"/>
          </a:p>
          <a:p>
            <a:r>
              <a:rPr lang="en-US" dirty="0"/>
              <a:t>Unable to conduct recommendations for non-overlapped users</a:t>
            </a:r>
          </a:p>
        </p:txBody>
      </p:sp>
      <p:grpSp>
        <p:nvGrpSpPr>
          <p:cNvPr id="53" name="Group 52">
            <a:extLst>
              <a:ext uri="{FF2B5EF4-FFF2-40B4-BE49-F238E27FC236}">
                <a16:creationId xmlns:a16="http://schemas.microsoft.com/office/drawing/2014/main" id="{9335944A-9426-4836-8360-739B1D5FA843}"/>
              </a:ext>
            </a:extLst>
          </p:cNvPr>
          <p:cNvGrpSpPr/>
          <p:nvPr/>
        </p:nvGrpSpPr>
        <p:grpSpPr>
          <a:xfrm>
            <a:off x="7791490" y="2043493"/>
            <a:ext cx="2019220" cy="557905"/>
            <a:chOff x="6223695" y="2310291"/>
            <a:chExt cx="2019220" cy="557905"/>
          </a:xfrm>
        </p:grpSpPr>
        <p:pic>
          <p:nvPicPr>
            <p:cNvPr id="54" name="Picture 32" descr="Image result for fifa world cup icon">
              <a:extLst>
                <a:ext uri="{FF2B5EF4-FFF2-40B4-BE49-F238E27FC236}">
                  <a16:creationId xmlns:a16="http://schemas.microsoft.com/office/drawing/2014/main" id="{68D25144-0C87-46EC-B9A7-BE136B890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341449" y="2310291"/>
              <a:ext cx="348192" cy="348192"/>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F4350D81-31A2-49E6-B5D0-F1BF0FD63ED4}"/>
                </a:ext>
              </a:extLst>
            </p:cNvPr>
            <p:cNvGrpSpPr/>
            <p:nvPr/>
          </p:nvGrpSpPr>
          <p:grpSpPr>
            <a:xfrm>
              <a:off x="6223695" y="2677701"/>
              <a:ext cx="2019220" cy="190495"/>
              <a:chOff x="6192731" y="2687721"/>
              <a:chExt cx="2019220" cy="190495"/>
            </a:xfrm>
          </p:grpSpPr>
          <p:pic>
            <p:nvPicPr>
              <p:cNvPr id="56" name="Picture 14" descr="Image result for timeline">
                <a:extLst>
                  <a:ext uri="{FF2B5EF4-FFF2-40B4-BE49-F238E27FC236}">
                    <a16:creationId xmlns:a16="http://schemas.microsoft.com/office/drawing/2014/main" id="{57CE810D-7061-422C-A823-10487502F3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99" t="57523" r="33657" b="34769"/>
              <a:stretch/>
            </p:blipFill>
            <p:spPr bwMode="auto">
              <a:xfrm>
                <a:off x="6192731" y="2708880"/>
                <a:ext cx="627503" cy="16933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Group 56">
                <a:extLst>
                  <a:ext uri="{FF2B5EF4-FFF2-40B4-BE49-F238E27FC236}">
                    <a16:creationId xmlns:a16="http://schemas.microsoft.com/office/drawing/2014/main" id="{8D55A29D-D10E-49FA-B400-62776CFDA1B6}"/>
                  </a:ext>
                </a:extLst>
              </p:cNvPr>
              <p:cNvGrpSpPr/>
              <p:nvPr/>
            </p:nvGrpSpPr>
            <p:grpSpPr>
              <a:xfrm>
                <a:off x="6812913" y="2687721"/>
                <a:ext cx="1399038" cy="173361"/>
                <a:chOff x="6812913" y="2687721"/>
                <a:chExt cx="1399038" cy="173361"/>
              </a:xfrm>
            </p:grpSpPr>
            <p:grpSp>
              <p:nvGrpSpPr>
                <p:cNvPr id="58" name="Group 57">
                  <a:extLst>
                    <a:ext uri="{FF2B5EF4-FFF2-40B4-BE49-F238E27FC236}">
                      <a16:creationId xmlns:a16="http://schemas.microsoft.com/office/drawing/2014/main" id="{86213392-3856-4850-938E-24F71E1B487A}"/>
                    </a:ext>
                  </a:extLst>
                </p:cNvPr>
                <p:cNvGrpSpPr/>
                <p:nvPr/>
              </p:nvGrpSpPr>
              <p:grpSpPr>
                <a:xfrm>
                  <a:off x="6812913" y="2690550"/>
                  <a:ext cx="898977" cy="170532"/>
                  <a:chOff x="6812913" y="2690550"/>
                  <a:chExt cx="898977" cy="170532"/>
                </a:xfrm>
              </p:grpSpPr>
              <p:pic>
                <p:nvPicPr>
                  <p:cNvPr id="61" name="Picture 14" descr="Image result for timeline">
                    <a:extLst>
                      <a:ext uri="{FF2B5EF4-FFF2-40B4-BE49-F238E27FC236}">
                        <a16:creationId xmlns:a16="http://schemas.microsoft.com/office/drawing/2014/main" id="{169DF381-5F3F-4D88-ADD4-3E365E4D66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050882" y="2690551"/>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4" descr="Image result for timeline">
                    <a:extLst>
                      <a:ext uri="{FF2B5EF4-FFF2-40B4-BE49-F238E27FC236}">
                        <a16:creationId xmlns:a16="http://schemas.microsoft.com/office/drawing/2014/main" id="{074B6B96-84B9-4AAA-BAE4-E2D949D52B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574" t="58104" r="33361" b="35704"/>
                  <a:stretch/>
                </p:blipFill>
                <p:spPr bwMode="auto">
                  <a:xfrm>
                    <a:off x="6812913" y="2725046"/>
                    <a:ext cx="238169" cy="136036"/>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Group 62">
                    <a:extLst>
                      <a:ext uri="{FF2B5EF4-FFF2-40B4-BE49-F238E27FC236}">
                        <a16:creationId xmlns:a16="http://schemas.microsoft.com/office/drawing/2014/main" id="{2625C3A5-8726-4EB9-85CA-41C20109C77A}"/>
                      </a:ext>
                    </a:extLst>
                  </p:cNvPr>
                  <p:cNvGrpSpPr/>
                  <p:nvPr/>
                </p:nvGrpSpPr>
                <p:grpSpPr>
                  <a:xfrm>
                    <a:off x="7203282" y="2690550"/>
                    <a:ext cx="508608" cy="170468"/>
                    <a:chOff x="7203282" y="2690550"/>
                    <a:chExt cx="508608" cy="170468"/>
                  </a:xfrm>
                </p:grpSpPr>
                <p:pic>
                  <p:nvPicPr>
                    <p:cNvPr id="64" name="Picture 14" descr="Image result for timeline">
                      <a:extLst>
                        <a:ext uri="{FF2B5EF4-FFF2-40B4-BE49-F238E27FC236}">
                          <a16:creationId xmlns:a16="http://schemas.microsoft.com/office/drawing/2014/main" id="{E18A8829-B3CC-4D01-9183-737081982E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203282" y="2690552"/>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4" descr="Image result for timeline">
                      <a:extLst>
                        <a:ext uri="{FF2B5EF4-FFF2-40B4-BE49-F238E27FC236}">
                          <a16:creationId xmlns:a16="http://schemas.microsoft.com/office/drawing/2014/main" id="{43A0F800-19AB-4A0D-94F2-D4067154A62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455695" y="2690550"/>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9" name="Picture 14" descr="Image result for timeline">
                  <a:extLst>
                    <a:ext uri="{FF2B5EF4-FFF2-40B4-BE49-F238E27FC236}">
                      <a16:creationId xmlns:a16="http://schemas.microsoft.com/office/drawing/2014/main" id="{95EC5A1B-0CE5-4DFE-B0D6-C3004CC6C7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708107" y="2687725"/>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4" descr="Image result for timeline">
                  <a:extLst>
                    <a:ext uri="{FF2B5EF4-FFF2-40B4-BE49-F238E27FC236}">
                      <a16:creationId xmlns:a16="http://schemas.microsoft.com/office/drawing/2014/main" id="{A6BFE030-7969-45D0-9FBB-D467F7C631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955756" y="2687721"/>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66" name="Picture 14" descr="Image result for timeline">
            <a:extLst>
              <a:ext uri="{FF2B5EF4-FFF2-40B4-BE49-F238E27FC236}">
                <a16:creationId xmlns:a16="http://schemas.microsoft.com/office/drawing/2014/main" id="{58948C3D-7E10-4647-B91A-68288C24DE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359" t="56114" r="-3454" b="34251"/>
          <a:stretch/>
        </p:blipFill>
        <p:spPr bwMode="auto">
          <a:xfrm>
            <a:off x="3303463" y="2449335"/>
            <a:ext cx="2590800" cy="211672"/>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a:extLst>
              <a:ext uri="{FF2B5EF4-FFF2-40B4-BE49-F238E27FC236}">
                <a16:creationId xmlns:a16="http://schemas.microsoft.com/office/drawing/2014/main" id="{6E4D487E-3289-4215-8B08-3804DE203E21}"/>
              </a:ext>
            </a:extLst>
          </p:cNvPr>
          <p:cNvGrpSpPr/>
          <p:nvPr/>
        </p:nvGrpSpPr>
        <p:grpSpPr>
          <a:xfrm>
            <a:off x="3106326" y="2116106"/>
            <a:ext cx="2759402" cy="874398"/>
            <a:chOff x="1631662" y="2357503"/>
            <a:chExt cx="2759402" cy="874398"/>
          </a:xfrm>
        </p:grpSpPr>
        <p:grpSp>
          <p:nvGrpSpPr>
            <p:cNvPr id="68" name="Group 67">
              <a:extLst>
                <a:ext uri="{FF2B5EF4-FFF2-40B4-BE49-F238E27FC236}">
                  <a16:creationId xmlns:a16="http://schemas.microsoft.com/office/drawing/2014/main" id="{0CABA2C0-6FFB-45FB-A031-75853C00596C}"/>
                </a:ext>
              </a:extLst>
            </p:cNvPr>
            <p:cNvGrpSpPr/>
            <p:nvPr/>
          </p:nvGrpSpPr>
          <p:grpSpPr>
            <a:xfrm>
              <a:off x="2232793" y="2357506"/>
              <a:ext cx="380265" cy="315595"/>
              <a:chOff x="3493332" y="2933765"/>
              <a:chExt cx="624390" cy="518203"/>
            </a:xfrm>
          </p:grpSpPr>
          <p:sp>
            <p:nvSpPr>
              <p:cNvPr id="84" name="Speech Bubble: Rectangle 83">
                <a:extLst>
                  <a:ext uri="{FF2B5EF4-FFF2-40B4-BE49-F238E27FC236}">
                    <a16:creationId xmlns:a16="http://schemas.microsoft.com/office/drawing/2014/main" id="{45337C9B-BF9C-4D9E-8120-4860E46AF727}"/>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5" name="Picture 6" descr="Image result for soccer video icons">
                <a:extLst>
                  <a:ext uri="{FF2B5EF4-FFF2-40B4-BE49-F238E27FC236}">
                    <a16:creationId xmlns:a16="http://schemas.microsoft.com/office/drawing/2014/main" id="{F133C2BC-4F45-42BF-BE21-7F21FF6DD6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 68">
              <a:extLst>
                <a:ext uri="{FF2B5EF4-FFF2-40B4-BE49-F238E27FC236}">
                  <a16:creationId xmlns:a16="http://schemas.microsoft.com/office/drawing/2014/main" id="{C8DBF14C-AE61-4A7A-95F6-8AEEF0B6FC16}"/>
                </a:ext>
              </a:extLst>
            </p:cNvPr>
            <p:cNvGrpSpPr/>
            <p:nvPr/>
          </p:nvGrpSpPr>
          <p:grpSpPr>
            <a:xfrm>
              <a:off x="3130262" y="2357505"/>
              <a:ext cx="380265" cy="315595"/>
              <a:chOff x="3493332" y="2933765"/>
              <a:chExt cx="624390" cy="518203"/>
            </a:xfrm>
          </p:grpSpPr>
          <p:sp>
            <p:nvSpPr>
              <p:cNvPr id="82" name="Speech Bubble: Rectangle 81">
                <a:extLst>
                  <a:ext uri="{FF2B5EF4-FFF2-40B4-BE49-F238E27FC236}">
                    <a16:creationId xmlns:a16="http://schemas.microsoft.com/office/drawing/2014/main" id="{BDDA4406-4E18-4CFA-9CBD-765E2941CFA6}"/>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3" name="Picture 6" descr="Image result for soccer video icons">
                <a:extLst>
                  <a:ext uri="{FF2B5EF4-FFF2-40B4-BE49-F238E27FC236}">
                    <a16:creationId xmlns:a16="http://schemas.microsoft.com/office/drawing/2014/main" id="{5D195E6F-DCBD-48C7-8822-E6F554E53C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Group 69">
              <a:extLst>
                <a:ext uri="{FF2B5EF4-FFF2-40B4-BE49-F238E27FC236}">
                  <a16:creationId xmlns:a16="http://schemas.microsoft.com/office/drawing/2014/main" id="{F176874B-3E4A-4195-8B56-7C71452609F5}"/>
                </a:ext>
              </a:extLst>
            </p:cNvPr>
            <p:cNvGrpSpPr/>
            <p:nvPr/>
          </p:nvGrpSpPr>
          <p:grpSpPr>
            <a:xfrm>
              <a:off x="4010799" y="2357503"/>
              <a:ext cx="380265" cy="315595"/>
              <a:chOff x="3493332" y="2933765"/>
              <a:chExt cx="624390" cy="518203"/>
            </a:xfrm>
          </p:grpSpPr>
          <p:sp>
            <p:nvSpPr>
              <p:cNvPr id="80" name="Speech Bubble: Rectangle 79">
                <a:extLst>
                  <a:ext uri="{FF2B5EF4-FFF2-40B4-BE49-F238E27FC236}">
                    <a16:creationId xmlns:a16="http://schemas.microsoft.com/office/drawing/2014/main" id="{72F08BE6-3C84-41EF-A5FA-2912ED50FAC2}"/>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1" name="Picture 6" descr="Image result for soccer video icons">
                <a:extLst>
                  <a:ext uri="{FF2B5EF4-FFF2-40B4-BE49-F238E27FC236}">
                    <a16:creationId xmlns:a16="http://schemas.microsoft.com/office/drawing/2014/main" id="{55B220DA-E380-4360-BD5C-1047096C88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 name="Group 70">
              <a:extLst>
                <a:ext uri="{FF2B5EF4-FFF2-40B4-BE49-F238E27FC236}">
                  <a16:creationId xmlns:a16="http://schemas.microsoft.com/office/drawing/2014/main" id="{6F7F9F5D-0DD9-4399-8DAC-890EDE4C6534}"/>
                </a:ext>
              </a:extLst>
            </p:cNvPr>
            <p:cNvGrpSpPr/>
            <p:nvPr/>
          </p:nvGrpSpPr>
          <p:grpSpPr>
            <a:xfrm>
              <a:off x="1631662" y="2916306"/>
              <a:ext cx="380265" cy="315595"/>
              <a:chOff x="3493332" y="2933765"/>
              <a:chExt cx="624390" cy="518203"/>
            </a:xfrm>
          </p:grpSpPr>
          <p:sp>
            <p:nvSpPr>
              <p:cNvPr id="78" name="Speech Bubble: Rectangle 77">
                <a:extLst>
                  <a:ext uri="{FF2B5EF4-FFF2-40B4-BE49-F238E27FC236}">
                    <a16:creationId xmlns:a16="http://schemas.microsoft.com/office/drawing/2014/main" id="{D8D381CE-5409-4D01-B362-A111E05817B8}"/>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9" name="Picture 6" descr="Image result for soccer video icons">
                <a:extLst>
                  <a:ext uri="{FF2B5EF4-FFF2-40B4-BE49-F238E27FC236}">
                    <a16:creationId xmlns:a16="http://schemas.microsoft.com/office/drawing/2014/main" id="{FC4D9630-C564-410A-9EBF-257751E277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Group 71">
              <a:extLst>
                <a:ext uri="{FF2B5EF4-FFF2-40B4-BE49-F238E27FC236}">
                  <a16:creationId xmlns:a16="http://schemas.microsoft.com/office/drawing/2014/main" id="{3127BC90-57DB-4745-8CAB-A6E0F38CA5E6}"/>
                </a:ext>
              </a:extLst>
            </p:cNvPr>
            <p:cNvGrpSpPr/>
            <p:nvPr/>
          </p:nvGrpSpPr>
          <p:grpSpPr>
            <a:xfrm>
              <a:off x="2520658" y="2916303"/>
              <a:ext cx="380265" cy="315595"/>
              <a:chOff x="3493332" y="2933765"/>
              <a:chExt cx="624390" cy="518203"/>
            </a:xfrm>
          </p:grpSpPr>
          <p:sp>
            <p:nvSpPr>
              <p:cNvPr id="76" name="Speech Bubble: Rectangle 75">
                <a:extLst>
                  <a:ext uri="{FF2B5EF4-FFF2-40B4-BE49-F238E27FC236}">
                    <a16:creationId xmlns:a16="http://schemas.microsoft.com/office/drawing/2014/main" id="{C1A11244-59E2-4AF3-A241-EAB51BED6FAC}"/>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7" name="Picture 6" descr="Image result for soccer video icons">
                <a:extLst>
                  <a:ext uri="{FF2B5EF4-FFF2-40B4-BE49-F238E27FC236}">
                    <a16:creationId xmlns:a16="http://schemas.microsoft.com/office/drawing/2014/main" id="{700D58E2-6C90-43A1-97B7-FD843F11A0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Group 72">
              <a:extLst>
                <a:ext uri="{FF2B5EF4-FFF2-40B4-BE49-F238E27FC236}">
                  <a16:creationId xmlns:a16="http://schemas.microsoft.com/office/drawing/2014/main" id="{8E820D2D-9C89-467A-AF7B-D4DD2663BE44}"/>
                </a:ext>
              </a:extLst>
            </p:cNvPr>
            <p:cNvGrpSpPr/>
            <p:nvPr/>
          </p:nvGrpSpPr>
          <p:grpSpPr>
            <a:xfrm>
              <a:off x="3409655" y="2916302"/>
              <a:ext cx="380265" cy="315595"/>
              <a:chOff x="3493332" y="2933765"/>
              <a:chExt cx="624390" cy="518203"/>
            </a:xfrm>
          </p:grpSpPr>
          <p:sp>
            <p:nvSpPr>
              <p:cNvPr id="74" name="Speech Bubble: Rectangle 73">
                <a:extLst>
                  <a:ext uri="{FF2B5EF4-FFF2-40B4-BE49-F238E27FC236}">
                    <a16:creationId xmlns:a16="http://schemas.microsoft.com/office/drawing/2014/main" id="{9C3684E7-603C-4672-BBC0-BED877F2AE6F}"/>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5" name="Picture 6" descr="Image result for soccer video icons">
                <a:extLst>
                  <a:ext uri="{FF2B5EF4-FFF2-40B4-BE49-F238E27FC236}">
                    <a16:creationId xmlns:a16="http://schemas.microsoft.com/office/drawing/2014/main" id="{259656B9-9E13-46FD-88D5-0645A81697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86" name="Picture 28" descr="Image result for football fan icon">
            <a:extLst>
              <a:ext uri="{FF2B5EF4-FFF2-40B4-BE49-F238E27FC236}">
                <a16:creationId xmlns:a16="http://schemas.microsoft.com/office/drawing/2014/main" id="{85B66893-920D-461D-AD6B-7B186FCAEB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3951" y="2121293"/>
            <a:ext cx="650018" cy="650018"/>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86">
            <a:extLst>
              <a:ext uri="{FF2B5EF4-FFF2-40B4-BE49-F238E27FC236}">
                <a16:creationId xmlns:a16="http://schemas.microsoft.com/office/drawing/2014/main" id="{205D6FB7-DFEE-453F-8B18-6154CDED003F}"/>
              </a:ext>
            </a:extLst>
          </p:cNvPr>
          <p:cNvGrpSpPr/>
          <p:nvPr/>
        </p:nvGrpSpPr>
        <p:grpSpPr>
          <a:xfrm>
            <a:off x="2173104" y="2271288"/>
            <a:ext cx="645376" cy="525424"/>
            <a:chOff x="698440" y="2512685"/>
            <a:chExt cx="645376" cy="525424"/>
          </a:xfrm>
        </p:grpSpPr>
        <p:pic>
          <p:nvPicPr>
            <p:cNvPr id="88" name="Picture 18" descr="Image result for football fan icon">
              <a:extLst>
                <a:ext uri="{FF2B5EF4-FFF2-40B4-BE49-F238E27FC236}">
                  <a16:creationId xmlns:a16="http://schemas.microsoft.com/office/drawing/2014/main" id="{BD5C9338-DB94-4242-A212-FC8B09E352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392" y="2512685"/>
              <a:ext cx="525424" cy="52542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30" descr="Image result for sports fan icon">
              <a:extLst>
                <a:ext uri="{FF2B5EF4-FFF2-40B4-BE49-F238E27FC236}">
                  <a16:creationId xmlns:a16="http://schemas.microsoft.com/office/drawing/2014/main" id="{1E9C2C8E-1ED8-4D7C-990C-FDD2BE2073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440" y="2836810"/>
              <a:ext cx="191029" cy="1910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0" name="Group 89">
            <a:extLst>
              <a:ext uri="{FF2B5EF4-FFF2-40B4-BE49-F238E27FC236}">
                <a16:creationId xmlns:a16="http://schemas.microsoft.com/office/drawing/2014/main" id="{0A7D0E22-B457-46D7-8D74-902F9FAE52AD}"/>
              </a:ext>
            </a:extLst>
          </p:cNvPr>
          <p:cNvGrpSpPr/>
          <p:nvPr/>
        </p:nvGrpSpPr>
        <p:grpSpPr>
          <a:xfrm>
            <a:off x="7595539" y="2022727"/>
            <a:ext cx="996128" cy="953938"/>
            <a:chOff x="6027744" y="2289525"/>
            <a:chExt cx="996128" cy="953938"/>
          </a:xfrm>
        </p:grpSpPr>
        <p:grpSp>
          <p:nvGrpSpPr>
            <p:cNvPr id="91" name="Group 90">
              <a:extLst>
                <a:ext uri="{FF2B5EF4-FFF2-40B4-BE49-F238E27FC236}">
                  <a16:creationId xmlns:a16="http://schemas.microsoft.com/office/drawing/2014/main" id="{D20F14A9-E6AD-48A6-8748-36E7A792EB7B}"/>
                </a:ext>
              </a:extLst>
            </p:cNvPr>
            <p:cNvGrpSpPr/>
            <p:nvPr/>
          </p:nvGrpSpPr>
          <p:grpSpPr>
            <a:xfrm>
              <a:off x="6027744" y="2289525"/>
              <a:ext cx="380265" cy="315595"/>
              <a:chOff x="3493332" y="2933765"/>
              <a:chExt cx="624390" cy="518203"/>
            </a:xfrm>
          </p:grpSpPr>
          <p:sp>
            <p:nvSpPr>
              <p:cNvPr id="101" name="Speech Bubble: Rectangle 100">
                <a:extLst>
                  <a:ext uri="{FF2B5EF4-FFF2-40B4-BE49-F238E27FC236}">
                    <a16:creationId xmlns:a16="http://schemas.microsoft.com/office/drawing/2014/main" id="{7C19CA78-8AD5-4965-977C-4931B061FF46}"/>
                  </a:ext>
                </a:extLst>
              </p:cNvPr>
              <p:cNvSpPr/>
              <p:nvPr/>
            </p:nvSpPr>
            <p:spPr bwMode="auto">
              <a:xfrm flipH="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02" name="Picture 6" descr="Image result for soccer video icons">
                <a:extLst>
                  <a:ext uri="{FF2B5EF4-FFF2-40B4-BE49-F238E27FC236}">
                    <a16:creationId xmlns:a16="http://schemas.microsoft.com/office/drawing/2014/main" id="{7F8784F9-7E26-4942-89E6-BFD278DB11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2" name="Group 91">
              <a:extLst>
                <a:ext uri="{FF2B5EF4-FFF2-40B4-BE49-F238E27FC236}">
                  <a16:creationId xmlns:a16="http://schemas.microsoft.com/office/drawing/2014/main" id="{2B6DE1CC-58A9-46FE-8F21-E25B1AF1015A}"/>
                </a:ext>
              </a:extLst>
            </p:cNvPr>
            <p:cNvGrpSpPr/>
            <p:nvPr/>
          </p:nvGrpSpPr>
          <p:grpSpPr>
            <a:xfrm>
              <a:off x="6028459" y="2932786"/>
              <a:ext cx="379568" cy="310366"/>
              <a:chOff x="3499655" y="2933763"/>
              <a:chExt cx="623246" cy="509617"/>
            </a:xfrm>
          </p:grpSpPr>
          <p:sp>
            <p:nvSpPr>
              <p:cNvPr id="99" name="Speech Bubble: Rectangle 98">
                <a:extLst>
                  <a:ext uri="{FF2B5EF4-FFF2-40B4-BE49-F238E27FC236}">
                    <a16:creationId xmlns:a16="http://schemas.microsoft.com/office/drawing/2014/main" id="{94B77867-4FD7-4320-9077-38B7F716400F}"/>
                  </a:ext>
                </a:extLst>
              </p:cNvPr>
              <p:cNvSpPr/>
              <p:nvPr/>
            </p:nvSpPr>
            <p:spPr bwMode="auto">
              <a:xfrm flipH="1"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00" name="Picture 6" descr="Image result for soccer video icons">
                <a:extLst>
                  <a:ext uri="{FF2B5EF4-FFF2-40B4-BE49-F238E27FC236}">
                    <a16:creationId xmlns:a16="http://schemas.microsoft.com/office/drawing/2014/main" id="{F10E7194-976E-4F90-80F6-64984D3CFE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834" y="293376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3" name="Group 92">
              <a:extLst>
                <a:ext uri="{FF2B5EF4-FFF2-40B4-BE49-F238E27FC236}">
                  <a16:creationId xmlns:a16="http://schemas.microsoft.com/office/drawing/2014/main" id="{A6D040CA-A11C-4796-9FC1-F77CA52E3E05}"/>
                </a:ext>
              </a:extLst>
            </p:cNvPr>
            <p:cNvGrpSpPr/>
            <p:nvPr/>
          </p:nvGrpSpPr>
          <p:grpSpPr>
            <a:xfrm>
              <a:off x="6644775" y="2932789"/>
              <a:ext cx="379097" cy="310674"/>
              <a:chOff x="3499655" y="2933258"/>
              <a:chExt cx="622472" cy="510122"/>
            </a:xfrm>
          </p:grpSpPr>
          <p:sp>
            <p:nvSpPr>
              <p:cNvPr id="97" name="Speech Bubble: Rectangle 96">
                <a:extLst>
                  <a:ext uri="{FF2B5EF4-FFF2-40B4-BE49-F238E27FC236}">
                    <a16:creationId xmlns:a16="http://schemas.microsoft.com/office/drawing/2014/main" id="{33E5F70D-8918-4D71-AE1B-952DE936D737}"/>
                  </a:ext>
                </a:extLst>
              </p:cNvPr>
              <p:cNvSpPr/>
              <p:nvPr/>
            </p:nvSpPr>
            <p:spPr bwMode="auto">
              <a:xfrm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98" name="Picture 6" descr="Image result for soccer video icons">
                <a:extLst>
                  <a:ext uri="{FF2B5EF4-FFF2-40B4-BE49-F238E27FC236}">
                    <a16:creationId xmlns:a16="http://schemas.microsoft.com/office/drawing/2014/main" id="{66AEFB09-9CBB-4484-92B1-75D4CE4921C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4" name="Group 93">
              <a:extLst>
                <a:ext uri="{FF2B5EF4-FFF2-40B4-BE49-F238E27FC236}">
                  <a16:creationId xmlns:a16="http://schemas.microsoft.com/office/drawing/2014/main" id="{C577A137-8994-43CF-9CE8-873ABD3F5295}"/>
                </a:ext>
              </a:extLst>
            </p:cNvPr>
            <p:cNvGrpSpPr/>
            <p:nvPr/>
          </p:nvGrpSpPr>
          <p:grpSpPr>
            <a:xfrm>
              <a:off x="6643433" y="2302705"/>
              <a:ext cx="379097" cy="310674"/>
              <a:chOff x="3499655" y="2933258"/>
              <a:chExt cx="622472" cy="510122"/>
            </a:xfrm>
          </p:grpSpPr>
          <p:sp>
            <p:nvSpPr>
              <p:cNvPr id="95" name="Speech Bubble: Rectangle 94">
                <a:extLst>
                  <a:ext uri="{FF2B5EF4-FFF2-40B4-BE49-F238E27FC236}">
                    <a16:creationId xmlns:a16="http://schemas.microsoft.com/office/drawing/2014/main" id="{1F214BAD-3891-421A-A1D9-3D9544963756}"/>
                  </a:ext>
                </a:extLst>
              </p:cNvPr>
              <p:cNvSpPr/>
              <p:nvPr/>
            </p:nvSpPr>
            <p:spPr bwMode="auto">
              <a:xfrm>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96" name="Picture 6" descr="Image result for soccer video icons">
                <a:extLst>
                  <a:ext uri="{FF2B5EF4-FFF2-40B4-BE49-F238E27FC236}">
                    <a16:creationId xmlns:a16="http://schemas.microsoft.com/office/drawing/2014/main" id="{8D21CE6E-B6F3-46DB-AF4B-BC4D6DB84F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5" name="Group 4">
            <a:extLst>
              <a:ext uri="{FF2B5EF4-FFF2-40B4-BE49-F238E27FC236}">
                <a16:creationId xmlns:a16="http://schemas.microsoft.com/office/drawing/2014/main" id="{F23E7A5B-B25C-426C-BEB1-09440FEEF103}"/>
              </a:ext>
            </a:extLst>
          </p:cNvPr>
          <p:cNvGrpSpPr/>
          <p:nvPr/>
        </p:nvGrpSpPr>
        <p:grpSpPr>
          <a:xfrm>
            <a:off x="9094453" y="2070028"/>
            <a:ext cx="721997" cy="546610"/>
            <a:chOff x="9027335" y="5166033"/>
            <a:chExt cx="721997" cy="546610"/>
          </a:xfrm>
        </p:grpSpPr>
        <p:pic>
          <p:nvPicPr>
            <p:cNvPr id="104" name="Picture 14" descr="Image result for timeline">
              <a:extLst>
                <a:ext uri="{FF2B5EF4-FFF2-40B4-BE49-F238E27FC236}">
                  <a16:creationId xmlns:a16="http://schemas.microsoft.com/office/drawing/2014/main" id="{A0B7939F-EF75-4734-A188-6B4F6735DC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99" t="57523" r="33657" b="34769"/>
            <a:stretch/>
          </p:blipFill>
          <p:spPr bwMode="auto">
            <a:xfrm>
              <a:off x="9027335" y="5517807"/>
              <a:ext cx="721997" cy="1948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A1DAFDA7-88D8-4413-A280-76124CC924EE}"/>
                    </a:ext>
                  </a:extLst>
                </p:cNvPr>
                <p:cNvSpPr txBox="1"/>
                <p:nvPr/>
              </p:nvSpPr>
              <p:spPr>
                <a:xfrm>
                  <a:off x="9169203" y="5166033"/>
                  <a:ext cx="40429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m:t>
                        </m:r>
                      </m:oMath>
                    </m:oMathPara>
                  </a14:m>
                  <a:endParaRPr lang="en-US" sz="2000" i="1" dirty="0"/>
                </a:p>
              </p:txBody>
            </p:sp>
          </mc:Choice>
          <mc:Fallback xmlns="">
            <p:sp>
              <p:nvSpPr>
                <p:cNvPr id="106" name="TextBox 105">
                  <a:extLst>
                    <a:ext uri="{FF2B5EF4-FFF2-40B4-BE49-F238E27FC236}">
                      <a16:creationId xmlns:a16="http://schemas.microsoft.com/office/drawing/2014/main" id="{A1DAFDA7-88D8-4413-A280-76124CC924EE}"/>
                    </a:ext>
                  </a:extLst>
                </p:cNvPr>
                <p:cNvSpPr txBox="1">
                  <a:spLocks noRot="1" noChangeAspect="1" noMove="1" noResize="1" noEditPoints="1" noAdjustHandles="1" noChangeArrowheads="1" noChangeShapeType="1" noTextEdit="1"/>
                </p:cNvSpPr>
                <p:nvPr/>
              </p:nvSpPr>
              <p:spPr>
                <a:xfrm>
                  <a:off x="9169203" y="5166033"/>
                  <a:ext cx="404291" cy="400110"/>
                </a:xfrm>
                <a:prstGeom prst="rect">
                  <a:avLst/>
                </a:prstGeom>
                <a:blipFill>
                  <a:blip r:embed="rId10"/>
                  <a:stretch>
                    <a:fillRect/>
                  </a:stretch>
                </a:blipFill>
              </p:spPr>
              <p:txBody>
                <a:bodyPr/>
                <a:lstStyle/>
                <a:p>
                  <a:r>
                    <a:rPr lang="en-US">
                      <a:noFill/>
                    </a:rPr>
                    <a:t> </a:t>
                  </a:r>
                </a:p>
              </p:txBody>
            </p:sp>
          </mc:Fallback>
        </mc:AlternateContent>
      </p:grpSp>
      <p:sp>
        <p:nvSpPr>
          <p:cNvPr id="4" name="Slide Number Placeholder 3">
            <a:extLst>
              <a:ext uri="{FF2B5EF4-FFF2-40B4-BE49-F238E27FC236}">
                <a16:creationId xmlns:a16="http://schemas.microsoft.com/office/drawing/2014/main" id="{A4816256-E496-45AF-96E0-06CB578CD46E}"/>
              </a:ext>
            </a:extLst>
          </p:cNvPr>
          <p:cNvSpPr>
            <a:spLocks noGrp="1"/>
          </p:cNvSpPr>
          <p:nvPr>
            <p:ph type="sldNum" sz="quarter" idx="4294967295"/>
          </p:nvPr>
        </p:nvSpPr>
        <p:spPr>
          <a:xfrm>
            <a:off x="8610600" y="6501491"/>
            <a:ext cx="2743200" cy="365125"/>
          </a:xfrm>
        </p:spPr>
        <p:txBody>
          <a:bodyPr/>
          <a:lstStyle/>
          <a:p>
            <a:fld id="{8897D297-2330-469C-AF8C-AF5E5F1258A3}" type="slidenum">
              <a:rPr lang="en-US" smtClean="0"/>
              <a:t>16</a:t>
            </a:fld>
            <a:endParaRPr lang="en-US"/>
          </a:p>
        </p:txBody>
      </p:sp>
    </p:spTree>
    <p:extLst>
      <p:ext uri="{BB962C8B-B14F-4D97-AF65-F5344CB8AC3E}">
        <p14:creationId xmlns:p14="http://schemas.microsoft.com/office/powerpoint/2010/main" val="116737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22" presetClass="entr" presetSubtype="8"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left)">
                                      <p:cBhvr>
                                        <p:cTn id="17" dur="1000"/>
                                        <p:tgtEl>
                                          <p:spTgt spid="66"/>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9"/>
                                          </p:stCondLst>
                                        </p:cTn>
                                        <p:tgtEl>
                                          <p:spTgt spid="6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par>
                                <p:cTn id="25" presetID="22" presetClass="entr" presetSubtype="8"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left)">
                                      <p:cBhvr>
                                        <p:cTn id="27" dur="8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9"/>
                                          </p:stCondLst>
                                        </p:cTn>
                                        <p:tgtEl>
                                          <p:spTgt spid="9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9764-466C-44D7-893A-8B6BAA0E3030}"/>
              </a:ext>
            </a:extLst>
          </p:cNvPr>
          <p:cNvSpPr>
            <a:spLocks noGrp="1"/>
          </p:cNvSpPr>
          <p:nvPr>
            <p:ph type="title"/>
          </p:nvPr>
        </p:nvSpPr>
        <p:spPr/>
        <p:txBody>
          <a:bodyPr/>
          <a:lstStyle/>
          <a:p>
            <a:r>
              <a:rPr lang="en-US" dirty="0"/>
              <a:t>Study 1 : Effectiveness</a:t>
            </a:r>
          </a:p>
        </p:txBody>
      </p:sp>
      <p:sp>
        <p:nvSpPr>
          <p:cNvPr id="3" name="Content Placeholder 2">
            <a:extLst>
              <a:ext uri="{FF2B5EF4-FFF2-40B4-BE49-F238E27FC236}">
                <a16:creationId xmlns:a16="http://schemas.microsoft.com/office/drawing/2014/main" id="{4915B872-6CDB-4EB5-94D6-786075C7363B}"/>
              </a:ext>
            </a:extLst>
          </p:cNvPr>
          <p:cNvSpPr>
            <a:spLocks noGrp="1"/>
          </p:cNvSpPr>
          <p:nvPr>
            <p:ph idx="1"/>
          </p:nvPr>
        </p:nvSpPr>
        <p:spPr/>
        <p:txBody>
          <a:bodyPr/>
          <a:lstStyle/>
          <a:p>
            <a:r>
              <a:rPr lang="en-US" dirty="0"/>
              <a:t>We propose :</a:t>
            </a:r>
          </a:p>
          <a:p>
            <a:pPr lvl="1"/>
            <a:r>
              <a:rPr lang="en-US" dirty="0"/>
              <a:t>Unified (Existing user + New user)</a:t>
            </a:r>
          </a:p>
          <a:p>
            <a:pPr lvl="1"/>
            <a:r>
              <a:rPr lang="en-US" dirty="0"/>
              <a:t>Time aware</a:t>
            </a:r>
          </a:p>
          <a:p>
            <a:pPr lvl="1"/>
            <a:r>
              <a:rPr lang="en-US" dirty="0"/>
              <a:t>Cross-network, recommender solution</a:t>
            </a:r>
          </a:p>
          <a:p>
            <a:pPr lvl="1"/>
            <a:endParaRPr lang="en-US" dirty="0"/>
          </a:p>
          <a:p>
            <a:pPr lvl="1"/>
            <a:endParaRPr lang="en-US" dirty="0"/>
          </a:p>
          <a:p>
            <a:r>
              <a:rPr lang="en-US" dirty="0"/>
              <a:t>YouTube video recommendations using Twitter auxiliary information</a:t>
            </a:r>
          </a:p>
          <a:p>
            <a:endParaRPr lang="en-US" dirty="0"/>
          </a:p>
          <a:p>
            <a:endParaRPr lang="en-US" dirty="0"/>
          </a:p>
          <a:p>
            <a:endParaRPr lang="en-US" dirty="0"/>
          </a:p>
        </p:txBody>
      </p:sp>
      <p:grpSp>
        <p:nvGrpSpPr>
          <p:cNvPr id="4" name="Group 3">
            <a:extLst>
              <a:ext uri="{FF2B5EF4-FFF2-40B4-BE49-F238E27FC236}">
                <a16:creationId xmlns:a16="http://schemas.microsoft.com/office/drawing/2014/main" id="{0E8A5F7B-2C30-4057-AD91-96C9A5DEB001}"/>
              </a:ext>
            </a:extLst>
          </p:cNvPr>
          <p:cNvGrpSpPr/>
          <p:nvPr/>
        </p:nvGrpSpPr>
        <p:grpSpPr>
          <a:xfrm>
            <a:off x="4141900" y="4531549"/>
            <a:ext cx="3908199" cy="1272352"/>
            <a:chOff x="1492565" y="3802278"/>
            <a:chExt cx="6340769" cy="2064300"/>
          </a:xfrm>
        </p:grpSpPr>
        <p:grpSp>
          <p:nvGrpSpPr>
            <p:cNvPr id="5" name="Group 4">
              <a:extLst>
                <a:ext uri="{FF2B5EF4-FFF2-40B4-BE49-F238E27FC236}">
                  <a16:creationId xmlns:a16="http://schemas.microsoft.com/office/drawing/2014/main" id="{5E10A0D0-C426-46E9-9BAE-9D45088EA7D9}"/>
                </a:ext>
              </a:extLst>
            </p:cNvPr>
            <p:cNvGrpSpPr/>
            <p:nvPr/>
          </p:nvGrpSpPr>
          <p:grpSpPr>
            <a:xfrm>
              <a:off x="1492565" y="5150033"/>
              <a:ext cx="6340769" cy="716545"/>
              <a:chOff x="1494890" y="4905275"/>
              <a:chExt cx="6340769" cy="716545"/>
            </a:xfrm>
          </p:grpSpPr>
          <p:sp>
            <p:nvSpPr>
              <p:cNvPr id="9" name="TextBox 8">
                <a:extLst>
                  <a:ext uri="{FF2B5EF4-FFF2-40B4-BE49-F238E27FC236}">
                    <a16:creationId xmlns:a16="http://schemas.microsoft.com/office/drawing/2014/main" id="{940FE5BD-14BF-48FF-8C6B-88FBA653B284}"/>
                  </a:ext>
                </a:extLst>
              </p:cNvPr>
              <p:cNvSpPr txBox="1"/>
              <p:nvPr/>
            </p:nvSpPr>
            <p:spPr>
              <a:xfrm>
                <a:off x="1494890" y="4915785"/>
                <a:ext cx="2193087" cy="599768"/>
              </a:xfrm>
              <a:prstGeom prst="rect">
                <a:avLst/>
              </a:prstGeom>
              <a:noFill/>
            </p:spPr>
            <p:txBody>
              <a:bodyPr wrap="none" rtlCol="0">
                <a:spAutoFit/>
              </a:bodyPr>
              <a:lstStyle/>
              <a:p>
                <a:r>
                  <a:rPr lang="en-US" sz="1600" dirty="0"/>
                  <a:t>Source network</a:t>
                </a:r>
              </a:p>
            </p:txBody>
          </p:sp>
          <p:sp>
            <p:nvSpPr>
              <p:cNvPr id="10" name="TextBox 9">
                <a:extLst>
                  <a:ext uri="{FF2B5EF4-FFF2-40B4-BE49-F238E27FC236}">
                    <a16:creationId xmlns:a16="http://schemas.microsoft.com/office/drawing/2014/main" id="{7D188ED8-63E7-4871-BF32-599DDB4A76D2}"/>
                  </a:ext>
                </a:extLst>
              </p:cNvPr>
              <p:cNvSpPr txBox="1"/>
              <p:nvPr/>
            </p:nvSpPr>
            <p:spPr>
              <a:xfrm>
                <a:off x="5446990" y="4905275"/>
                <a:ext cx="2388669" cy="716545"/>
              </a:xfrm>
              <a:prstGeom prst="rect">
                <a:avLst/>
              </a:prstGeom>
              <a:noFill/>
            </p:spPr>
            <p:txBody>
              <a:bodyPr wrap="square" rtlCol="0">
                <a:spAutoFit/>
              </a:bodyPr>
              <a:lstStyle/>
              <a:p>
                <a:r>
                  <a:rPr lang="en-US" sz="1600" dirty="0"/>
                  <a:t>Target network</a:t>
                </a:r>
              </a:p>
            </p:txBody>
          </p:sp>
        </p:grpSp>
        <p:pic>
          <p:nvPicPr>
            <p:cNvPr id="6" name="Picture 2" descr="Image result for twitter and youtube logos">
              <a:extLst>
                <a:ext uri="{FF2B5EF4-FFF2-40B4-BE49-F238E27FC236}">
                  <a16:creationId xmlns:a16="http://schemas.microsoft.com/office/drawing/2014/main" id="{B7963B38-9672-4F09-B147-4031CA8E98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2" r="34445"/>
            <a:stretch/>
          </p:blipFill>
          <p:spPr bwMode="auto">
            <a:xfrm>
              <a:off x="1935887" y="3818628"/>
              <a:ext cx="1319325" cy="1176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Image result for twitter and youtube logos">
              <a:extLst>
                <a:ext uri="{FF2B5EF4-FFF2-40B4-BE49-F238E27FC236}">
                  <a16:creationId xmlns:a16="http://schemas.microsoft.com/office/drawing/2014/main" id="{1CFA9427-3870-4E81-86C5-C9F73B2FC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10" t="-1745" r="-1853" b="-1034"/>
            <a:stretch/>
          </p:blipFill>
          <p:spPr bwMode="auto">
            <a:xfrm>
              <a:off x="5944392" y="3802278"/>
              <a:ext cx="1319325" cy="1209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Right Arrow 15">
              <a:extLst>
                <a:ext uri="{FF2B5EF4-FFF2-40B4-BE49-F238E27FC236}">
                  <a16:creationId xmlns:a16="http://schemas.microsoft.com/office/drawing/2014/main" id="{D2778CF4-556C-4EE9-9673-3CA42A74BB1B}"/>
                </a:ext>
              </a:extLst>
            </p:cNvPr>
            <p:cNvSpPr/>
            <p:nvPr/>
          </p:nvSpPr>
          <p:spPr bwMode="auto">
            <a:xfrm>
              <a:off x="4157104" y="4126664"/>
              <a:ext cx="885395" cy="560256"/>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spTree>
    <p:extLst>
      <p:ext uri="{BB962C8B-B14F-4D97-AF65-F5344CB8AC3E}">
        <p14:creationId xmlns:p14="http://schemas.microsoft.com/office/powerpoint/2010/main" val="167594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4956-EA49-442B-96D3-64980CB648BF}"/>
              </a:ext>
            </a:extLst>
          </p:cNvPr>
          <p:cNvSpPr>
            <a:spLocks noGrp="1"/>
          </p:cNvSpPr>
          <p:nvPr>
            <p:ph type="title"/>
          </p:nvPr>
        </p:nvSpPr>
        <p:spPr/>
        <p:txBody>
          <a:bodyPr>
            <a:normAutofit/>
          </a:bodyPr>
          <a:lstStyle/>
          <a:p>
            <a:r>
              <a:rPr lang="en-US" sz="5400" dirty="0"/>
              <a:t>Overview</a:t>
            </a:r>
          </a:p>
        </p:txBody>
      </p:sp>
      <p:sp>
        <p:nvSpPr>
          <p:cNvPr id="10" name="Right Arrow 260">
            <a:extLst>
              <a:ext uri="{FF2B5EF4-FFF2-40B4-BE49-F238E27FC236}">
                <a16:creationId xmlns:a16="http://schemas.microsoft.com/office/drawing/2014/main" id="{398C0914-C887-42E6-B53E-1F68BC9E94AB}"/>
              </a:ext>
            </a:extLst>
          </p:cNvPr>
          <p:cNvSpPr/>
          <p:nvPr/>
        </p:nvSpPr>
        <p:spPr>
          <a:xfrm rot="5400000">
            <a:off x="7739501" y="3250460"/>
            <a:ext cx="751653" cy="164763"/>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mc:AlternateContent xmlns:mc="http://schemas.openxmlformats.org/markup-compatibility/2006" xmlns:a14="http://schemas.microsoft.com/office/drawing/2010/main">
        <mc:Choice Requires="a14">
          <p:sp>
            <p:nvSpPr>
              <p:cNvPr id="91" name="TextBox 301">
                <a:extLst>
                  <a:ext uri="{FF2B5EF4-FFF2-40B4-BE49-F238E27FC236}">
                    <a16:creationId xmlns:a16="http://schemas.microsoft.com/office/drawing/2014/main" id="{608147BC-CC80-4713-A7C1-914C8A61979C}"/>
                  </a:ext>
                </a:extLst>
              </p:cNvPr>
              <p:cNvSpPr txBox="1"/>
              <p:nvPr/>
            </p:nvSpPr>
            <p:spPr>
              <a:xfrm>
                <a:off x="4387874" y="1308654"/>
                <a:ext cx="2088071" cy="586566"/>
              </a:xfrm>
              <a:prstGeom prst="rect">
                <a:avLst/>
              </a:prstGeom>
              <a:noFill/>
            </p:spPr>
            <p:txBody>
              <a:bodyPr wrap="square" rtlCol="0">
                <a:noAutofit/>
              </a:bodyPr>
              <a:lstStyle/>
              <a:p>
                <a:pPr marL="0" marR="0" algn="ctr">
                  <a:spcBef>
                    <a:spcPts val="0"/>
                  </a:spcBef>
                  <a:spcAft>
                    <a:spcPts val="0"/>
                  </a:spcAft>
                </a:pPr>
                <a:r>
                  <a:rPr lang="en-US" sz="1600" kern="1200" dirty="0">
                    <a:effectLst/>
                    <a:latin typeface="Calibri" panose="020F0502020204030204" pitchFamily="34" charset="0"/>
                    <a:ea typeface="Times New Roman" panose="02020603050405020304" pitchFamily="18" charset="0"/>
                    <a:cs typeface="Times New Roman" panose="02020603050405020304" pitchFamily="18" charset="0"/>
                  </a:rPr>
                  <a:t>Source network topical distributions, </a:t>
                </a:r>
                <a14:m>
                  <m:oMath xmlns:m="http://schemas.openxmlformats.org/officeDocument/2006/math">
                    <m:r>
                      <a:rPr lang="en-US" sz="1600" i="1" kern="1200">
                        <a:effectLst/>
                        <a:latin typeface="Cambria Math" panose="02040503050406030204" pitchFamily="18" charset="0"/>
                        <a:ea typeface="Times New Roman" panose="02020603050405020304" pitchFamily="18" charset="0"/>
                        <a:cs typeface="Times New Roman" panose="02020603050405020304" pitchFamily="18" charset="0"/>
                      </a:rPr>
                      <m:t>𝑆𝑟</m:t>
                    </m:r>
                  </m:oMath>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91" name="TextBox 301">
                <a:extLst>
                  <a:ext uri="{FF2B5EF4-FFF2-40B4-BE49-F238E27FC236}">
                    <a16:creationId xmlns:a16="http://schemas.microsoft.com/office/drawing/2014/main" id="{608147BC-CC80-4713-A7C1-914C8A61979C}"/>
                  </a:ext>
                </a:extLst>
              </p:cNvPr>
              <p:cNvSpPr txBox="1">
                <a:spLocks noRot="1" noChangeAspect="1" noMove="1" noResize="1" noEditPoints="1" noAdjustHandles="1" noChangeArrowheads="1" noChangeShapeType="1" noTextEdit="1"/>
              </p:cNvSpPr>
              <p:nvPr/>
            </p:nvSpPr>
            <p:spPr>
              <a:xfrm>
                <a:off x="4387874" y="1308654"/>
                <a:ext cx="2088071" cy="586566"/>
              </a:xfrm>
              <a:prstGeom prst="rect">
                <a:avLst/>
              </a:prstGeom>
              <a:blipFill>
                <a:blip r:embed="rId2"/>
                <a:stretch>
                  <a:fillRect l="-1754" t="-3125" r="-3509" b="-12500"/>
                </a:stretch>
              </a:blipFill>
            </p:spPr>
            <p:txBody>
              <a:bodyPr/>
              <a:lstStyle/>
              <a:p>
                <a:r>
                  <a:rPr lang="en-US">
                    <a:noFill/>
                  </a:rPr>
                  <a:t> </a:t>
                </a:r>
              </a:p>
            </p:txBody>
          </p:sp>
        </mc:Fallback>
      </mc:AlternateContent>
      <p:sp>
        <p:nvSpPr>
          <p:cNvPr id="92" name="Text Box 2">
            <a:extLst>
              <a:ext uri="{FF2B5EF4-FFF2-40B4-BE49-F238E27FC236}">
                <a16:creationId xmlns:a16="http://schemas.microsoft.com/office/drawing/2014/main" id="{00370544-7C70-4D38-AD81-970F8A43D611}"/>
              </a:ext>
            </a:extLst>
          </p:cNvPr>
          <p:cNvSpPr txBox="1">
            <a:spLocks noChangeArrowheads="1"/>
          </p:cNvSpPr>
          <p:nvPr/>
        </p:nvSpPr>
        <p:spPr bwMode="auto">
          <a:xfrm>
            <a:off x="960810" y="1294407"/>
            <a:ext cx="1949618" cy="57853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Source network interactions</a:t>
            </a:r>
            <a:endParaRPr lang="en-US" sz="1600" dirty="0">
              <a:effectLst/>
              <a:latin typeface="Times New Roman" panose="02020603050405020304" pitchFamily="18" charset="0"/>
              <a:ea typeface="Times New Roman" panose="02020603050405020304" pitchFamily="18" charset="0"/>
            </a:endParaRPr>
          </a:p>
        </p:txBody>
      </p:sp>
      <p:grpSp>
        <p:nvGrpSpPr>
          <p:cNvPr id="82" name="Group 81">
            <a:extLst>
              <a:ext uri="{FF2B5EF4-FFF2-40B4-BE49-F238E27FC236}">
                <a16:creationId xmlns:a16="http://schemas.microsoft.com/office/drawing/2014/main" id="{1D6F3955-6F14-4C33-B932-DFFE7CF29181}"/>
              </a:ext>
            </a:extLst>
          </p:cNvPr>
          <p:cNvGrpSpPr/>
          <p:nvPr/>
        </p:nvGrpSpPr>
        <p:grpSpPr>
          <a:xfrm>
            <a:off x="1255586" y="2000824"/>
            <a:ext cx="1091354" cy="1005857"/>
            <a:chOff x="381869" y="324895"/>
            <a:chExt cx="862667" cy="795488"/>
          </a:xfrm>
        </p:grpSpPr>
        <p:pic>
          <p:nvPicPr>
            <p:cNvPr id="83" name="Picture 82" descr="Image result">
              <a:extLst>
                <a:ext uri="{FF2B5EF4-FFF2-40B4-BE49-F238E27FC236}">
                  <a16:creationId xmlns:a16="http://schemas.microsoft.com/office/drawing/2014/main" id="{F763CA83-E5BC-428B-BF33-2902033EDD55}"/>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4" name="Picture 83" descr="Image result">
              <a:extLst>
                <a:ext uri="{FF2B5EF4-FFF2-40B4-BE49-F238E27FC236}">
                  <a16:creationId xmlns:a16="http://schemas.microsoft.com/office/drawing/2014/main" id="{9CE048DF-6CAD-4B26-AC7E-CEF9E3F3DF1F}"/>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5" name="Picture 84" descr="Image result">
              <a:extLst>
                <a:ext uri="{FF2B5EF4-FFF2-40B4-BE49-F238E27FC236}">
                  <a16:creationId xmlns:a16="http://schemas.microsoft.com/office/drawing/2014/main" id="{3D5B7835-7231-4F4E-B3CD-8A0577CC3B28}"/>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6" name="Picture 85" descr="Image result">
              <a:extLst>
                <a:ext uri="{FF2B5EF4-FFF2-40B4-BE49-F238E27FC236}">
                  <a16:creationId xmlns:a16="http://schemas.microsoft.com/office/drawing/2014/main" id="{B1781B8F-23EA-4D9E-9F8F-B8C6CFB21593}"/>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0" name="Group 99">
            <a:extLst>
              <a:ext uri="{FF2B5EF4-FFF2-40B4-BE49-F238E27FC236}">
                <a16:creationId xmlns:a16="http://schemas.microsoft.com/office/drawing/2014/main" id="{195E9BF4-586F-4097-9C55-E00BC9192FDA}"/>
              </a:ext>
            </a:extLst>
          </p:cNvPr>
          <p:cNvGrpSpPr/>
          <p:nvPr/>
        </p:nvGrpSpPr>
        <p:grpSpPr>
          <a:xfrm>
            <a:off x="1859136" y="2324848"/>
            <a:ext cx="772099" cy="972138"/>
            <a:chOff x="2706162" y="2330255"/>
            <a:chExt cx="772099" cy="972138"/>
          </a:xfrm>
          <a:noFill/>
        </p:grpSpPr>
        <mc:AlternateContent xmlns:mc="http://schemas.openxmlformats.org/markup-compatibility/2006" xmlns:a14="http://schemas.microsoft.com/office/drawing/2010/main">
          <mc:Choice Requires="a14">
            <p:sp>
              <p:nvSpPr>
                <p:cNvPr id="77" name="Text Box 2">
                  <a:extLst>
                    <a:ext uri="{FF2B5EF4-FFF2-40B4-BE49-F238E27FC236}">
                      <a16:creationId xmlns:a16="http://schemas.microsoft.com/office/drawing/2014/main" id="{64D52471-891D-48C0-8860-E4E05E550103}"/>
                    </a:ext>
                  </a:extLst>
                </p:cNvPr>
                <p:cNvSpPr txBox="1">
                  <a:spLocks noChangeArrowheads="1"/>
                </p:cNvSpPr>
                <p:nvPr/>
              </p:nvSpPr>
              <p:spPr bwMode="auto">
                <a:xfrm>
                  <a:off x="2706162" y="293953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7" name="Text Box 2">
                  <a:extLst>
                    <a:ext uri="{FF2B5EF4-FFF2-40B4-BE49-F238E27FC236}">
                      <a16:creationId xmlns:a16="http://schemas.microsoft.com/office/drawing/2014/main" id="{64D52471-891D-48C0-8860-E4E05E550103}"/>
                    </a:ext>
                  </a:extLst>
                </p:cNvPr>
                <p:cNvSpPr txBox="1">
                  <a:spLocks noRot="1" noChangeAspect="1" noMove="1" noResize="1" noEditPoints="1" noAdjustHandles="1" noChangeArrowheads="1" noChangeShapeType="1" noTextEdit="1"/>
                </p:cNvSpPr>
                <p:nvPr/>
              </p:nvSpPr>
              <p:spPr bwMode="auto">
                <a:xfrm>
                  <a:off x="2706162" y="2939535"/>
                  <a:ext cx="334743" cy="362858"/>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 Box 2">
                  <a:extLst>
                    <a:ext uri="{FF2B5EF4-FFF2-40B4-BE49-F238E27FC236}">
                      <a16:creationId xmlns:a16="http://schemas.microsoft.com/office/drawing/2014/main" id="{07DD6304-F0BE-4D7B-BCF3-75F305FD3A03}"/>
                    </a:ext>
                  </a:extLst>
                </p:cNvPr>
                <p:cNvSpPr txBox="1">
                  <a:spLocks noChangeArrowheads="1"/>
                </p:cNvSpPr>
                <p:nvPr/>
              </p:nvSpPr>
              <p:spPr bwMode="auto">
                <a:xfrm>
                  <a:off x="2879603" y="2723830"/>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8" name="Text Box 2">
                  <a:extLst>
                    <a:ext uri="{FF2B5EF4-FFF2-40B4-BE49-F238E27FC236}">
                      <a16:creationId xmlns:a16="http://schemas.microsoft.com/office/drawing/2014/main" id="{07DD6304-F0BE-4D7B-BCF3-75F305FD3A03}"/>
                    </a:ext>
                  </a:extLst>
                </p:cNvPr>
                <p:cNvSpPr txBox="1">
                  <a:spLocks noRot="1" noChangeAspect="1" noMove="1" noResize="1" noEditPoints="1" noAdjustHandles="1" noChangeArrowheads="1" noChangeShapeType="1" noTextEdit="1"/>
                </p:cNvSpPr>
                <p:nvPr/>
              </p:nvSpPr>
              <p:spPr bwMode="auto">
                <a:xfrm>
                  <a:off x="2879603" y="2723830"/>
                  <a:ext cx="334743" cy="362858"/>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 Box 2">
                  <a:extLst>
                    <a:ext uri="{FF2B5EF4-FFF2-40B4-BE49-F238E27FC236}">
                      <a16:creationId xmlns:a16="http://schemas.microsoft.com/office/drawing/2014/main" id="{6D12E044-DBFE-4D78-884E-FE5767A8BF7C}"/>
                    </a:ext>
                  </a:extLst>
                </p:cNvPr>
                <p:cNvSpPr txBox="1">
                  <a:spLocks noChangeArrowheads="1"/>
                </p:cNvSpPr>
                <p:nvPr/>
              </p:nvSpPr>
              <p:spPr bwMode="auto">
                <a:xfrm>
                  <a:off x="3143518" y="233025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9" name="Text Box 2">
                  <a:extLst>
                    <a:ext uri="{FF2B5EF4-FFF2-40B4-BE49-F238E27FC236}">
                      <a16:creationId xmlns:a16="http://schemas.microsoft.com/office/drawing/2014/main" id="{6D12E044-DBFE-4D78-884E-FE5767A8BF7C}"/>
                    </a:ext>
                  </a:extLst>
                </p:cNvPr>
                <p:cNvSpPr txBox="1">
                  <a:spLocks noRot="1" noChangeAspect="1" noMove="1" noResize="1" noEditPoints="1" noAdjustHandles="1" noChangeArrowheads="1" noChangeShapeType="1" noTextEdit="1"/>
                </p:cNvSpPr>
                <p:nvPr/>
              </p:nvSpPr>
              <p:spPr bwMode="auto">
                <a:xfrm>
                  <a:off x="3143518" y="2330255"/>
                  <a:ext cx="334743" cy="362858"/>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p:sp>
          <p:nvSpPr>
            <p:cNvPr id="76" name="TextBox 307">
              <a:extLst>
                <a:ext uri="{FF2B5EF4-FFF2-40B4-BE49-F238E27FC236}">
                  <a16:creationId xmlns:a16="http://schemas.microsoft.com/office/drawing/2014/main" id="{9944ACB8-DC4B-4133-A1C5-B0CB5C456331}"/>
                </a:ext>
              </a:extLst>
            </p:cNvPr>
            <p:cNvSpPr txBox="1"/>
            <p:nvPr/>
          </p:nvSpPr>
          <p:spPr>
            <a:xfrm rot="17867559">
              <a:off x="2991685" y="2619932"/>
              <a:ext cx="231413" cy="331938"/>
            </a:xfrm>
            <a:prstGeom prst="rect">
              <a:avLst/>
            </a:prstGeom>
            <a:grpFill/>
          </p:spPr>
          <p:txBody>
            <a:bodyPr wrap="square" rtlCol="0">
              <a:noAutofit/>
            </a:bodyPr>
            <a:lstStyle/>
            <a:p>
              <a:pPr marL="0" marR="0">
                <a:spcBef>
                  <a:spcPts val="0"/>
                </a:spcBef>
                <a:spcAft>
                  <a:spcPts val="0"/>
                </a:spcAft>
              </a:pPr>
              <a:r>
                <a:rPr lang="en-U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grpSp>
        <p:nvGrpSpPr>
          <p:cNvPr id="58" name="Group 57">
            <a:extLst>
              <a:ext uri="{FF2B5EF4-FFF2-40B4-BE49-F238E27FC236}">
                <a16:creationId xmlns:a16="http://schemas.microsoft.com/office/drawing/2014/main" id="{30A3902C-FC83-4F4C-BCE7-8384C21B7E67}"/>
              </a:ext>
            </a:extLst>
          </p:cNvPr>
          <p:cNvGrpSpPr/>
          <p:nvPr/>
        </p:nvGrpSpPr>
        <p:grpSpPr>
          <a:xfrm>
            <a:off x="9749467" y="2245530"/>
            <a:ext cx="693947" cy="557410"/>
            <a:chOff x="5789163" y="476823"/>
            <a:chExt cx="600107" cy="471133"/>
          </a:xfrm>
        </p:grpSpPr>
        <p:pic>
          <p:nvPicPr>
            <p:cNvPr id="63" name="Picture 62" descr="Image result for recommendations">
              <a:extLst>
                <a:ext uri="{FF2B5EF4-FFF2-40B4-BE49-F238E27FC236}">
                  <a16:creationId xmlns:a16="http://schemas.microsoft.com/office/drawing/2014/main" id="{FF883AF4-E209-469A-8DE3-8A58B172C45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89163" y="476823"/>
              <a:ext cx="471134" cy="471133"/>
            </a:xfrm>
            <a:prstGeom prst="rect">
              <a:avLst/>
            </a:prstGeom>
            <a:noFill/>
            <a:ln>
              <a:noFill/>
            </a:ln>
          </p:spPr>
        </p:pic>
        <p:pic>
          <p:nvPicPr>
            <p:cNvPr id="64" name="Picture 63" descr="http://www.standard-icons.com/stock-icons/standard-user-example2.jpg">
              <a:extLst>
                <a:ext uri="{FF2B5EF4-FFF2-40B4-BE49-F238E27FC236}">
                  <a16:creationId xmlns:a16="http://schemas.microsoft.com/office/drawing/2014/main" id="{CDBF7400-1406-4F02-8868-4A1519E7770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44889" b="6428"/>
            <a:stretch/>
          </p:blipFill>
          <p:spPr bwMode="auto">
            <a:xfrm>
              <a:off x="6186392" y="699744"/>
              <a:ext cx="202878" cy="214706"/>
            </a:xfrm>
            <a:prstGeom prst="rect">
              <a:avLst/>
            </a:prstGeom>
            <a:noFill/>
          </p:spPr>
        </p:pic>
      </p:grpSp>
      <p:sp>
        <p:nvSpPr>
          <p:cNvPr id="59" name="Right Arrow 55">
            <a:extLst>
              <a:ext uri="{FF2B5EF4-FFF2-40B4-BE49-F238E27FC236}">
                <a16:creationId xmlns:a16="http://schemas.microsoft.com/office/drawing/2014/main" id="{7B0A8554-994B-448A-A00D-616D1D01E186}"/>
              </a:ext>
            </a:extLst>
          </p:cNvPr>
          <p:cNvSpPr/>
          <p:nvPr/>
        </p:nvSpPr>
        <p:spPr>
          <a:xfrm>
            <a:off x="2762949" y="2200563"/>
            <a:ext cx="1737491" cy="670558"/>
          </a:xfrm>
          <a:prstGeom prst="rightArrow">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kern="1200" dirty="0">
                <a:solidFill>
                  <a:srgbClr val="000000"/>
                </a:solidFill>
                <a:effectLst/>
                <a:ea typeface="Times New Roman" panose="02020603050405020304" pitchFamily="18" charset="0"/>
                <a:cs typeface="Times New Roman" panose="02020603050405020304" pitchFamily="18" charset="0"/>
              </a:rPr>
              <a:t>Topic Modeling</a:t>
            </a:r>
            <a:endParaRPr lang="en-US" sz="1600" dirty="0">
              <a:effectLst/>
              <a:latin typeface="Times New Roman" panose="02020603050405020304" pitchFamily="18" charset="0"/>
              <a:ea typeface="Times New Roman" panose="02020603050405020304" pitchFamily="18" charset="0"/>
            </a:endParaRPr>
          </a:p>
        </p:txBody>
      </p:sp>
      <p:sp>
        <p:nvSpPr>
          <p:cNvPr id="60" name="Rounded Rectangle 56">
            <a:extLst>
              <a:ext uri="{FF2B5EF4-FFF2-40B4-BE49-F238E27FC236}">
                <a16:creationId xmlns:a16="http://schemas.microsoft.com/office/drawing/2014/main" id="{060B3DF6-293A-402D-8B72-DA734BE62F62}"/>
              </a:ext>
            </a:extLst>
          </p:cNvPr>
          <p:cNvSpPr/>
          <p:nvPr/>
        </p:nvSpPr>
        <p:spPr>
          <a:xfrm>
            <a:off x="7188848" y="2245531"/>
            <a:ext cx="1834150" cy="569636"/>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Source information transfer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 name="Right Arrow 57">
            <a:extLst>
              <a:ext uri="{FF2B5EF4-FFF2-40B4-BE49-F238E27FC236}">
                <a16:creationId xmlns:a16="http://schemas.microsoft.com/office/drawing/2014/main" id="{19B4FD40-1635-4246-8E80-7049B1693A0D}"/>
              </a:ext>
            </a:extLst>
          </p:cNvPr>
          <p:cNvSpPr/>
          <p:nvPr/>
        </p:nvSpPr>
        <p:spPr>
          <a:xfrm>
            <a:off x="6640141" y="2444130"/>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62" name="Right Arrow 58">
            <a:extLst>
              <a:ext uri="{FF2B5EF4-FFF2-40B4-BE49-F238E27FC236}">
                <a16:creationId xmlns:a16="http://schemas.microsoft.com/office/drawing/2014/main" id="{05768BBE-3DAC-4056-8E23-7F53B9A04B6E}"/>
              </a:ext>
            </a:extLst>
          </p:cNvPr>
          <p:cNvSpPr/>
          <p:nvPr/>
        </p:nvSpPr>
        <p:spPr>
          <a:xfrm>
            <a:off x="9093055" y="2444130"/>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55" name="Text Box 2">
            <a:extLst>
              <a:ext uri="{FF2B5EF4-FFF2-40B4-BE49-F238E27FC236}">
                <a16:creationId xmlns:a16="http://schemas.microsoft.com/office/drawing/2014/main" id="{61D96BB2-7EC1-40B2-AD83-8BC958CDC593}"/>
              </a:ext>
            </a:extLst>
          </p:cNvPr>
          <p:cNvSpPr txBox="1">
            <a:spLocks noChangeArrowheads="1"/>
          </p:cNvSpPr>
          <p:nvPr/>
        </p:nvSpPr>
        <p:spPr bwMode="auto">
          <a:xfrm>
            <a:off x="9308981" y="2723690"/>
            <a:ext cx="1520115" cy="60450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profiles for new users</a:t>
            </a:r>
            <a:endParaRPr lang="en-US" sz="160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50" name="TextBox 301">
                <a:extLst>
                  <a:ext uri="{FF2B5EF4-FFF2-40B4-BE49-F238E27FC236}">
                    <a16:creationId xmlns:a16="http://schemas.microsoft.com/office/drawing/2014/main" id="{206F8672-7CEB-4C54-8112-0F81328D67FA}"/>
                  </a:ext>
                </a:extLst>
              </p:cNvPr>
              <p:cNvSpPr txBox="1"/>
              <p:nvPr/>
            </p:nvSpPr>
            <p:spPr>
              <a:xfrm>
                <a:off x="4439456" y="5104479"/>
                <a:ext cx="2087267" cy="586566"/>
              </a:xfrm>
              <a:prstGeom prst="rect">
                <a:avLst/>
              </a:prstGeom>
              <a:noFill/>
            </p:spPr>
            <p:txBody>
              <a:bodyPr wrap="square" rtlCol="0">
                <a:noAutofit/>
              </a:bodyPr>
              <a:lstStyle/>
              <a:p>
                <a:pPr marL="0" marR="0" algn="ctr">
                  <a:spcBef>
                    <a:spcPts val="0"/>
                  </a:spcBef>
                  <a:spcAft>
                    <a:spcPts val="0"/>
                  </a:spcAft>
                </a:pPr>
                <a:r>
                  <a:rPr lang="en-US" sz="1600" kern="1200" dirty="0">
                    <a:effectLst/>
                    <a:latin typeface="Calibri" panose="020F0502020204030204" pitchFamily="34" charset="0"/>
                    <a:ea typeface="Times New Roman" panose="02020603050405020304" pitchFamily="18" charset="0"/>
                    <a:cs typeface="Times New Roman" panose="02020603050405020304" pitchFamily="18" charset="0"/>
                  </a:rPr>
                  <a:t>Target network topical distributions, </a:t>
                </a:r>
                <a14:m>
                  <m:oMath xmlns:m="http://schemas.openxmlformats.org/officeDocument/2006/math">
                    <m:r>
                      <a:rPr lang="en-US" sz="1600" i="1" kern="1200">
                        <a:effectLst/>
                        <a:latin typeface="Cambria Math" panose="02040503050406030204" pitchFamily="18" charset="0"/>
                        <a:ea typeface="Times New Roman" panose="02020603050405020304" pitchFamily="18" charset="0"/>
                        <a:cs typeface="Times New Roman" panose="02020603050405020304" pitchFamily="18" charset="0"/>
                      </a:rPr>
                      <m:t>𝑇𝑟</m:t>
                    </m:r>
                  </m:oMath>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50" name="TextBox 301">
                <a:extLst>
                  <a:ext uri="{FF2B5EF4-FFF2-40B4-BE49-F238E27FC236}">
                    <a16:creationId xmlns:a16="http://schemas.microsoft.com/office/drawing/2014/main" id="{206F8672-7CEB-4C54-8112-0F81328D67FA}"/>
                  </a:ext>
                </a:extLst>
              </p:cNvPr>
              <p:cNvSpPr txBox="1">
                <a:spLocks noRot="1" noChangeAspect="1" noMove="1" noResize="1" noEditPoints="1" noAdjustHandles="1" noChangeArrowheads="1" noChangeShapeType="1" noTextEdit="1"/>
              </p:cNvSpPr>
              <p:nvPr/>
            </p:nvSpPr>
            <p:spPr>
              <a:xfrm>
                <a:off x="4439456" y="5104479"/>
                <a:ext cx="2087267" cy="586566"/>
              </a:xfrm>
              <a:prstGeom prst="rect">
                <a:avLst/>
              </a:prstGeom>
              <a:blipFill>
                <a:blip r:embed="rId9"/>
                <a:stretch>
                  <a:fillRect l="-292" t="-3093" r="-2041" b="-11340"/>
                </a:stretch>
              </a:blipFill>
            </p:spPr>
            <p:txBody>
              <a:bodyPr/>
              <a:lstStyle/>
              <a:p>
                <a:r>
                  <a:rPr lang="en-US">
                    <a:noFill/>
                  </a:rPr>
                  <a:t> </a:t>
                </a:r>
              </a:p>
            </p:txBody>
          </p:sp>
        </mc:Fallback>
      </mc:AlternateContent>
      <p:sp>
        <p:nvSpPr>
          <p:cNvPr id="51" name="Text Box 2">
            <a:extLst>
              <a:ext uri="{FF2B5EF4-FFF2-40B4-BE49-F238E27FC236}">
                <a16:creationId xmlns:a16="http://schemas.microsoft.com/office/drawing/2014/main" id="{ED9B498F-C360-4DDE-90DF-1C9162052F31}"/>
              </a:ext>
            </a:extLst>
          </p:cNvPr>
          <p:cNvSpPr txBox="1">
            <a:spLocks noChangeArrowheads="1"/>
          </p:cNvSpPr>
          <p:nvPr/>
        </p:nvSpPr>
        <p:spPr bwMode="auto">
          <a:xfrm>
            <a:off x="726023" y="5278478"/>
            <a:ext cx="1949392" cy="578328"/>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Target network interactions</a:t>
            </a:r>
            <a:endParaRPr lang="en-US" sz="1600" dirty="0">
              <a:effectLst/>
              <a:latin typeface="Times New Roman" panose="02020603050405020304" pitchFamily="18" charset="0"/>
              <a:ea typeface="Times New Roman" panose="02020603050405020304" pitchFamily="18" charset="0"/>
            </a:endParaRPr>
          </a:p>
        </p:txBody>
      </p:sp>
      <p:grpSp>
        <p:nvGrpSpPr>
          <p:cNvPr id="43" name="Group 42">
            <a:extLst>
              <a:ext uri="{FF2B5EF4-FFF2-40B4-BE49-F238E27FC236}">
                <a16:creationId xmlns:a16="http://schemas.microsoft.com/office/drawing/2014/main" id="{68486BB3-1BD0-40E2-80B8-AC5CDC9E6D70}"/>
              </a:ext>
            </a:extLst>
          </p:cNvPr>
          <p:cNvGrpSpPr/>
          <p:nvPr/>
        </p:nvGrpSpPr>
        <p:grpSpPr>
          <a:xfrm>
            <a:off x="1255409" y="3793957"/>
            <a:ext cx="1090948" cy="1005374"/>
            <a:chOff x="381869" y="324895"/>
            <a:chExt cx="862667" cy="795488"/>
          </a:xfrm>
        </p:grpSpPr>
        <p:pic>
          <p:nvPicPr>
            <p:cNvPr id="44" name="Picture 43" descr="Image result">
              <a:extLst>
                <a:ext uri="{FF2B5EF4-FFF2-40B4-BE49-F238E27FC236}">
                  <a16:creationId xmlns:a16="http://schemas.microsoft.com/office/drawing/2014/main" id="{44E21F67-7031-4165-853F-EC587432AAD9}"/>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5" name="Picture 44" descr="Image result">
              <a:extLst>
                <a:ext uri="{FF2B5EF4-FFF2-40B4-BE49-F238E27FC236}">
                  <a16:creationId xmlns:a16="http://schemas.microsoft.com/office/drawing/2014/main" id="{0E61CE1C-93CC-4E33-B30F-A802C68100CF}"/>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6" name="Picture 45" descr="Image result">
              <a:extLst>
                <a:ext uri="{FF2B5EF4-FFF2-40B4-BE49-F238E27FC236}">
                  <a16:creationId xmlns:a16="http://schemas.microsoft.com/office/drawing/2014/main" id="{9E419FDA-44F6-4C81-B0BF-3F1C340A78B7}"/>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7" name="Picture 46" descr="Image result">
              <a:extLst>
                <a:ext uri="{FF2B5EF4-FFF2-40B4-BE49-F238E27FC236}">
                  <a16:creationId xmlns:a16="http://schemas.microsoft.com/office/drawing/2014/main" id="{E58F4477-AC4D-4710-9B5B-7300C15C2BC0}"/>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1" name="Group 100">
            <a:extLst>
              <a:ext uri="{FF2B5EF4-FFF2-40B4-BE49-F238E27FC236}">
                <a16:creationId xmlns:a16="http://schemas.microsoft.com/office/drawing/2014/main" id="{C398E6DF-3B88-41B4-BBEC-C6BDCFA38624}"/>
              </a:ext>
            </a:extLst>
          </p:cNvPr>
          <p:cNvGrpSpPr/>
          <p:nvPr/>
        </p:nvGrpSpPr>
        <p:grpSpPr>
          <a:xfrm>
            <a:off x="1858736" y="4117825"/>
            <a:ext cx="771811" cy="971671"/>
            <a:chOff x="2705762" y="4123232"/>
            <a:chExt cx="771811" cy="971671"/>
          </a:xfrm>
          <a:noFill/>
        </p:grpSpPr>
        <mc:AlternateContent xmlns:mc="http://schemas.openxmlformats.org/markup-compatibility/2006" xmlns:a14="http://schemas.microsoft.com/office/drawing/2010/main">
          <mc:Choice Requires="a14">
            <p:sp>
              <p:nvSpPr>
                <p:cNvPr id="38" name="Text Box 2">
                  <a:extLst>
                    <a:ext uri="{FF2B5EF4-FFF2-40B4-BE49-F238E27FC236}">
                      <a16:creationId xmlns:a16="http://schemas.microsoft.com/office/drawing/2014/main" id="{17DDA601-9181-426B-93B4-80439957799B}"/>
                    </a:ext>
                  </a:extLst>
                </p:cNvPr>
                <p:cNvSpPr txBox="1">
                  <a:spLocks noChangeArrowheads="1"/>
                </p:cNvSpPr>
                <p:nvPr/>
              </p:nvSpPr>
              <p:spPr bwMode="auto">
                <a:xfrm>
                  <a:off x="2705762" y="4732220"/>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8" name="Text Box 2">
                  <a:extLst>
                    <a:ext uri="{FF2B5EF4-FFF2-40B4-BE49-F238E27FC236}">
                      <a16:creationId xmlns:a16="http://schemas.microsoft.com/office/drawing/2014/main" id="{17DDA601-9181-426B-93B4-80439957799B}"/>
                    </a:ext>
                  </a:extLst>
                </p:cNvPr>
                <p:cNvSpPr txBox="1">
                  <a:spLocks noRot="1" noChangeAspect="1" noMove="1" noResize="1" noEditPoints="1" noAdjustHandles="1" noChangeArrowheads="1" noChangeShapeType="1" noTextEdit="1"/>
                </p:cNvSpPr>
                <p:nvPr/>
              </p:nvSpPr>
              <p:spPr bwMode="auto">
                <a:xfrm>
                  <a:off x="2705762" y="4732220"/>
                  <a:ext cx="334619" cy="362683"/>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 Box 2">
                  <a:extLst>
                    <a:ext uri="{FF2B5EF4-FFF2-40B4-BE49-F238E27FC236}">
                      <a16:creationId xmlns:a16="http://schemas.microsoft.com/office/drawing/2014/main" id="{234AA3D2-48EF-4D37-B65D-AFDE049730E9}"/>
                    </a:ext>
                  </a:extLst>
                </p:cNvPr>
                <p:cNvSpPr txBox="1">
                  <a:spLocks noChangeArrowheads="1"/>
                </p:cNvSpPr>
                <p:nvPr/>
              </p:nvSpPr>
              <p:spPr bwMode="auto">
                <a:xfrm>
                  <a:off x="2879138" y="4516618"/>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9" name="Text Box 2">
                  <a:extLst>
                    <a:ext uri="{FF2B5EF4-FFF2-40B4-BE49-F238E27FC236}">
                      <a16:creationId xmlns:a16="http://schemas.microsoft.com/office/drawing/2014/main" id="{234AA3D2-48EF-4D37-B65D-AFDE049730E9}"/>
                    </a:ext>
                  </a:extLst>
                </p:cNvPr>
                <p:cNvSpPr txBox="1">
                  <a:spLocks noRot="1" noChangeAspect="1" noMove="1" noResize="1" noEditPoints="1" noAdjustHandles="1" noChangeArrowheads="1" noChangeShapeType="1" noTextEdit="1"/>
                </p:cNvSpPr>
                <p:nvPr/>
              </p:nvSpPr>
              <p:spPr bwMode="auto">
                <a:xfrm>
                  <a:off x="2879138" y="4516618"/>
                  <a:ext cx="334619" cy="362683"/>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2">
                  <a:extLst>
                    <a:ext uri="{FF2B5EF4-FFF2-40B4-BE49-F238E27FC236}">
                      <a16:creationId xmlns:a16="http://schemas.microsoft.com/office/drawing/2014/main" id="{AEAFCC8B-C957-4168-836B-0F425B1B7AD6}"/>
                    </a:ext>
                  </a:extLst>
                </p:cNvPr>
                <p:cNvSpPr txBox="1">
                  <a:spLocks noChangeArrowheads="1"/>
                </p:cNvSpPr>
                <p:nvPr/>
              </p:nvSpPr>
              <p:spPr bwMode="auto">
                <a:xfrm>
                  <a:off x="3142954" y="4123232"/>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40" name="Text Box 2">
                  <a:extLst>
                    <a:ext uri="{FF2B5EF4-FFF2-40B4-BE49-F238E27FC236}">
                      <a16:creationId xmlns:a16="http://schemas.microsoft.com/office/drawing/2014/main" id="{AEAFCC8B-C957-4168-836B-0F425B1B7AD6}"/>
                    </a:ext>
                  </a:extLst>
                </p:cNvPr>
                <p:cNvSpPr txBox="1">
                  <a:spLocks noRot="1" noChangeAspect="1" noMove="1" noResize="1" noEditPoints="1" noAdjustHandles="1" noChangeArrowheads="1" noChangeShapeType="1" noTextEdit="1"/>
                </p:cNvSpPr>
                <p:nvPr/>
              </p:nvSpPr>
              <p:spPr bwMode="auto">
                <a:xfrm>
                  <a:off x="3142954" y="4123232"/>
                  <a:ext cx="334619" cy="362683"/>
                </a:xfrm>
                <a:prstGeom prst="rect">
                  <a:avLst/>
                </a:prstGeom>
                <a:blipFill>
                  <a:blip r:embed="rId12"/>
                  <a:stretch>
                    <a:fillRect/>
                  </a:stretch>
                </a:blipFill>
                <a:ln w="9525">
                  <a:noFill/>
                  <a:miter lim="800000"/>
                  <a:headEnd/>
                  <a:tailEnd/>
                </a:ln>
              </p:spPr>
              <p:txBody>
                <a:bodyPr/>
                <a:lstStyle/>
                <a:p>
                  <a:r>
                    <a:rPr lang="en-US">
                      <a:noFill/>
                    </a:rPr>
                    <a:t> </a:t>
                  </a:r>
                </a:p>
              </p:txBody>
            </p:sp>
          </mc:Fallback>
        </mc:AlternateContent>
        <p:sp>
          <p:nvSpPr>
            <p:cNvPr id="37" name="TextBox 307">
              <a:extLst>
                <a:ext uri="{FF2B5EF4-FFF2-40B4-BE49-F238E27FC236}">
                  <a16:creationId xmlns:a16="http://schemas.microsoft.com/office/drawing/2014/main" id="{E09E6372-1146-4F84-B7F9-51C9D01403DE}"/>
                </a:ext>
              </a:extLst>
            </p:cNvPr>
            <p:cNvSpPr txBox="1"/>
            <p:nvPr/>
          </p:nvSpPr>
          <p:spPr>
            <a:xfrm rot="17867559">
              <a:off x="2991196" y="4412591"/>
              <a:ext cx="231413" cy="331938"/>
            </a:xfrm>
            <a:prstGeom prst="rect">
              <a:avLst/>
            </a:prstGeom>
            <a:grpFill/>
          </p:spPr>
          <p:txBody>
            <a:bodyPr wrap="square" rtlCol="0">
              <a:noAutofit/>
            </a:bodyPr>
            <a:lstStyle/>
            <a:p>
              <a:pPr marL="0" marR="0">
                <a:spcBef>
                  <a:spcPts val="0"/>
                </a:spcBef>
                <a:spcAft>
                  <a:spcPts val="0"/>
                </a:spcAft>
              </a:pPr>
              <a:r>
                <a:rPr lang="en-U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Times New Roman" panose="02020603050405020304" pitchFamily="18" charset="0"/>
                <a:ea typeface="Times New Roman" panose="02020603050405020304" pitchFamily="18" charset="0"/>
              </a:endParaRPr>
            </a:p>
          </p:txBody>
        </p:sp>
      </p:grpSp>
      <p:grpSp>
        <p:nvGrpSpPr>
          <p:cNvPr id="19" name="Group 18">
            <a:extLst>
              <a:ext uri="{FF2B5EF4-FFF2-40B4-BE49-F238E27FC236}">
                <a16:creationId xmlns:a16="http://schemas.microsoft.com/office/drawing/2014/main" id="{C57FBF14-2FB4-48B3-937A-9881E8CE6661}"/>
              </a:ext>
            </a:extLst>
          </p:cNvPr>
          <p:cNvGrpSpPr/>
          <p:nvPr/>
        </p:nvGrpSpPr>
        <p:grpSpPr>
          <a:xfrm>
            <a:off x="9775210" y="4055868"/>
            <a:ext cx="641332" cy="555583"/>
            <a:chOff x="0" y="0"/>
            <a:chExt cx="506768" cy="440055"/>
          </a:xfrm>
        </p:grpSpPr>
        <p:pic>
          <p:nvPicPr>
            <p:cNvPr id="24" name="Picture 23" descr="Image result for recommendations">
              <a:extLst>
                <a:ext uri="{FF2B5EF4-FFF2-40B4-BE49-F238E27FC236}">
                  <a16:creationId xmlns:a16="http://schemas.microsoft.com/office/drawing/2014/main" id="{CBCD95A6-0149-4978-9CFF-E60DD66A2C13}"/>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429895" cy="440055"/>
            </a:xfrm>
            <a:prstGeom prst="rect">
              <a:avLst/>
            </a:prstGeom>
            <a:noFill/>
            <a:ln>
              <a:noFill/>
            </a:ln>
          </p:spPr>
        </p:pic>
        <p:pic>
          <p:nvPicPr>
            <p:cNvPr id="25" name="Picture 24" descr="http://image.naldzgraphics.net/2012/12/9-nine-user-icon.jpg">
              <a:extLst>
                <a:ext uri="{FF2B5EF4-FFF2-40B4-BE49-F238E27FC236}">
                  <a16:creationId xmlns:a16="http://schemas.microsoft.com/office/drawing/2014/main" id="{A4CAEB53-BA5E-49DC-8F9A-D586A65D471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56389" t="-556" b="10445"/>
            <a:stretch/>
          </p:blipFill>
          <p:spPr bwMode="auto">
            <a:xfrm>
              <a:off x="348018" y="204716"/>
              <a:ext cx="158750" cy="201295"/>
            </a:xfrm>
            <a:prstGeom prst="rect">
              <a:avLst/>
            </a:prstGeom>
            <a:noFill/>
          </p:spPr>
        </p:pic>
      </p:grpSp>
      <p:sp>
        <p:nvSpPr>
          <p:cNvPr id="21" name="Rounded Rectangle 300">
            <a:extLst>
              <a:ext uri="{FF2B5EF4-FFF2-40B4-BE49-F238E27FC236}">
                <a16:creationId xmlns:a16="http://schemas.microsoft.com/office/drawing/2014/main" id="{51DB5EB8-AB86-4034-B4E3-37D5A6BF3415}"/>
              </a:ext>
            </a:extLst>
          </p:cNvPr>
          <p:cNvSpPr/>
          <p:nvPr/>
        </p:nvSpPr>
        <p:spPr>
          <a:xfrm>
            <a:off x="7155990" y="3886411"/>
            <a:ext cx="1928869" cy="828430"/>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Target information transfer and integration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Right Arrow 307">
            <a:extLst>
              <a:ext uri="{FF2B5EF4-FFF2-40B4-BE49-F238E27FC236}">
                <a16:creationId xmlns:a16="http://schemas.microsoft.com/office/drawing/2014/main" id="{F78AD839-22CC-4238-86CF-ECFEE3EAC9E2}"/>
              </a:ext>
            </a:extLst>
          </p:cNvPr>
          <p:cNvSpPr/>
          <p:nvPr/>
        </p:nvSpPr>
        <p:spPr>
          <a:xfrm>
            <a:off x="6640033" y="4245766"/>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23" name="Right Arrow 308">
            <a:extLst>
              <a:ext uri="{FF2B5EF4-FFF2-40B4-BE49-F238E27FC236}">
                <a16:creationId xmlns:a16="http://schemas.microsoft.com/office/drawing/2014/main" id="{A40D0F8E-FA6B-468E-8047-B5D7EAA0720C}"/>
              </a:ext>
            </a:extLst>
          </p:cNvPr>
          <p:cNvSpPr/>
          <p:nvPr/>
        </p:nvSpPr>
        <p:spPr>
          <a:xfrm>
            <a:off x="9161616" y="4245766"/>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6" name="Text Box 2">
            <a:extLst>
              <a:ext uri="{FF2B5EF4-FFF2-40B4-BE49-F238E27FC236}">
                <a16:creationId xmlns:a16="http://schemas.microsoft.com/office/drawing/2014/main" id="{6A0CC7B8-0BF6-4B4C-BB7F-B6AD09C9468D}"/>
              </a:ext>
            </a:extLst>
          </p:cNvPr>
          <p:cNvSpPr txBox="1">
            <a:spLocks noChangeArrowheads="1"/>
          </p:cNvSpPr>
          <p:nvPr/>
        </p:nvSpPr>
        <p:spPr bwMode="auto">
          <a:xfrm>
            <a:off x="9319075" y="4550771"/>
            <a:ext cx="1662594" cy="76919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profiles for existing users</a:t>
            </a:r>
            <a:endParaRPr lang="en-US" sz="1600">
              <a:effectLst/>
              <a:latin typeface="Times New Roman" panose="02020603050405020304" pitchFamily="18" charset="0"/>
              <a:ea typeface="Times New Roman" panose="02020603050405020304" pitchFamily="18" charset="0"/>
            </a:endParaRPr>
          </a:p>
        </p:txBody>
      </p:sp>
      <p:grpSp>
        <p:nvGrpSpPr>
          <p:cNvPr id="7" name="Group 6">
            <a:extLst>
              <a:ext uri="{FF2B5EF4-FFF2-40B4-BE49-F238E27FC236}">
                <a16:creationId xmlns:a16="http://schemas.microsoft.com/office/drawing/2014/main" id="{7B01C2E2-CB8F-4E2E-8302-0B0686BC466A}"/>
              </a:ext>
            </a:extLst>
          </p:cNvPr>
          <p:cNvGrpSpPr/>
          <p:nvPr/>
        </p:nvGrpSpPr>
        <p:grpSpPr>
          <a:xfrm>
            <a:off x="4588834" y="1954301"/>
            <a:ext cx="1628419" cy="1141868"/>
            <a:chOff x="4588834" y="1954301"/>
            <a:chExt cx="1628419" cy="1141868"/>
          </a:xfrm>
        </p:grpSpPr>
        <p:sp>
          <p:nvSpPr>
            <p:cNvPr id="6" name="TextBox 307">
              <a:extLst>
                <a:ext uri="{FF2B5EF4-FFF2-40B4-BE49-F238E27FC236}">
                  <a16:creationId xmlns:a16="http://schemas.microsoft.com/office/drawing/2014/main" id="{4729598A-C2D0-4544-A7C6-23FC5A66D74B}"/>
                </a:ext>
              </a:extLst>
            </p:cNvPr>
            <p:cNvSpPr txBox="1"/>
            <p:nvPr/>
          </p:nvSpPr>
          <p:spPr>
            <a:xfrm rot="5400000" flipH="1">
              <a:off x="5304773" y="2468028"/>
              <a:ext cx="348726" cy="306021"/>
            </a:xfrm>
            <a:prstGeom prst="rect">
              <a:avLst/>
            </a:prstGeom>
            <a:noFill/>
          </p:spPr>
          <p:txBody>
            <a:bodyPr wrap="square" rtlCol="0">
              <a:noAutofit/>
            </a:bodyPr>
            <a:lstStyle/>
            <a:p>
              <a:pPr marL="0" marR="0">
                <a:spcBef>
                  <a:spcPts val="0"/>
                </a:spcBef>
                <a:spcAft>
                  <a:spcPts val="0"/>
                </a:spcAft>
              </a:pP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nvGrpSpPr>
            <p:cNvPr id="57" name="Group 56">
              <a:extLst>
                <a:ext uri="{FF2B5EF4-FFF2-40B4-BE49-F238E27FC236}">
                  <a16:creationId xmlns:a16="http://schemas.microsoft.com/office/drawing/2014/main" id="{D4D26F7F-B48F-44DD-9C8D-2BB943AF9A86}"/>
                </a:ext>
              </a:extLst>
            </p:cNvPr>
            <p:cNvGrpSpPr/>
            <p:nvPr/>
          </p:nvGrpSpPr>
          <p:grpSpPr>
            <a:xfrm>
              <a:off x="4588834" y="1954301"/>
              <a:ext cx="1628419" cy="1141868"/>
              <a:chOff x="332400" y="-78"/>
              <a:chExt cx="1286850" cy="870719"/>
            </a:xfrm>
          </p:grpSpPr>
          <p:grpSp>
            <p:nvGrpSpPr>
              <p:cNvPr id="65" name="Group 64">
                <a:extLst>
                  <a:ext uri="{FF2B5EF4-FFF2-40B4-BE49-F238E27FC236}">
                    <a16:creationId xmlns:a16="http://schemas.microsoft.com/office/drawing/2014/main" id="{D1ADAC6B-E14C-46F1-8380-2367B7761F4C}"/>
                  </a:ext>
                </a:extLst>
              </p:cNvPr>
              <p:cNvGrpSpPr/>
              <p:nvPr/>
            </p:nvGrpSpPr>
            <p:grpSpPr>
              <a:xfrm>
                <a:off x="332400" y="-78"/>
                <a:ext cx="1286850" cy="870719"/>
                <a:chOff x="3067063" y="773526"/>
                <a:chExt cx="1286996" cy="871998"/>
              </a:xfrm>
            </p:grpSpPr>
            <p:pic>
              <p:nvPicPr>
                <p:cNvPr id="67" name="Picture 66">
                  <a:extLst>
                    <a:ext uri="{FF2B5EF4-FFF2-40B4-BE49-F238E27FC236}">
                      <a16:creationId xmlns:a16="http://schemas.microsoft.com/office/drawing/2014/main" id="{DA8F8E0E-E547-4BE8-94C0-B677E1FBAB0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95080" y="1013767"/>
                  <a:ext cx="1015413" cy="163816"/>
                </a:xfrm>
                <a:prstGeom prst="rect">
                  <a:avLst/>
                </a:prstGeom>
              </p:spPr>
            </p:pic>
            <p:grpSp>
              <p:nvGrpSpPr>
                <p:cNvPr id="68" name="Group 67">
                  <a:extLst>
                    <a:ext uri="{FF2B5EF4-FFF2-40B4-BE49-F238E27FC236}">
                      <a16:creationId xmlns:a16="http://schemas.microsoft.com/office/drawing/2014/main" id="{9B61DF45-F022-421C-8C02-99DE15353F3E}"/>
                    </a:ext>
                  </a:extLst>
                </p:cNvPr>
                <p:cNvGrpSpPr/>
                <p:nvPr/>
              </p:nvGrpSpPr>
              <p:grpSpPr>
                <a:xfrm>
                  <a:off x="3067063" y="773526"/>
                  <a:ext cx="1286996" cy="871998"/>
                  <a:chOff x="3067063" y="773526"/>
                  <a:chExt cx="1286996" cy="871998"/>
                </a:xfrm>
              </p:grpSpPr>
              <mc:AlternateContent xmlns:mc="http://schemas.openxmlformats.org/markup-compatibility/2006" xmlns:a14="http://schemas.microsoft.com/office/drawing/2010/main">
                <mc:Choice Requires="a14">
                  <p:sp>
                    <p:nvSpPr>
                      <p:cNvPr id="69" name="Text Box 2">
                        <a:extLst>
                          <a:ext uri="{FF2B5EF4-FFF2-40B4-BE49-F238E27FC236}">
                            <a16:creationId xmlns:a16="http://schemas.microsoft.com/office/drawing/2014/main" id="{7F68A42D-ABEC-4AFE-A824-0CA705147337}"/>
                          </a:ext>
                        </a:extLst>
                      </p:cNvPr>
                      <p:cNvSpPr txBox="1">
                        <a:spLocks noChangeArrowheads="1"/>
                      </p:cNvSpPr>
                      <p:nvPr/>
                    </p:nvSpPr>
                    <p:spPr bwMode="auto">
                      <a:xfrm>
                        <a:off x="3067063" y="773526"/>
                        <a:ext cx="264600" cy="30552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69" name="Text Box 2">
                        <a:extLst>
                          <a:ext uri="{FF2B5EF4-FFF2-40B4-BE49-F238E27FC236}">
                            <a16:creationId xmlns:a16="http://schemas.microsoft.com/office/drawing/2014/main" id="{7F68A42D-ABEC-4AFE-A824-0CA705147337}"/>
                          </a:ext>
                        </a:extLst>
                      </p:cNvPr>
                      <p:cNvSpPr txBox="1">
                        <a:spLocks noRot="1" noChangeAspect="1" noMove="1" noResize="1" noEditPoints="1" noAdjustHandles="1" noChangeArrowheads="1" noChangeShapeType="1" noTextEdit="1"/>
                      </p:cNvSpPr>
                      <p:nvPr/>
                    </p:nvSpPr>
                    <p:spPr bwMode="auto">
                      <a:xfrm>
                        <a:off x="3067063" y="773526"/>
                        <a:ext cx="264600" cy="305522"/>
                      </a:xfrm>
                      <a:prstGeom prst="rect">
                        <a:avLst/>
                      </a:prstGeom>
                      <a:blipFill>
                        <a:blip r:embed="rId1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 Box 2">
                        <a:extLst>
                          <a:ext uri="{FF2B5EF4-FFF2-40B4-BE49-F238E27FC236}">
                            <a16:creationId xmlns:a16="http://schemas.microsoft.com/office/drawing/2014/main" id="{C7E7080B-1798-4724-922D-FC81A77056F1}"/>
                          </a:ext>
                        </a:extLst>
                      </p:cNvPr>
                      <p:cNvSpPr txBox="1">
                        <a:spLocks noChangeArrowheads="1"/>
                      </p:cNvSpPr>
                      <p:nvPr/>
                    </p:nvSpPr>
                    <p:spPr bwMode="auto">
                      <a:xfrm>
                        <a:off x="3067203" y="974909"/>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0" name="Text Box 2">
                        <a:extLst>
                          <a:ext uri="{FF2B5EF4-FFF2-40B4-BE49-F238E27FC236}">
                            <a16:creationId xmlns:a16="http://schemas.microsoft.com/office/drawing/2014/main" id="{C7E7080B-1798-4724-922D-FC81A77056F1}"/>
                          </a:ext>
                        </a:extLst>
                      </p:cNvPr>
                      <p:cNvSpPr txBox="1">
                        <a:spLocks noRot="1" noChangeAspect="1" noMove="1" noResize="1" noEditPoints="1" noAdjustHandles="1" noChangeArrowheads="1" noChangeShapeType="1" noTextEdit="1"/>
                      </p:cNvSpPr>
                      <p:nvPr/>
                    </p:nvSpPr>
                    <p:spPr bwMode="auto">
                      <a:xfrm>
                        <a:off x="3067203" y="974909"/>
                        <a:ext cx="264600" cy="286968"/>
                      </a:xfrm>
                      <a:prstGeom prst="rect">
                        <a:avLst/>
                      </a:prstGeom>
                      <a:blipFill>
                        <a:blip r:embed="rId1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 Box 2">
                        <a:extLst>
                          <a:ext uri="{FF2B5EF4-FFF2-40B4-BE49-F238E27FC236}">
                            <a16:creationId xmlns:a16="http://schemas.microsoft.com/office/drawing/2014/main" id="{40C260A3-2D89-4C88-B9F6-C83801F38E38}"/>
                          </a:ext>
                        </a:extLst>
                      </p:cNvPr>
                      <p:cNvSpPr txBox="1">
                        <a:spLocks noChangeArrowheads="1"/>
                      </p:cNvSpPr>
                      <p:nvPr/>
                    </p:nvSpPr>
                    <p:spPr bwMode="auto">
                      <a:xfrm>
                        <a:off x="3076019" y="1337468"/>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1" name="Text Box 2">
                        <a:extLst>
                          <a:ext uri="{FF2B5EF4-FFF2-40B4-BE49-F238E27FC236}">
                            <a16:creationId xmlns:a16="http://schemas.microsoft.com/office/drawing/2014/main" id="{40C260A3-2D89-4C88-B9F6-C83801F38E38}"/>
                          </a:ext>
                        </a:extLst>
                      </p:cNvPr>
                      <p:cNvSpPr txBox="1">
                        <a:spLocks noRot="1" noChangeAspect="1" noMove="1" noResize="1" noEditPoints="1" noAdjustHandles="1" noChangeArrowheads="1" noChangeShapeType="1" noTextEdit="1"/>
                      </p:cNvSpPr>
                      <p:nvPr/>
                    </p:nvSpPr>
                    <p:spPr bwMode="auto">
                      <a:xfrm>
                        <a:off x="3076019" y="1337468"/>
                        <a:ext cx="264600" cy="286968"/>
                      </a:xfrm>
                      <a:prstGeom prst="rect">
                        <a:avLst/>
                      </a:prstGeom>
                      <a:blipFill>
                        <a:blip r:embed="rId18"/>
                        <a:stretch>
                          <a:fillRect/>
                        </a:stretch>
                      </a:blipFill>
                      <a:ln w="9525">
                        <a:noFill/>
                        <a:miter lim="800000"/>
                        <a:headEnd/>
                        <a:tailEnd/>
                      </a:ln>
                    </p:spPr>
                    <p:txBody>
                      <a:bodyPr/>
                      <a:lstStyle/>
                      <a:p>
                        <a:r>
                          <a:rPr lang="en-US">
                            <a:noFill/>
                          </a:rPr>
                          <a:t> </a:t>
                        </a:r>
                      </a:p>
                    </p:txBody>
                  </p:sp>
                </mc:Fallback>
              </mc:AlternateContent>
              <p:grpSp>
                <p:nvGrpSpPr>
                  <p:cNvPr id="72" name="Group 71">
                    <a:extLst>
                      <a:ext uri="{FF2B5EF4-FFF2-40B4-BE49-F238E27FC236}">
                        <a16:creationId xmlns:a16="http://schemas.microsoft.com/office/drawing/2014/main" id="{0B1756A5-1CBD-422D-AEDA-341FF4AD4E6C}"/>
                      </a:ext>
                    </a:extLst>
                  </p:cNvPr>
                  <p:cNvGrpSpPr/>
                  <p:nvPr/>
                </p:nvGrpSpPr>
                <p:grpSpPr>
                  <a:xfrm>
                    <a:off x="3076018" y="790170"/>
                    <a:ext cx="1278041" cy="855354"/>
                    <a:chOff x="3076018" y="790170"/>
                    <a:chExt cx="1278041" cy="855354"/>
                  </a:xfrm>
                </p:grpSpPr>
                <p:pic>
                  <p:nvPicPr>
                    <p:cNvPr id="73" name="Picture 72">
                      <a:extLst>
                        <a:ext uri="{FF2B5EF4-FFF2-40B4-BE49-F238E27FC236}">
                          <a16:creationId xmlns:a16="http://schemas.microsoft.com/office/drawing/2014/main" id="{A08B91DC-047F-4F96-9646-E114C85C908A}"/>
                        </a:ext>
                      </a:extLst>
                    </p:cNvPr>
                    <p:cNvPicPr>
                      <a:picLocks noChangeAspect="1"/>
                    </p:cNvPicPr>
                    <p:nvPr/>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297455" y="1393084"/>
                      <a:ext cx="1015413" cy="163816"/>
                    </a:xfrm>
                    <a:prstGeom prst="rect">
                      <a:avLst/>
                    </a:prstGeom>
                  </p:spPr>
                </p:pic>
                <p:sp>
                  <p:nvSpPr>
                    <p:cNvPr id="74" name="Rounded Rectangle 50">
                      <a:extLst>
                        <a:ext uri="{FF2B5EF4-FFF2-40B4-BE49-F238E27FC236}">
                          <a16:creationId xmlns:a16="http://schemas.microsoft.com/office/drawing/2014/main" id="{389A2DD4-8D30-44CA-9B45-85F73EF8B8E7}"/>
                        </a:ext>
                      </a:extLst>
                    </p:cNvPr>
                    <p:cNvSpPr/>
                    <p:nvPr/>
                  </p:nvSpPr>
                  <p:spPr>
                    <a:xfrm>
                      <a:off x="3076018" y="790170"/>
                      <a:ext cx="1278041" cy="855354"/>
                    </a:xfrm>
                    <a:prstGeom prst="roundRect">
                      <a:avLst>
                        <a:gd name="adj" fmla="val 7778"/>
                      </a:avLst>
                    </a:prstGeom>
                    <a:noFill/>
                    <a:ln w="12700" cap="flat" cmpd="sng" algn="ctr">
                      <a:solidFill>
                        <a:srgbClr val="0070C0"/>
                      </a:solidFill>
                      <a:prstDash val="lg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grpSp>
          <p:pic>
            <p:nvPicPr>
              <p:cNvPr id="66" name="Picture 65">
                <a:extLst>
                  <a:ext uri="{FF2B5EF4-FFF2-40B4-BE49-F238E27FC236}">
                    <a16:creationId xmlns:a16="http://schemas.microsoft.com/office/drawing/2014/main" id="{A7E598D2-7D52-4006-9344-C1C5E86CC981}"/>
                  </a:ext>
                </a:extLst>
              </p:cNvPr>
              <p:cNvPicPr>
                <a:picLocks noChangeAspect="1"/>
              </p:cNvPicPr>
              <p:nvPr/>
            </p:nvPicPr>
            <p:blipFill>
              <a:blip r:embed="rId20"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6382" y="40943"/>
                <a:ext cx="1014730" cy="163195"/>
              </a:xfrm>
              <a:prstGeom prst="rect">
                <a:avLst/>
              </a:prstGeom>
            </p:spPr>
          </p:pic>
        </p:grpSp>
      </p:grpSp>
      <p:grpSp>
        <p:nvGrpSpPr>
          <p:cNvPr id="4" name="Group 3">
            <a:extLst>
              <a:ext uri="{FF2B5EF4-FFF2-40B4-BE49-F238E27FC236}">
                <a16:creationId xmlns:a16="http://schemas.microsoft.com/office/drawing/2014/main" id="{47B3B454-4024-4AF0-8DFF-86FAAAD0913A}"/>
              </a:ext>
            </a:extLst>
          </p:cNvPr>
          <p:cNvGrpSpPr/>
          <p:nvPr/>
        </p:nvGrpSpPr>
        <p:grpSpPr>
          <a:xfrm>
            <a:off x="4588937" y="3756208"/>
            <a:ext cx="1628242" cy="1140869"/>
            <a:chOff x="4588937" y="3756208"/>
            <a:chExt cx="1628242" cy="1140869"/>
          </a:xfrm>
        </p:grpSpPr>
        <p:grpSp>
          <p:nvGrpSpPr>
            <p:cNvPr id="18" name="Group 17">
              <a:extLst>
                <a:ext uri="{FF2B5EF4-FFF2-40B4-BE49-F238E27FC236}">
                  <a16:creationId xmlns:a16="http://schemas.microsoft.com/office/drawing/2014/main" id="{88360594-2BA6-49CF-8AF7-DAFFE3DC5637}"/>
                </a:ext>
              </a:extLst>
            </p:cNvPr>
            <p:cNvGrpSpPr/>
            <p:nvPr/>
          </p:nvGrpSpPr>
          <p:grpSpPr>
            <a:xfrm>
              <a:off x="4588937" y="3756208"/>
              <a:ext cx="1628242" cy="1140869"/>
              <a:chOff x="332540" y="-2"/>
              <a:chExt cx="1286710" cy="870644"/>
            </a:xfrm>
          </p:grpSpPr>
          <p:grpSp>
            <p:nvGrpSpPr>
              <p:cNvPr id="26" name="Group 25">
                <a:extLst>
                  <a:ext uri="{FF2B5EF4-FFF2-40B4-BE49-F238E27FC236}">
                    <a16:creationId xmlns:a16="http://schemas.microsoft.com/office/drawing/2014/main" id="{39C290E6-9AFD-4C7A-8FBB-0DE96E991B03}"/>
                  </a:ext>
                </a:extLst>
              </p:cNvPr>
              <p:cNvGrpSpPr/>
              <p:nvPr/>
            </p:nvGrpSpPr>
            <p:grpSpPr>
              <a:xfrm>
                <a:off x="332540" y="-2"/>
                <a:ext cx="1286710" cy="870644"/>
                <a:chOff x="3067203" y="773602"/>
                <a:chExt cx="1286856" cy="871922"/>
              </a:xfrm>
            </p:grpSpPr>
            <p:pic>
              <p:nvPicPr>
                <p:cNvPr id="28" name="Picture 27">
                  <a:extLst>
                    <a:ext uri="{FF2B5EF4-FFF2-40B4-BE49-F238E27FC236}">
                      <a16:creationId xmlns:a16="http://schemas.microsoft.com/office/drawing/2014/main" id="{3AD72316-3864-4F08-9AFD-5395BDA079D6}"/>
                    </a:ext>
                  </a:extLst>
                </p:cNvPr>
                <p:cNvPicPr>
                  <a:picLocks noChangeAspect="1"/>
                </p:cNvPicPr>
                <p:nvPr/>
              </p:nvPicPr>
              <p:blipFill>
                <a:blip r:embed="rId1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295080" y="1013767"/>
                  <a:ext cx="1015413" cy="163816"/>
                </a:xfrm>
                <a:prstGeom prst="rect">
                  <a:avLst/>
                </a:prstGeom>
              </p:spPr>
            </p:pic>
            <p:grpSp>
              <p:nvGrpSpPr>
                <p:cNvPr id="29" name="Group 28">
                  <a:extLst>
                    <a:ext uri="{FF2B5EF4-FFF2-40B4-BE49-F238E27FC236}">
                      <a16:creationId xmlns:a16="http://schemas.microsoft.com/office/drawing/2014/main" id="{DA83B774-5378-42F2-8354-D5C2BE1A9C94}"/>
                    </a:ext>
                  </a:extLst>
                </p:cNvPr>
                <p:cNvGrpSpPr/>
                <p:nvPr/>
              </p:nvGrpSpPr>
              <p:grpSpPr>
                <a:xfrm>
                  <a:off x="3067203" y="773602"/>
                  <a:ext cx="1286856" cy="871922"/>
                  <a:chOff x="3067203" y="773602"/>
                  <a:chExt cx="1286856" cy="871922"/>
                </a:xfrm>
              </p:grpSpPr>
              <mc:AlternateContent xmlns:mc="http://schemas.openxmlformats.org/markup-compatibility/2006" xmlns:a14="http://schemas.microsoft.com/office/drawing/2010/main">
                <mc:Choice Requires="a14">
                  <p:sp>
                    <p:nvSpPr>
                      <p:cNvPr id="30" name="Text Box 2">
                        <a:extLst>
                          <a:ext uri="{FF2B5EF4-FFF2-40B4-BE49-F238E27FC236}">
                            <a16:creationId xmlns:a16="http://schemas.microsoft.com/office/drawing/2014/main" id="{BC7BEF1B-AF91-4B19-BB74-FD699D33DE75}"/>
                          </a:ext>
                        </a:extLst>
                      </p:cNvPr>
                      <p:cNvSpPr txBox="1">
                        <a:spLocks noChangeArrowheads="1"/>
                      </p:cNvSpPr>
                      <p:nvPr/>
                    </p:nvSpPr>
                    <p:spPr bwMode="auto">
                      <a:xfrm>
                        <a:off x="3067203" y="773602"/>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0" name="Text Box 2">
                        <a:extLst>
                          <a:ext uri="{FF2B5EF4-FFF2-40B4-BE49-F238E27FC236}">
                            <a16:creationId xmlns:a16="http://schemas.microsoft.com/office/drawing/2014/main" id="{BC7BEF1B-AF91-4B19-BB74-FD699D33DE75}"/>
                          </a:ext>
                        </a:extLst>
                      </p:cNvPr>
                      <p:cNvSpPr txBox="1">
                        <a:spLocks noRot="1" noChangeAspect="1" noMove="1" noResize="1" noEditPoints="1" noAdjustHandles="1" noChangeArrowheads="1" noChangeShapeType="1" noTextEdit="1"/>
                      </p:cNvSpPr>
                      <p:nvPr/>
                    </p:nvSpPr>
                    <p:spPr bwMode="auto">
                      <a:xfrm>
                        <a:off x="3067203" y="773602"/>
                        <a:ext cx="264600" cy="286968"/>
                      </a:xfrm>
                      <a:prstGeom prst="rect">
                        <a:avLst/>
                      </a:prstGeom>
                      <a:blipFill>
                        <a:blip r:embed="rId2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 Box 2">
                        <a:extLst>
                          <a:ext uri="{FF2B5EF4-FFF2-40B4-BE49-F238E27FC236}">
                            <a16:creationId xmlns:a16="http://schemas.microsoft.com/office/drawing/2014/main" id="{419DBA37-637F-4E4B-B3F1-D6764BCA0763}"/>
                          </a:ext>
                        </a:extLst>
                      </p:cNvPr>
                      <p:cNvSpPr txBox="1">
                        <a:spLocks noChangeArrowheads="1"/>
                      </p:cNvSpPr>
                      <p:nvPr/>
                    </p:nvSpPr>
                    <p:spPr bwMode="auto">
                      <a:xfrm>
                        <a:off x="3067203" y="1005773"/>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1" name="Text Box 2">
                        <a:extLst>
                          <a:ext uri="{FF2B5EF4-FFF2-40B4-BE49-F238E27FC236}">
                            <a16:creationId xmlns:a16="http://schemas.microsoft.com/office/drawing/2014/main" id="{419DBA37-637F-4E4B-B3F1-D6764BCA0763}"/>
                          </a:ext>
                        </a:extLst>
                      </p:cNvPr>
                      <p:cNvSpPr txBox="1">
                        <a:spLocks noRot="1" noChangeAspect="1" noMove="1" noResize="1" noEditPoints="1" noAdjustHandles="1" noChangeArrowheads="1" noChangeShapeType="1" noTextEdit="1"/>
                      </p:cNvSpPr>
                      <p:nvPr/>
                    </p:nvSpPr>
                    <p:spPr bwMode="auto">
                      <a:xfrm>
                        <a:off x="3067203" y="1005773"/>
                        <a:ext cx="264600" cy="286968"/>
                      </a:xfrm>
                      <a:prstGeom prst="rect">
                        <a:avLst/>
                      </a:prstGeom>
                      <a:blipFill>
                        <a:blip r:embed="rId22"/>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 Box 2">
                        <a:extLst>
                          <a:ext uri="{FF2B5EF4-FFF2-40B4-BE49-F238E27FC236}">
                            <a16:creationId xmlns:a16="http://schemas.microsoft.com/office/drawing/2014/main" id="{5D530E98-CAF0-47B1-B83A-2DC737FFDA23}"/>
                          </a:ext>
                        </a:extLst>
                      </p:cNvPr>
                      <p:cNvSpPr txBox="1">
                        <a:spLocks noChangeArrowheads="1"/>
                      </p:cNvSpPr>
                      <p:nvPr/>
                    </p:nvSpPr>
                    <p:spPr bwMode="auto">
                      <a:xfrm>
                        <a:off x="3076019" y="1337468"/>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2" name="Text Box 2">
                        <a:extLst>
                          <a:ext uri="{FF2B5EF4-FFF2-40B4-BE49-F238E27FC236}">
                            <a16:creationId xmlns:a16="http://schemas.microsoft.com/office/drawing/2014/main" id="{5D530E98-CAF0-47B1-B83A-2DC737FFDA23}"/>
                          </a:ext>
                        </a:extLst>
                      </p:cNvPr>
                      <p:cNvSpPr txBox="1">
                        <a:spLocks noRot="1" noChangeAspect="1" noMove="1" noResize="1" noEditPoints="1" noAdjustHandles="1" noChangeArrowheads="1" noChangeShapeType="1" noTextEdit="1"/>
                      </p:cNvSpPr>
                      <p:nvPr/>
                    </p:nvSpPr>
                    <p:spPr bwMode="auto">
                      <a:xfrm>
                        <a:off x="3076019" y="1337468"/>
                        <a:ext cx="264600" cy="286968"/>
                      </a:xfrm>
                      <a:prstGeom prst="rect">
                        <a:avLst/>
                      </a:prstGeom>
                      <a:blipFill>
                        <a:blip r:embed="rId23"/>
                        <a:stretch>
                          <a:fillRect/>
                        </a:stretch>
                      </a:blipFill>
                      <a:ln w="9525">
                        <a:noFill/>
                        <a:miter lim="800000"/>
                        <a:headEnd/>
                        <a:tailEnd/>
                      </a:ln>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66884EF2-2805-42E0-A143-A57B36F97789}"/>
                      </a:ext>
                    </a:extLst>
                  </p:cNvPr>
                  <p:cNvGrpSpPr/>
                  <p:nvPr/>
                </p:nvGrpSpPr>
                <p:grpSpPr>
                  <a:xfrm>
                    <a:off x="3076018" y="790170"/>
                    <a:ext cx="1278041" cy="855354"/>
                    <a:chOff x="3076018" y="790170"/>
                    <a:chExt cx="1278041" cy="855354"/>
                  </a:xfrm>
                </p:grpSpPr>
                <p:pic>
                  <p:nvPicPr>
                    <p:cNvPr id="34" name="Picture 33">
                      <a:extLst>
                        <a:ext uri="{FF2B5EF4-FFF2-40B4-BE49-F238E27FC236}">
                          <a16:creationId xmlns:a16="http://schemas.microsoft.com/office/drawing/2014/main" id="{F2E9241F-BE81-477B-B04D-3955AC696C7D}"/>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297455" y="1393084"/>
                      <a:ext cx="1015413" cy="163816"/>
                    </a:xfrm>
                    <a:prstGeom prst="rect">
                      <a:avLst/>
                    </a:prstGeom>
                  </p:spPr>
                </p:pic>
                <p:sp>
                  <p:nvSpPr>
                    <p:cNvPr id="35" name="Rounded Rectangle 288">
                      <a:extLst>
                        <a:ext uri="{FF2B5EF4-FFF2-40B4-BE49-F238E27FC236}">
                          <a16:creationId xmlns:a16="http://schemas.microsoft.com/office/drawing/2014/main" id="{7990852B-1F8A-40D1-9F82-F4823A630BAB}"/>
                        </a:ext>
                      </a:extLst>
                    </p:cNvPr>
                    <p:cNvSpPr/>
                    <p:nvPr/>
                  </p:nvSpPr>
                  <p:spPr>
                    <a:xfrm>
                      <a:off x="3076018" y="790170"/>
                      <a:ext cx="1278041" cy="855354"/>
                    </a:xfrm>
                    <a:prstGeom prst="roundRect">
                      <a:avLst>
                        <a:gd name="adj" fmla="val 7778"/>
                      </a:avLst>
                    </a:prstGeom>
                    <a:noFill/>
                    <a:ln w="12700" cap="flat" cmpd="sng" algn="ctr">
                      <a:solidFill>
                        <a:srgbClr val="0070C0"/>
                      </a:solidFill>
                      <a:prstDash val="lg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grpSp>
          <p:pic>
            <p:nvPicPr>
              <p:cNvPr id="27" name="Picture 26">
                <a:extLst>
                  <a:ext uri="{FF2B5EF4-FFF2-40B4-BE49-F238E27FC236}">
                    <a16:creationId xmlns:a16="http://schemas.microsoft.com/office/drawing/2014/main" id="{3E0E4387-9E3E-4C72-880B-B5848275FB65}"/>
                  </a:ext>
                </a:extLst>
              </p:cNvPr>
              <p:cNvPicPr>
                <a:picLocks noChangeAspect="1"/>
              </p:cNvPicPr>
              <p:nvPr/>
            </p:nvPicPr>
            <p:blipFill>
              <a:blip r:embed="rId20"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6382" y="40943"/>
                <a:ext cx="1014730" cy="163195"/>
              </a:xfrm>
              <a:prstGeom prst="rect">
                <a:avLst/>
              </a:prstGeom>
            </p:spPr>
          </p:pic>
        </p:grpSp>
        <p:sp>
          <p:nvSpPr>
            <p:cNvPr id="9" name="TextBox 307">
              <a:extLst>
                <a:ext uri="{FF2B5EF4-FFF2-40B4-BE49-F238E27FC236}">
                  <a16:creationId xmlns:a16="http://schemas.microsoft.com/office/drawing/2014/main" id="{12F05D4E-5C0A-43C0-BC7D-ACC5F0B1EDFD}"/>
                </a:ext>
              </a:extLst>
            </p:cNvPr>
            <p:cNvSpPr txBox="1"/>
            <p:nvPr/>
          </p:nvSpPr>
          <p:spPr>
            <a:xfrm rot="5400000" flipH="1">
              <a:off x="5304774" y="4297800"/>
              <a:ext cx="348726" cy="306021"/>
            </a:xfrm>
            <a:prstGeom prst="rect">
              <a:avLst/>
            </a:prstGeom>
            <a:noFill/>
          </p:spPr>
          <p:txBody>
            <a:bodyPr wrap="square" rtlCol="0">
              <a:noAutofit/>
            </a:bodyPr>
            <a:lstStyle/>
            <a:p>
              <a:pPr marL="0" marR="0">
                <a:spcBef>
                  <a:spcPts val="0"/>
                </a:spcBef>
                <a:spcAft>
                  <a:spcPts val="0"/>
                </a:spcAft>
              </a:pP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pic>
        <p:nvPicPr>
          <p:cNvPr id="95" name="Picture 2" descr="Image result for twitter and youtube logos">
            <a:extLst>
              <a:ext uri="{FF2B5EF4-FFF2-40B4-BE49-F238E27FC236}">
                <a16:creationId xmlns:a16="http://schemas.microsoft.com/office/drawing/2014/main" id="{2D994DD6-7222-4BA0-83EB-DB2EC688BCB0}"/>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34712" r="34445"/>
          <a:stretch/>
        </p:blipFill>
        <p:spPr bwMode="auto">
          <a:xfrm>
            <a:off x="1006943" y="2795905"/>
            <a:ext cx="470041" cy="4190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6" name="Picture 2" descr="Image result for twitter and youtube logos">
            <a:extLst>
              <a:ext uri="{FF2B5EF4-FFF2-40B4-BE49-F238E27FC236}">
                <a16:creationId xmlns:a16="http://schemas.microsoft.com/office/drawing/2014/main" id="{370AF5C5-0ECE-4A43-A74D-53B8CC32DE73}"/>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71010" t="-1745" r="-1853" b="-1034"/>
          <a:stretch/>
        </p:blipFill>
        <p:spPr bwMode="auto">
          <a:xfrm>
            <a:off x="960810" y="4605932"/>
            <a:ext cx="470041" cy="4307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5" name="Right Arrow 55">
            <a:extLst>
              <a:ext uri="{FF2B5EF4-FFF2-40B4-BE49-F238E27FC236}">
                <a16:creationId xmlns:a16="http://schemas.microsoft.com/office/drawing/2014/main" id="{B749953C-DB6C-4788-BE6F-EBB9F064F8DC}"/>
              </a:ext>
            </a:extLst>
          </p:cNvPr>
          <p:cNvSpPr/>
          <p:nvPr/>
        </p:nvSpPr>
        <p:spPr>
          <a:xfrm>
            <a:off x="2775934" y="3983763"/>
            <a:ext cx="1737491" cy="670558"/>
          </a:xfrm>
          <a:prstGeom prst="rightArrow">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kern="1200">
                <a:solidFill>
                  <a:srgbClr val="000000"/>
                </a:solidFill>
                <a:effectLst/>
                <a:ea typeface="Times New Roman" panose="02020603050405020304" pitchFamily="18" charset="0"/>
                <a:cs typeface="Times New Roman" panose="02020603050405020304" pitchFamily="18" charset="0"/>
              </a:rPr>
              <a:t>Topic Modeling</a:t>
            </a:r>
            <a:endParaRPr lang="en-US" sz="1600">
              <a:effectLst/>
              <a:latin typeface="Times New Roman" panose="02020603050405020304" pitchFamily="18" charset="0"/>
              <a:ea typeface="Times New Roman" panose="02020603050405020304" pitchFamily="18" charset="0"/>
            </a:endParaRPr>
          </a:p>
        </p:txBody>
      </p:sp>
      <p:pic>
        <p:nvPicPr>
          <p:cNvPr id="80" name="Picture 4" descr="http://icons.iconarchive.com/icons/designbolts/free-male-avatars/icons-390.jpg">
            <a:extLst>
              <a:ext uri="{FF2B5EF4-FFF2-40B4-BE49-F238E27FC236}">
                <a16:creationId xmlns:a16="http://schemas.microsoft.com/office/drawing/2014/main" id="{7F527899-3365-4034-B6B6-9EA8728EC72C}"/>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r="69629" b="54358"/>
          <a:stretch/>
        </p:blipFill>
        <p:spPr bwMode="auto">
          <a:xfrm>
            <a:off x="48150" y="3206658"/>
            <a:ext cx="864471" cy="866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564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3EB21-40F2-4995-AD19-FB0B2F4CA71A}"/>
              </a:ext>
            </a:extLst>
          </p:cNvPr>
          <p:cNvSpPr>
            <a:spLocks noGrp="1"/>
          </p:cNvSpPr>
          <p:nvPr>
            <p:ph type="title"/>
          </p:nvPr>
        </p:nvSpPr>
        <p:spPr>
          <a:xfrm>
            <a:off x="838200" y="89352"/>
            <a:ext cx="10515600" cy="854075"/>
          </a:xfrm>
        </p:spPr>
        <p:txBody>
          <a:bodyPr/>
          <a:lstStyle/>
          <a:p>
            <a:r>
              <a:rPr lang="en-US" dirty="0"/>
              <a:t>Experimental Results</a:t>
            </a:r>
          </a:p>
        </p:txBody>
      </p:sp>
      <p:sp>
        <p:nvSpPr>
          <p:cNvPr id="3" name="Content Placeholder 2">
            <a:extLst>
              <a:ext uri="{FF2B5EF4-FFF2-40B4-BE49-F238E27FC236}">
                <a16:creationId xmlns:a16="http://schemas.microsoft.com/office/drawing/2014/main" id="{866EFE53-D350-488C-A79A-4E616FAEA714}"/>
              </a:ext>
            </a:extLst>
          </p:cNvPr>
          <p:cNvSpPr>
            <a:spLocks noGrp="1"/>
          </p:cNvSpPr>
          <p:nvPr>
            <p:ph idx="1"/>
          </p:nvPr>
        </p:nvSpPr>
        <p:spPr/>
        <p:txBody>
          <a:bodyPr>
            <a:normAutofit/>
          </a:bodyPr>
          <a:lstStyle/>
          <a:p>
            <a:r>
              <a:rPr lang="en-US" dirty="0"/>
              <a:t>Accuracy : </a:t>
            </a:r>
          </a:p>
          <a:p>
            <a:endParaRPr lang="en-US" dirty="0"/>
          </a:p>
          <a:p>
            <a:endParaRPr lang="en-US" dirty="0"/>
          </a:p>
          <a:p>
            <a:endParaRPr lang="en-US" dirty="0"/>
          </a:p>
          <a:p>
            <a:endParaRPr lang="en-US" dirty="0"/>
          </a:p>
          <a:p>
            <a:endParaRPr lang="en-US" dirty="0"/>
          </a:p>
          <a:p>
            <a:endParaRPr lang="en-US" dirty="0"/>
          </a:p>
          <a:p>
            <a:endParaRPr lang="en-US" dirty="0"/>
          </a:p>
          <a:p>
            <a:r>
              <a:rPr lang="en-US" b="1" dirty="0"/>
              <a:t>Novelty : 11%</a:t>
            </a:r>
            <a:r>
              <a:rPr lang="en-US" dirty="0"/>
              <a:t> and </a:t>
            </a:r>
            <a:r>
              <a:rPr lang="en-US" b="1" dirty="0"/>
              <a:t>Diversity : 38%</a:t>
            </a:r>
            <a:endParaRPr lang="en-US" sz="1400" dirty="0"/>
          </a:p>
          <a:p>
            <a:r>
              <a:rPr lang="en-US" sz="1800" b="1" dirty="0"/>
              <a:t>Dilruk Perera </a:t>
            </a:r>
            <a:r>
              <a:rPr lang="en-US" sz="1800" dirty="0"/>
              <a:t>and Roger Zimmermann, “Exploring the use of Time-Dependent Cross-Network Information for Personalized Recommendations,” </a:t>
            </a:r>
            <a:r>
              <a:rPr lang="en-US" sz="1800" b="1" dirty="0"/>
              <a:t>25th ACM International Conference on Multimedia, ACM, 2017</a:t>
            </a:r>
            <a:endParaRPr lang="en-US" sz="3600" b="1" dirty="0"/>
          </a:p>
        </p:txBody>
      </p:sp>
      <p:grpSp>
        <p:nvGrpSpPr>
          <p:cNvPr id="24" name="Group 23">
            <a:extLst>
              <a:ext uri="{FF2B5EF4-FFF2-40B4-BE49-F238E27FC236}">
                <a16:creationId xmlns:a16="http://schemas.microsoft.com/office/drawing/2014/main" id="{E5105F33-0429-4A17-BFE1-A15AA6C5D582}"/>
              </a:ext>
            </a:extLst>
          </p:cNvPr>
          <p:cNvGrpSpPr/>
          <p:nvPr/>
        </p:nvGrpSpPr>
        <p:grpSpPr>
          <a:xfrm>
            <a:off x="3762319" y="1015999"/>
            <a:ext cx="5619806" cy="3575051"/>
            <a:chOff x="3333639" y="1370541"/>
            <a:chExt cx="5734907" cy="3919010"/>
          </a:xfrm>
        </p:grpSpPr>
        <p:graphicFrame>
          <p:nvGraphicFramePr>
            <p:cNvPr id="4" name="Chart 3">
              <a:extLst>
                <a:ext uri="{FF2B5EF4-FFF2-40B4-BE49-F238E27FC236}">
                  <a16:creationId xmlns:a16="http://schemas.microsoft.com/office/drawing/2014/main" id="{1BB433AF-AB0E-45EE-996C-A7FDAA15D06E}"/>
                </a:ext>
              </a:extLst>
            </p:cNvPr>
            <p:cNvGraphicFramePr>
              <a:graphicFrameLocks/>
            </p:cNvGraphicFramePr>
            <p:nvPr>
              <p:extLst>
                <p:ext uri="{D42A27DB-BD31-4B8C-83A1-F6EECF244321}">
                  <p14:modId xmlns:p14="http://schemas.microsoft.com/office/powerpoint/2010/main" val="490743026"/>
                </p:ext>
              </p:extLst>
            </p:nvPr>
          </p:nvGraphicFramePr>
          <p:xfrm>
            <a:off x="3333639" y="1370541"/>
            <a:ext cx="5524721" cy="3919010"/>
          </p:xfrm>
          <a:graphic>
            <a:graphicData uri="http://schemas.openxmlformats.org/drawingml/2006/chart">
              <c:chart xmlns:c="http://schemas.openxmlformats.org/drawingml/2006/chart" xmlns:r="http://schemas.openxmlformats.org/officeDocument/2006/relationships" r:id="rId2"/>
            </a:graphicData>
          </a:graphic>
        </p:graphicFrame>
        <p:grpSp>
          <p:nvGrpSpPr>
            <p:cNvPr id="22" name="Group 21">
              <a:extLst>
                <a:ext uri="{FF2B5EF4-FFF2-40B4-BE49-F238E27FC236}">
                  <a16:creationId xmlns:a16="http://schemas.microsoft.com/office/drawing/2014/main" id="{D9E3A238-66F3-488B-8DCF-432EF34B3F71}"/>
                </a:ext>
              </a:extLst>
            </p:cNvPr>
            <p:cNvGrpSpPr/>
            <p:nvPr/>
          </p:nvGrpSpPr>
          <p:grpSpPr>
            <a:xfrm>
              <a:off x="3381265" y="1454149"/>
              <a:ext cx="5687281" cy="276999"/>
              <a:chOff x="1235073" y="2614225"/>
              <a:chExt cx="4794427" cy="276999"/>
            </a:xfrm>
          </p:grpSpPr>
          <p:grpSp>
            <p:nvGrpSpPr>
              <p:cNvPr id="12" name="Group 11">
                <a:extLst>
                  <a:ext uri="{FF2B5EF4-FFF2-40B4-BE49-F238E27FC236}">
                    <a16:creationId xmlns:a16="http://schemas.microsoft.com/office/drawing/2014/main" id="{648C5559-66AE-40BA-B103-C414C9FC1E27}"/>
                  </a:ext>
                </a:extLst>
              </p:cNvPr>
              <p:cNvGrpSpPr/>
              <p:nvPr/>
            </p:nvGrpSpPr>
            <p:grpSpPr>
              <a:xfrm>
                <a:off x="1235073" y="2614225"/>
                <a:ext cx="1062482" cy="276999"/>
                <a:chOff x="1254123" y="2614225"/>
                <a:chExt cx="1062482" cy="276999"/>
              </a:xfrm>
            </p:grpSpPr>
            <p:cxnSp>
              <p:nvCxnSpPr>
                <p:cNvPr id="9" name="Straight Connector 8">
                  <a:extLst>
                    <a:ext uri="{FF2B5EF4-FFF2-40B4-BE49-F238E27FC236}">
                      <a16:creationId xmlns:a16="http://schemas.microsoft.com/office/drawing/2014/main" id="{1E274C37-01C4-4BC5-AF3B-FA85C6BF94B8}"/>
                    </a:ext>
                  </a:extLst>
                </p:cNvPr>
                <p:cNvCxnSpPr/>
                <p:nvPr/>
              </p:nvCxnSpPr>
              <p:spPr>
                <a:xfrm>
                  <a:off x="1254123" y="2752725"/>
                  <a:ext cx="301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436565A-BB30-4403-B078-442A02EA3E03}"/>
                    </a:ext>
                  </a:extLst>
                </p:cNvPr>
                <p:cNvSpPr txBox="1"/>
                <p:nvPr/>
              </p:nvSpPr>
              <p:spPr>
                <a:xfrm>
                  <a:off x="1539726" y="2614225"/>
                  <a:ext cx="776879" cy="276999"/>
                </a:xfrm>
                <a:prstGeom prst="rect">
                  <a:avLst/>
                </a:prstGeom>
                <a:noFill/>
              </p:spPr>
              <p:txBody>
                <a:bodyPr wrap="none" rtlCol="0">
                  <a:spAutoFit/>
                </a:bodyPr>
                <a:lstStyle/>
                <a:p>
                  <a:r>
                    <a:rPr lang="en-US" sz="1200" dirty="0">
                      <a:solidFill>
                        <a:schemeClr val="bg1"/>
                      </a:solidFill>
                    </a:rPr>
                    <a:t>Proposed</a:t>
                  </a:r>
                  <a:endParaRPr lang="en-US" dirty="0">
                    <a:solidFill>
                      <a:schemeClr val="bg1"/>
                    </a:solidFill>
                  </a:endParaRPr>
                </a:p>
              </p:txBody>
            </p:sp>
          </p:grpSp>
          <p:grpSp>
            <p:nvGrpSpPr>
              <p:cNvPr id="13" name="Group 12">
                <a:extLst>
                  <a:ext uri="{FF2B5EF4-FFF2-40B4-BE49-F238E27FC236}">
                    <a16:creationId xmlns:a16="http://schemas.microsoft.com/office/drawing/2014/main" id="{5E46C8B9-5D19-437B-878E-1B2FF3AC158E}"/>
                  </a:ext>
                </a:extLst>
              </p:cNvPr>
              <p:cNvGrpSpPr/>
              <p:nvPr/>
            </p:nvGrpSpPr>
            <p:grpSpPr>
              <a:xfrm>
                <a:off x="2148201" y="2614225"/>
                <a:ext cx="1617890" cy="276999"/>
                <a:chOff x="1005201" y="2614225"/>
                <a:chExt cx="1617890" cy="276999"/>
              </a:xfrm>
            </p:grpSpPr>
            <p:cxnSp>
              <p:nvCxnSpPr>
                <p:cNvPr id="14" name="Straight Connector 13">
                  <a:extLst>
                    <a:ext uri="{FF2B5EF4-FFF2-40B4-BE49-F238E27FC236}">
                      <a16:creationId xmlns:a16="http://schemas.microsoft.com/office/drawing/2014/main" id="{92DF941D-A8A9-49B2-BB17-18CCCE1489B3}"/>
                    </a:ext>
                  </a:extLst>
                </p:cNvPr>
                <p:cNvCxnSpPr/>
                <p:nvPr/>
              </p:nvCxnSpPr>
              <p:spPr>
                <a:xfrm>
                  <a:off x="1005201" y="2752725"/>
                  <a:ext cx="3016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65D77D9-0073-43EC-8443-D0EFAECBAE28}"/>
                    </a:ext>
                  </a:extLst>
                </p:cNvPr>
                <p:cNvSpPr txBox="1"/>
                <p:nvPr/>
              </p:nvSpPr>
              <p:spPr>
                <a:xfrm>
                  <a:off x="1290802" y="2614225"/>
                  <a:ext cx="1332289" cy="276999"/>
                </a:xfrm>
                <a:prstGeom prst="rect">
                  <a:avLst/>
                </a:prstGeom>
                <a:noFill/>
              </p:spPr>
              <p:txBody>
                <a:bodyPr wrap="none" rtlCol="0">
                  <a:spAutoFit/>
                </a:bodyPr>
                <a:lstStyle/>
                <a:p>
                  <a:r>
                    <a:rPr lang="en-US" sz="1200" dirty="0">
                      <a:solidFill>
                        <a:schemeClr val="bg1"/>
                      </a:solidFill>
                    </a:rPr>
                    <a:t>Baseline Cross-net</a:t>
                  </a:r>
                  <a:endParaRPr lang="en-US" dirty="0">
                    <a:solidFill>
                      <a:schemeClr val="bg1"/>
                    </a:solidFill>
                  </a:endParaRPr>
                </a:p>
              </p:txBody>
            </p:sp>
          </p:grpSp>
          <p:grpSp>
            <p:nvGrpSpPr>
              <p:cNvPr id="16" name="Group 15">
                <a:extLst>
                  <a:ext uri="{FF2B5EF4-FFF2-40B4-BE49-F238E27FC236}">
                    <a16:creationId xmlns:a16="http://schemas.microsoft.com/office/drawing/2014/main" id="{7B80389A-1F15-4DFB-918C-8B4A1F6B5B08}"/>
                  </a:ext>
                </a:extLst>
              </p:cNvPr>
              <p:cNvGrpSpPr/>
              <p:nvPr/>
            </p:nvGrpSpPr>
            <p:grpSpPr>
              <a:xfrm>
                <a:off x="3515037" y="2614225"/>
                <a:ext cx="1682076" cy="276999"/>
                <a:chOff x="1189883" y="2614225"/>
                <a:chExt cx="1682076" cy="276999"/>
              </a:xfrm>
            </p:grpSpPr>
            <p:cxnSp>
              <p:nvCxnSpPr>
                <p:cNvPr id="17" name="Straight Connector 16">
                  <a:extLst>
                    <a:ext uri="{FF2B5EF4-FFF2-40B4-BE49-F238E27FC236}">
                      <a16:creationId xmlns:a16="http://schemas.microsoft.com/office/drawing/2014/main" id="{62DE77A4-4F3F-4C14-BDC4-C3424F6B4888}"/>
                    </a:ext>
                  </a:extLst>
                </p:cNvPr>
                <p:cNvCxnSpPr/>
                <p:nvPr/>
              </p:nvCxnSpPr>
              <p:spPr>
                <a:xfrm>
                  <a:off x="1189883" y="2752725"/>
                  <a:ext cx="30162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26E492A-44F4-419A-8C68-251671CDEA37}"/>
                    </a:ext>
                  </a:extLst>
                </p:cNvPr>
                <p:cNvSpPr txBox="1"/>
                <p:nvPr/>
              </p:nvSpPr>
              <p:spPr>
                <a:xfrm>
                  <a:off x="1475486" y="2614225"/>
                  <a:ext cx="1396473" cy="276999"/>
                </a:xfrm>
                <a:prstGeom prst="rect">
                  <a:avLst/>
                </a:prstGeom>
                <a:noFill/>
              </p:spPr>
              <p:txBody>
                <a:bodyPr wrap="none" rtlCol="0">
                  <a:spAutoFit/>
                </a:bodyPr>
                <a:lstStyle/>
                <a:p>
                  <a:r>
                    <a:rPr lang="en-US" sz="1200" dirty="0">
                      <a:solidFill>
                        <a:schemeClr val="bg1"/>
                      </a:solidFill>
                    </a:rPr>
                    <a:t>Proposed-new user</a:t>
                  </a:r>
                  <a:endParaRPr lang="en-US" dirty="0">
                    <a:solidFill>
                      <a:schemeClr val="bg1"/>
                    </a:solidFill>
                  </a:endParaRPr>
                </a:p>
              </p:txBody>
            </p:sp>
          </p:grpSp>
          <p:grpSp>
            <p:nvGrpSpPr>
              <p:cNvPr id="19" name="Group 18">
                <a:extLst>
                  <a:ext uri="{FF2B5EF4-FFF2-40B4-BE49-F238E27FC236}">
                    <a16:creationId xmlns:a16="http://schemas.microsoft.com/office/drawing/2014/main" id="{871A3772-4365-44B2-AA77-99A30AD3C1DC}"/>
                  </a:ext>
                </a:extLst>
              </p:cNvPr>
              <p:cNvGrpSpPr/>
              <p:nvPr/>
            </p:nvGrpSpPr>
            <p:grpSpPr>
              <a:xfrm>
                <a:off x="4946117" y="2614225"/>
                <a:ext cx="1083383" cy="276999"/>
                <a:chOff x="1438809" y="2614225"/>
                <a:chExt cx="1083383" cy="276999"/>
              </a:xfrm>
            </p:grpSpPr>
            <p:cxnSp>
              <p:nvCxnSpPr>
                <p:cNvPr id="20" name="Straight Connector 19">
                  <a:extLst>
                    <a:ext uri="{FF2B5EF4-FFF2-40B4-BE49-F238E27FC236}">
                      <a16:creationId xmlns:a16="http://schemas.microsoft.com/office/drawing/2014/main" id="{96018B8E-95D6-4EBA-AAED-107523A5235F}"/>
                    </a:ext>
                  </a:extLst>
                </p:cNvPr>
                <p:cNvCxnSpPr/>
                <p:nvPr/>
              </p:nvCxnSpPr>
              <p:spPr>
                <a:xfrm>
                  <a:off x="1438809" y="2752725"/>
                  <a:ext cx="301628" cy="0"/>
                </a:xfrm>
                <a:prstGeom prst="line">
                  <a:avLst/>
                </a:prstGeom>
                <a:ln w="38100">
                  <a:solidFill>
                    <a:srgbClr val="A5A5A5"/>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6903C30-8C03-4167-89E5-EF421A864112}"/>
                    </a:ext>
                  </a:extLst>
                </p:cNvPr>
                <p:cNvSpPr txBox="1"/>
                <p:nvPr/>
              </p:nvSpPr>
              <p:spPr>
                <a:xfrm>
                  <a:off x="1724409" y="2614225"/>
                  <a:ext cx="797783" cy="276999"/>
                </a:xfrm>
                <a:prstGeom prst="rect">
                  <a:avLst/>
                </a:prstGeom>
                <a:noFill/>
              </p:spPr>
              <p:txBody>
                <a:bodyPr wrap="none" rtlCol="0">
                  <a:spAutoFit/>
                </a:bodyPr>
                <a:lstStyle/>
                <a:p>
                  <a:r>
                    <a:rPr lang="en-US" sz="1200" dirty="0">
                      <a:solidFill>
                        <a:schemeClr val="bg1"/>
                      </a:solidFill>
                    </a:rPr>
                    <a:t>Single net</a:t>
                  </a:r>
                  <a:endParaRPr lang="en-US" dirty="0">
                    <a:solidFill>
                      <a:schemeClr val="bg1"/>
                    </a:solidFill>
                  </a:endParaRPr>
                </a:p>
              </p:txBody>
            </p:sp>
          </p:grpSp>
        </p:grpSp>
      </p:grpSp>
    </p:spTree>
    <p:extLst>
      <p:ext uri="{BB962C8B-B14F-4D97-AF65-F5344CB8AC3E}">
        <p14:creationId xmlns:p14="http://schemas.microsoft.com/office/powerpoint/2010/main" val="970401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93AB-103D-4750-817C-8DCB62344318}"/>
              </a:ext>
            </a:extLst>
          </p:cNvPr>
          <p:cNvSpPr>
            <a:spLocks noGrp="1"/>
          </p:cNvSpPr>
          <p:nvPr>
            <p:ph type="title"/>
          </p:nvPr>
        </p:nvSpPr>
        <p:spPr/>
        <p:txBody>
          <a:bodyPr/>
          <a:lstStyle/>
          <a:p>
            <a:r>
              <a:rPr lang="en-US" dirty="0"/>
              <a:t>Journey</a:t>
            </a:r>
          </a:p>
        </p:txBody>
      </p:sp>
      <p:graphicFrame>
        <p:nvGraphicFramePr>
          <p:cNvPr id="4" name="Content Placeholder 3">
            <a:extLst>
              <a:ext uri="{FF2B5EF4-FFF2-40B4-BE49-F238E27FC236}">
                <a16:creationId xmlns:a16="http://schemas.microsoft.com/office/drawing/2014/main" id="{C9FEF37A-D57F-4BAB-A3DF-CB466E96BA9D}"/>
              </a:ext>
            </a:extLst>
          </p:cNvPr>
          <p:cNvGraphicFramePr>
            <a:graphicFrameLocks noGrp="1"/>
          </p:cNvGraphicFramePr>
          <p:nvPr>
            <p:ph idx="1"/>
            <p:extLst>
              <p:ext uri="{D42A27DB-BD31-4B8C-83A1-F6EECF244321}">
                <p14:modId xmlns:p14="http://schemas.microsoft.com/office/powerpoint/2010/main" val="690595531"/>
              </p:ext>
            </p:extLst>
          </p:nvPr>
        </p:nvGraphicFramePr>
        <p:xfrm>
          <a:off x="838200" y="1016000"/>
          <a:ext cx="10515600" cy="5556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2210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9764-466C-44D7-893A-8B6BAA0E3030}"/>
              </a:ext>
            </a:extLst>
          </p:cNvPr>
          <p:cNvSpPr>
            <a:spLocks noGrp="1"/>
          </p:cNvSpPr>
          <p:nvPr>
            <p:ph type="title"/>
          </p:nvPr>
        </p:nvSpPr>
        <p:spPr/>
        <p:txBody>
          <a:bodyPr/>
          <a:lstStyle/>
          <a:p>
            <a:r>
              <a:rPr lang="en-US" dirty="0"/>
              <a:t>Study 2 : Effectiveness</a:t>
            </a:r>
          </a:p>
        </p:txBody>
      </p:sp>
      <p:sp>
        <p:nvSpPr>
          <p:cNvPr id="3" name="Content Placeholder 2">
            <a:extLst>
              <a:ext uri="{FF2B5EF4-FFF2-40B4-BE49-F238E27FC236}">
                <a16:creationId xmlns:a16="http://schemas.microsoft.com/office/drawing/2014/main" id="{4915B872-6CDB-4EB5-94D6-786075C7363B}"/>
              </a:ext>
            </a:extLst>
          </p:cNvPr>
          <p:cNvSpPr>
            <a:spLocks noGrp="1"/>
          </p:cNvSpPr>
          <p:nvPr>
            <p:ph idx="1"/>
          </p:nvPr>
        </p:nvSpPr>
        <p:spPr/>
        <p:txBody>
          <a:bodyPr/>
          <a:lstStyle/>
          <a:p>
            <a:r>
              <a:rPr lang="en-US" dirty="0"/>
              <a:t>We propose :</a:t>
            </a:r>
          </a:p>
          <a:p>
            <a:pPr lvl="1"/>
            <a:r>
              <a:rPr lang="en-US" dirty="0"/>
              <a:t>LSTM based online Cross-network Recommender System</a:t>
            </a:r>
          </a:p>
          <a:p>
            <a:pPr lvl="1"/>
            <a:endParaRPr lang="en-US" dirty="0"/>
          </a:p>
          <a:p>
            <a:pPr lvl="1"/>
            <a:endParaRPr lang="en-US" dirty="0"/>
          </a:p>
          <a:p>
            <a:r>
              <a:rPr lang="en-US" dirty="0"/>
              <a:t>YouTube video recommendations using Twitter auxiliary information</a:t>
            </a:r>
          </a:p>
          <a:p>
            <a:endParaRPr lang="en-US" dirty="0"/>
          </a:p>
          <a:p>
            <a:endParaRPr lang="en-US" dirty="0"/>
          </a:p>
          <a:p>
            <a:endParaRPr lang="en-US" dirty="0"/>
          </a:p>
        </p:txBody>
      </p:sp>
      <p:grpSp>
        <p:nvGrpSpPr>
          <p:cNvPr id="11" name="Group 10">
            <a:extLst>
              <a:ext uri="{FF2B5EF4-FFF2-40B4-BE49-F238E27FC236}">
                <a16:creationId xmlns:a16="http://schemas.microsoft.com/office/drawing/2014/main" id="{2BCE8B69-22CA-4687-B911-416D92F116F2}"/>
              </a:ext>
            </a:extLst>
          </p:cNvPr>
          <p:cNvGrpSpPr/>
          <p:nvPr/>
        </p:nvGrpSpPr>
        <p:grpSpPr>
          <a:xfrm>
            <a:off x="3627077" y="4531549"/>
            <a:ext cx="4423022" cy="1272352"/>
            <a:chOff x="3627077" y="4531549"/>
            <a:chExt cx="4423022" cy="1272352"/>
          </a:xfrm>
        </p:grpSpPr>
        <p:grpSp>
          <p:nvGrpSpPr>
            <p:cNvPr id="4" name="Group 3">
              <a:extLst>
                <a:ext uri="{FF2B5EF4-FFF2-40B4-BE49-F238E27FC236}">
                  <a16:creationId xmlns:a16="http://schemas.microsoft.com/office/drawing/2014/main" id="{0E8A5F7B-2C30-4057-AD91-96C9A5DEB001}"/>
                </a:ext>
              </a:extLst>
            </p:cNvPr>
            <p:cNvGrpSpPr/>
            <p:nvPr/>
          </p:nvGrpSpPr>
          <p:grpSpPr>
            <a:xfrm>
              <a:off x="3627077" y="4531549"/>
              <a:ext cx="4423022" cy="1272352"/>
              <a:chOff x="657302" y="3802278"/>
              <a:chExt cx="7176032" cy="2064300"/>
            </a:xfrm>
          </p:grpSpPr>
          <p:grpSp>
            <p:nvGrpSpPr>
              <p:cNvPr id="5" name="Group 4">
                <a:extLst>
                  <a:ext uri="{FF2B5EF4-FFF2-40B4-BE49-F238E27FC236}">
                    <a16:creationId xmlns:a16="http://schemas.microsoft.com/office/drawing/2014/main" id="{5E10A0D0-C426-46E9-9BAE-9D45088EA7D9}"/>
                  </a:ext>
                </a:extLst>
              </p:cNvPr>
              <p:cNvGrpSpPr/>
              <p:nvPr/>
            </p:nvGrpSpPr>
            <p:grpSpPr>
              <a:xfrm>
                <a:off x="657302" y="5143081"/>
                <a:ext cx="7176032" cy="723497"/>
                <a:chOff x="659627" y="4898323"/>
                <a:chExt cx="7176032" cy="723497"/>
              </a:xfrm>
            </p:grpSpPr>
            <p:sp>
              <p:nvSpPr>
                <p:cNvPr id="9" name="TextBox 8">
                  <a:extLst>
                    <a:ext uri="{FF2B5EF4-FFF2-40B4-BE49-F238E27FC236}">
                      <a16:creationId xmlns:a16="http://schemas.microsoft.com/office/drawing/2014/main" id="{940FE5BD-14BF-48FF-8C6B-88FBA653B284}"/>
                    </a:ext>
                  </a:extLst>
                </p:cNvPr>
                <p:cNvSpPr txBox="1"/>
                <p:nvPr/>
              </p:nvSpPr>
              <p:spPr>
                <a:xfrm>
                  <a:off x="659627" y="4898323"/>
                  <a:ext cx="2557168" cy="549279"/>
                </a:xfrm>
                <a:prstGeom prst="rect">
                  <a:avLst/>
                </a:prstGeom>
                <a:noFill/>
              </p:spPr>
              <p:txBody>
                <a:bodyPr wrap="none" rtlCol="0">
                  <a:spAutoFit/>
                </a:bodyPr>
                <a:lstStyle/>
                <a:p>
                  <a:r>
                    <a:rPr lang="en-US" sz="1600" dirty="0"/>
                    <a:t>Source networks</a:t>
                  </a:r>
                </a:p>
              </p:txBody>
            </p:sp>
            <p:sp>
              <p:nvSpPr>
                <p:cNvPr id="10" name="TextBox 9">
                  <a:extLst>
                    <a:ext uri="{FF2B5EF4-FFF2-40B4-BE49-F238E27FC236}">
                      <a16:creationId xmlns:a16="http://schemas.microsoft.com/office/drawing/2014/main" id="{7D188ED8-63E7-4871-BF32-599DDB4A76D2}"/>
                    </a:ext>
                  </a:extLst>
                </p:cNvPr>
                <p:cNvSpPr txBox="1"/>
                <p:nvPr/>
              </p:nvSpPr>
              <p:spPr>
                <a:xfrm>
                  <a:off x="5446990" y="4905275"/>
                  <a:ext cx="2388669" cy="716545"/>
                </a:xfrm>
                <a:prstGeom prst="rect">
                  <a:avLst/>
                </a:prstGeom>
                <a:noFill/>
              </p:spPr>
              <p:txBody>
                <a:bodyPr wrap="square" rtlCol="0">
                  <a:spAutoFit/>
                </a:bodyPr>
                <a:lstStyle/>
                <a:p>
                  <a:r>
                    <a:rPr lang="en-US" sz="1600" dirty="0"/>
                    <a:t>Target network</a:t>
                  </a:r>
                </a:p>
              </p:txBody>
            </p:sp>
          </p:grpSp>
          <p:pic>
            <p:nvPicPr>
              <p:cNvPr id="6" name="Picture 2" descr="Image result for twitter and youtube logos">
                <a:extLst>
                  <a:ext uri="{FF2B5EF4-FFF2-40B4-BE49-F238E27FC236}">
                    <a16:creationId xmlns:a16="http://schemas.microsoft.com/office/drawing/2014/main" id="{B7963B38-9672-4F09-B147-4031CA8E98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2" r="34445"/>
              <a:stretch/>
            </p:blipFill>
            <p:spPr bwMode="auto">
              <a:xfrm>
                <a:off x="1935887" y="3818628"/>
                <a:ext cx="1319325" cy="1176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Image result for twitter and youtube logos">
                <a:extLst>
                  <a:ext uri="{FF2B5EF4-FFF2-40B4-BE49-F238E27FC236}">
                    <a16:creationId xmlns:a16="http://schemas.microsoft.com/office/drawing/2014/main" id="{1CFA9427-3870-4E81-86C5-C9F73B2FC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10" t="-1745" r="-1853" b="-1034"/>
              <a:stretch/>
            </p:blipFill>
            <p:spPr bwMode="auto">
              <a:xfrm>
                <a:off x="5944392" y="3802278"/>
                <a:ext cx="1319325" cy="1209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Right Arrow 15">
                <a:extLst>
                  <a:ext uri="{FF2B5EF4-FFF2-40B4-BE49-F238E27FC236}">
                    <a16:creationId xmlns:a16="http://schemas.microsoft.com/office/drawing/2014/main" id="{D2778CF4-556C-4EE9-9673-3CA42A74BB1B}"/>
                  </a:ext>
                </a:extLst>
              </p:cNvPr>
              <p:cNvSpPr/>
              <p:nvPr/>
            </p:nvSpPr>
            <p:spPr bwMode="auto">
              <a:xfrm>
                <a:off x="4157104" y="4126664"/>
                <a:ext cx="885395" cy="560256"/>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pic>
          <p:nvPicPr>
            <p:cNvPr id="4098" name="Picture 2" descr="Image result for google plus logo">
              <a:extLst>
                <a:ext uri="{FF2B5EF4-FFF2-40B4-BE49-F238E27FC236}">
                  <a16:creationId xmlns:a16="http://schemas.microsoft.com/office/drawing/2014/main" id="{7B94CFFC-A34B-429B-B185-DF6FD7129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2189" y="4571115"/>
              <a:ext cx="695553" cy="695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845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C7CD5-C120-47F0-8290-06430BFE1559}"/>
              </a:ext>
            </a:extLst>
          </p:cNvPr>
          <p:cNvSpPr>
            <a:spLocks noGrp="1"/>
          </p:cNvSpPr>
          <p:nvPr>
            <p:ph type="title"/>
          </p:nvPr>
        </p:nvSpPr>
        <p:spPr/>
        <p:txBody>
          <a:bodyPr>
            <a:normAutofit fontScale="90000"/>
          </a:bodyPr>
          <a:lstStyle/>
          <a:p>
            <a:r>
              <a:rPr lang="en-US" dirty="0"/>
              <a:t>LSTM Networks for Online Cross-Network Recommendations</a:t>
            </a:r>
          </a:p>
        </p:txBody>
      </p:sp>
      <p:sp>
        <p:nvSpPr>
          <p:cNvPr id="3" name="Content Placeholder 2">
            <a:extLst>
              <a:ext uri="{FF2B5EF4-FFF2-40B4-BE49-F238E27FC236}">
                <a16:creationId xmlns:a16="http://schemas.microsoft.com/office/drawing/2014/main" id="{FAE6D406-DA01-49C7-AD52-BB212917D4AE}"/>
              </a:ext>
            </a:extLst>
          </p:cNvPr>
          <p:cNvSpPr>
            <a:spLocks noGrp="1"/>
          </p:cNvSpPr>
          <p:nvPr>
            <p:ph idx="1"/>
          </p:nvPr>
        </p:nvSpPr>
        <p:spPr/>
        <p:txBody>
          <a:bodyPr/>
          <a:lstStyle/>
          <a:p>
            <a:endParaRPr lang="en-US" dirty="0"/>
          </a:p>
          <a:p>
            <a:r>
              <a:rPr lang="en-US" b="1" dirty="0"/>
              <a:t>Dilruk Perera</a:t>
            </a:r>
            <a:r>
              <a:rPr lang="en-US" dirty="0"/>
              <a:t>, and Roger Zimmermann, “LSTM Networks for Online Cross-Network Recommendations,” 2018 </a:t>
            </a:r>
            <a:r>
              <a:rPr lang="en-US" b="1" dirty="0"/>
              <a:t>International Joint Conference on Artificial Intelligence, IJCAI</a:t>
            </a:r>
            <a:r>
              <a:rPr lang="en-US" dirty="0"/>
              <a:t>, 2018 </a:t>
            </a:r>
          </a:p>
        </p:txBody>
      </p:sp>
    </p:spTree>
    <p:extLst>
      <p:ext uri="{BB962C8B-B14F-4D97-AF65-F5344CB8AC3E}">
        <p14:creationId xmlns:p14="http://schemas.microsoft.com/office/powerpoint/2010/main" val="3750783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9968-C798-4223-A9EF-46AD6DCEA6E9}"/>
              </a:ext>
            </a:extLst>
          </p:cNvPr>
          <p:cNvSpPr>
            <a:spLocks noGrp="1"/>
          </p:cNvSpPr>
          <p:nvPr>
            <p:ph type="title"/>
          </p:nvPr>
        </p:nvSpPr>
        <p:spPr/>
        <p:txBody>
          <a:bodyPr/>
          <a:lstStyle/>
          <a:p>
            <a:r>
              <a:rPr lang="en-US" b="1" dirty="0"/>
              <a:t>Model : LSTM</a:t>
            </a:r>
          </a:p>
        </p:txBody>
      </p:sp>
      <p:sp>
        <p:nvSpPr>
          <p:cNvPr id="3" name="Content Placeholder 2">
            <a:extLst>
              <a:ext uri="{FF2B5EF4-FFF2-40B4-BE49-F238E27FC236}">
                <a16:creationId xmlns:a16="http://schemas.microsoft.com/office/drawing/2014/main" id="{D9745B37-14D6-4955-9775-9E3A6295F438}"/>
              </a:ext>
            </a:extLst>
          </p:cNvPr>
          <p:cNvSpPr>
            <a:spLocks noGrp="1"/>
          </p:cNvSpPr>
          <p:nvPr>
            <p:ph idx="1"/>
          </p:nvPr>
        </p:nvSpPr>
        <p:spPr>
          <a:xfrm>
            <a:off x="838200" y="943427"/>
            <a:ext cx="10515600" cy="5703150"/>
          </a:xfrm>
        </p:spPr>
        <p:txBody>
          <a:bodyPr>
            <a:normAutofit/>
          </a:bodyPr>
          <a:lstStyle/>
          <a:p>
            <a:pPr marL="0" indent="0">
              <a:buNone/>
            </a:pPr>
            <a:endParaRPr lang="en-US" dirty="0"/>
          </a:p>
          <a:p>
            <a:endParaRPr lang="en-US" dirty="0"/>
          </a:p>
          <a:p>
            <a:endParaRPr lang="en-US" dirty="0"/>
          </a:p>
          <a:p>
            <a:pPr marL="0" indent="0">
              <a:buNone/>
            </a:pPr>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9ACCCE2C-38FD-4415-9998-0BE446D52D93}"/>
              </a:ext>
            </a:extLst>
          </p:cNvPr>
          <p:cNvSpPr>
            <a:spLocks noGrp="1"/>
          </p:cNvSpPr>
          <p:nvPr>
            <p:ph type="sldNum" sz="quarter" idx="4294967295"/>
          </p:nvPr>
        </p:nvSpPr>
        <p:spPr>
          <a:xfrm>
            <a:off x="8610600" y="6501491"/>
            <a:ext cx="2743200" cy="365125"/>
          </a:xfrm>
        </p:spPr>
        <p:txBody>
          <a:bodyPr/>
          <a:lstStyle/>
          <a:p>
            <a:fld id="{8897D297-2330-469C-AF8C-AF5E5F1258A3}" type="slidenum">
              <a:rPr lang="en-US" smtClean="0"/>
              <a:t>23</a:t>
            </a:fld>
            <a:endParaRPr lang="en-US"/>
          </a:p>
        </p:txBody>
      </p:sp>
      <p:grpSp>
        <p:nvGrpSpPr>
          <p:cNvPr id="4110" name="Group 4109">
            <a:extLst>
              <a:ext uri="{FF2B5EF4-FFF2-40B4-BE49-F238E27FC236}">
                <a16:creationId xmlns:a16="http://schemas.microsoft.com/office/drawing/2014/main" id="{6FF01CA1-79C0-488F-AA2D-6D6B6877CC87}"/>
              </a:ext>
            </a:extLst>
          </p:cNvPr>
          <p:cNvGrpSpPr/>
          <p:nvPr/>
        </p:nvGrpSpPr>
        <p:grpSpPr>
          <a:xfrm>
            <a:off x="3170139" y="2871791"/>
            <a:ext cx="4078183" cy="2615947"/>
            <a:chOff x="2842479" y="1616053"/>
            <a:chExt cx="4078183" cy="2615947"/>
          </a:xfrm>
        </p:grpSpPr>
        <p:sp>
          <p:nvSpPr>
            <p:cNvPr id="52" name="Rectangle: Rounded Corners 51">
              <a:extLst>
                <a:ext uri="{FF2B5EF4-FFF2-40B4-BE49-F238E27FC236}">
                  <a16:creationId xmlns:a16="http://schemas.microsoft.com/office/drawing/2014/main" id="{DD0C59E5-0DE2-4F61-B007-1BFEEB09377B}"/>
                </a:ext>
              </a:extLst>
            </p:cNvPr>
            <p:cNvSpPr/>
            <p:nvPr/>
          </p:nvSpPr>
          <p:spPr>
            <a:xfrm>
              <a:off x="3778338" y="2011748"/>
              <a:ext cx="3142324" cy="1545125"/>
            </a:xfrm>
            <a:prstGeom prst="roundRect">
              <a:avLst/>
            </a:prstGeom>
            <a:ln>
              <a:solidFill>
                <a:schemeClr val="tx1">
                  <a:lumMod val="85000"/>
                  <a:lumOff val="1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4" name="Rectangle 123">
              <a:extLst>
                <a:ext uri="{FF2B5EF4-FFF2-40B4-BE49-F238E27FC236}">
                  <a16:creationId xmlns:a16="http://schemas.microsoft.com/office/drawing/2014/main" id="{A467A765-E019-4BDE-92CF-C500643B776E}"/>
                </a:ext>
              </a:extLst>
            </p:cNvPr>
            <p:cNvSpPr/>
            <p:nvPr/>
          </p:nvSpPr>
          <p:spPr>
            <a:xfrm>
              <a:off x="3705601" y="1616053"/>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LSTM Cell</a:t>
              </a:r>
            </a:p>
          </p:txBody>
        </p:sp>
        <p:grpSp>
          <p:nvGrpSpPr>
            <p:cNvPr id="4109" name="Group 4108">
              <a:extLst>
                <a:ext uri="{FF2B5EF4-FFF2-40B4-BE49-F238E27FC236}">
                  <a16:creationId xmlns:a16="http://schemas.microsoft.com/office/drawing/2014/main" id="{2D4F17D3-F508-43E4-9247-BBC4B1D4CC3F}"/>
                </a:ext>
              </a:extLst>
            </p:cNvPr>
            <p:cNvGrpSpPr/>
            <p:nvPr/>
          </p:nvGrpSpPr>
          <p:grpSpPr>
            <a:xfrm>
              <a:off x="2842479" y="3024472"/>
              <a:ext cx="2539760" cy="1207528"/>
              <a:chOff x="2842479" y="3024472"/>
              <a:chExt cx="2539760" cy="1207528"/>
            </a:xfrm>
          </p:grpSpPr>
          <p:cxnSp>
            <p:nvCxnSpPr>
              <p:cNvPr id="73" name="Straight Arrow Connector 72">
                <a:extLst>
                  <a:ext uri="{FF2B5EF4-FFF2-40B4-BE49-F238E27FC236}">
                    <a16:creationId xmlns:a16="http://schemas.microsoft.com/office/drawing/2014/main" id="{4117B178-97FD-4783-83CE-CC423CC177D2}"/>
                  </a:ext>
                </a:extLst>
              </p:cNvPr>
              <p:cNvCxnSpPr>
                <a:cxnSpLocks/>
              </p:cNvCxnSpPr>
              <p:nvPr/>
            </p:nvCxnSpPr>
            <p:spPr>
              <a:xfrm>
                <a:off x="2842479" y="3024472"/>
                <a:ext cx="120533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351376B4-5660-41FD-B1B6-BBAF7CEBED53}"/>
                  </a:ext>
                </a:extLst>
              </p:cNvPr>
              <p:cNvSpPr/>
              <p:nvPr/>
            </p:nvSpPr>
            <p:spPr>
              <a:xfrm>
                <a:off x="4290326" y="3758368"/>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input</a:t>
                </a:r>
              </a:p>
            </p:txBody>
          </p:sp>
          <p:cxnSp>
            <p:nvCxnSpPr>
              <p:cNvPr id="140" name="Straight Arrow Connector 139">
                <a:extLst>
                  <a:ext uri="{FF2B5EF4-FFF2-40B4-BE49-F238E27FC236}">
                    <a16:creationId xmlns:a16="http://schemas.microsoft.com/office/drawing/2014/main" id="{90054673-1EE6-4779-9121-B562D3362347}"/>
                  </a:ext>
                </a:extLst>
              </p:cNvPr>
              <p:cNvCxnSpPr>
                <a:cxnSpLocks/>
              </p:cNvCxnSpPr>
              <p:nvPr/>
            </p:nvCxnSpPr>
            <p:spPr>
              <a:xfrm flipV="1">
                <a:off x="5315261" y="3636802"/>
                <a:ext cx="0" cy="521224"/>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120" name="Group 4119">
            <a:extLst>
              <a:ext uri="{FF2B5EF4-FFF2-40B4-BE49-F238E27FC236}">
                <a16:creationId xmlns:a16="http://schemas.microsoft.com/office/drawing/2014/main" id="{31A2F883-4E8B-4F31-86B9-394047F31D60}"/>
              </a:ext>
            </a:extLst>
          </p:cNvPr>
          <p:cNvGrpSpPr/>
          <p:nvPr/>
        </p:nvGrpSpPr>
        <p:grpSpPr>
          <a:xfrm>
            <a:off x="4130577" y="2533517"/>
            <a:ext cx="4009385" cy="2900579"/>
            <a:chOff x="3802917" y="1277779"/>
            <a:chExt cx="4009385" cy="2900579"/>
          </a:xfrm>
        </p:grpSpPr>
        <p:grpSp>
          <p:nvGrpSpPr>
            <p:cNvPr id="4111" name="Group 4110">
              <a:extLst>
                <a:ext uri="{FF2B5EF4-FFF2-40B4-BE49-F238E27FC236}">
                  <a16:creationId xmlns:a16="http://schemas.microsoft.com/office/drawing/2014/main" id="{2F5EC973-900B-4C03-985B-7F27917111CE}"/>
                </a:ext>
              </a:extLst>
            </p:cNvPr>
            <p:cNvGrpSpPr/>
            <p:nvPr/>
          </p:nvGrpSpPr>
          <p:grpSpPr>
            <a:xfrm>
              <a:off x="4268288" y="2799317"/>
              <a:ext cx="1923260" cy="1379041"/>
              <a:chOff x="4268288" y="2799317"/>
              <a:chExt cx="1923260" cy="1379041"/>
            </a:xfrm>
          </p:grpSpPr>
          <p:cxnSp>
            <p:nvCxnSpPr>
              <p:cNvPr id="75" name="Straight Arrow Connector 74">
                <a:extLst>
                  <a:ext uri="{FF2B5EF4-FFF2-40B4-BE49-F238E27FC236}">
                    <a16:creationId xmlns:a16="http://schemas.microsoft.com/office/drawing/2014/main" id="{E21960B3-065A-4F99-B40E-F9ED2B7149C8}"/>
                  </a:ext>
                </a:extLst>
              </p:cNvPr>
              <p:cNvCxnSpPr>
                <a:cxnSpLocks/>
              </p:cNvCxnSpPr>
              <p:nvPr/>
            </p:nvCxnSpPr>
            <p:spPr>
              <a:xfrm rot="16200000" flipV="1">
                <a:off x="4072775" y="3445258"/>
                <a:ext cx="391026"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8B724135-C22D-44EB-A490-7C08054D2975}"/>
                  </a:ext>
                </a:extLst>
              </p:cNvPr>
              <p:cNvCxnSpPr>
                <a:cxnSpLocks/>
              </p:cNvCxnSpPr>
              <p:nvPr/>
            </p:nvCxnSpPr>
            <p:spPr>
              <a:xfrm flipV="1">
                <a:off x="5315261" y="3256276"/>
                <a:ext cx="0" cy="922082"/>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66089FA3-48BD-4F03-801D-0B2F58597F3B}"/>
                  </a:ext>
                </a:extLst>
              </p:cNvPr>
              <p:cNvCxnSpPr>
                <a:cxnSpLocks/>
              </p:cNvCxnSpPr>
              <p:nvPr/>
            </p:nvCxnSpPr>
            <p:spPr>
              <a:xfrm rot="16200000" flipV="1">
                <a:off x="5765397" y="3218417"/>
                <a:ext cx="838200"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7509A78-1F82-454E-8BCD-28B32D8DB181}"/>
                  </a:ext>
                </a:extLst>
              </p:cNvPr>
              <p:cNvCxnSpPr>
                <a:cxnSpLocks/>
              </p:cNvCxnSpPr>
              <p:nvPr/>
            </p:nvCxnSpPr>
            <p:spPr>
              <a:xfrm>
                <a:off x="4268288" y="3636802"/>
                <a:ext cx="1923260" cy="0"/>
              </a:xfrm>
              <a:prstGeom prst="line">
                <a:avLst/>
              </a:prstGeom>
              <a:ln w="19050">
                <a:solidFill>
                  <a:srgbClr val="00B050"/>
                </a:solidFill>
              </a:ln>
            </p:spPr>
            <p:style>
              <a:lnRef idx="1">
                <a:schemeClr val="dk1"/>
              </a:lnRef>
              <a:fillRef idx="0">
                <a:schemeClr val="dk1"/>
              </a:fillRef>
              <a:effectRef idx="0">
                <a:schemeClr val="dk1"/>
              </a:effectRef>
              <a:fontRef idx="minor">
                <a:schemeClr val="tx1"/>
              </a:fontRef>
            </p:style>
          </p:cxnSp>
        </p:grpSp>
        <p:grpSp>
          <p:nvGrpSpPr>
            <p:cNvPr id="4112" name="Group 4111">
              <a:extLst>
                <a:ext uri="{FF2B5EF4-FFF2-40B4-BE49-F238E27FC236}">
                  <a16:creationId xmlns:a16="http://schemas.microsoft.com/office/drawing/2014/main" id="{762D3CC3-14F5-4D8C-97B0-6EB18160CEED}"/>
                </a:ext>
              </a:extLst>
            </p:cNvPr>
            <p:cNvGrpSpPr/>
            <p:nvPr/>
          </p:nvGrpSpPr>
          <p:grpSpPr>
            <a:xfrm>
              <a:off x="3802917" y="2300497"/>
              <a:ext cx="910369" cy="944764"/>
              <a:chOff x="3802917" y="2300497"/>
              <a:chExt cx="910369" cy="944764"/>
            </a:xfrm>
          </p:grpSpPr>
          <p:sp>
            <p:nvSpPr>
              <p:cNvPr id="53" name="Rectangle 52">
                <a:extLst>
                  <a:ext uri="{FF2B5EF4-FFF2-40B4-BE49-F238E27FC236}">
                    <a16:creationId xmlns:a16="http://schemas.microsoft.com/office/drawing/2014/main" id="{3DF28ED0-E8FE-4053-94F6-65647FD1AF34}"/>
                  </a:ext>
                </a:extLst>
              </p:cNvPr>
              <p:cNvSpPr/>
              <p:nvPr/>
            </p:nvSpPr>
            <p:spPr>
              <a:xfrm>
                <a:off x="3802917" y="2300497"/>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Forget</a:t>
                </a:r>
              </a:p>
              <a:p>
                <a:pPr algn="ctr"/>
                <a:r>
                  <a:rPr lang="en-US" sz="1200" dirty="0">
                    <a:solidFill>
                      <a:schemeClr val="tx1"/>
                    </a:solidFill>
                  </a:rPr>
                  <a:t>gate</a:t>
                </a:r>
              </a:p>
            </p:txBody>
          </p:sp>
          <p:grpSp>
            <p:nvGrpSpPr>
              <p:cNvPr id="58" name="Group 57">
                <a:extLst>
                  <a:ext uri="{FF2B5EF4-FFF2-40B4-BE49-F238E27FC236}">
                    <a16:creationId xmlns:a16="http://schemas.microsoft.com/office/drawing/2014/main" id="{79B7F97A-D8C3-4986-8B89-47A355CA8A87}"/>
                  </a:ext>
                </a:extLst>
              </p:cNvPr>
              <p:cNvGrpSpPr/>
              <p:nvPr/>
            </p:nvGrpSpPr>
            <p:grpSpPr>
              <a:xfrm>
                <a:off x="4051441" y="2767490"/>
                <a:ext cx="477771" cy="477771"/>
                <a:chOff x="3737521" y="3108001"/>
                <a:chExt cx="477771" cy="477771"/>
              </a:xfrm>
            </p:grpSpPr>
            <p:sp>
              <p:nvSpPr>
                <p:cNvPr id="69" name="Oval 68">
                  <a:extLst>
                    <a:ext uri="{FF2B5EF4-FFF2-40B4-BE49-F238E27FC236}">
                      <a16:creationId xmlns:a16="http://schemas.microsoft.com/office/drawing/2014/main" id="{FCC6D6D7-1593-4D1B-9FEE-8FF217E002F4}"/>
                    </a:ext>
                  </a:extLst>
                </p:cNvPr>
                <p:cNvSpPr/>
                <p:nvPr/>
              </p:nvSpPr>
              <p:spPr>
                <a:xfrm>
                  <a:off x="3737521" y="3108001"/>
                  <a:ext cx="477771" cy="477771"/>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a:extLst>
                    <a:ext uri="{FF2B5EF4-FFF2-40B4-BE49-F238E27FC236}">
                      <a16:creationId xmlns:a16="http://schemas.microsoft.com/office/drawing/2014/main" id="{EE05EA91-C377-4D26-A9D0-39D74C5CB933}"/>
                    </a:ext>
                  </a:extLst>
                </p:cNvPr>
                <p:cNvCxnSpPr>
                  <a:cxnSpLocks/>
                </p:cNvCxnSpPr>
                <p:nvPr/>
              </p:nvCxnSpPr>
              <p:spPr>
                <a:xfrm>
                  <a:off x="3846866" y="3346886"/>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grpSp>
          <p:nvGrpSpPr>
            <p:cNvPr id="4118" name="Group 4117">
              <a:extLst>
                <a:ext uri="{FF2B5EF4-FFF2-40B4-BE49-F238E27FC236}">
                  <a16:creationId xmlns:a16="http://schemas.microsoft.com/office/drawing/2014/main" id="{4D113A54-3C20-4D2B-93AB-D201715FA87C}"/>
                </a:ext>
              </a:extLst>
            </p:cNvPr>
            <p:cNvGrpSpPr/>
            <p:nvPr/>
          </p:nvGrpSpPr>
          <p:grpSpPr>
            <a:xfrm>
              <a:off x="5952663" y="2299651"/>
              <a:ext cx="1222719" cy="487985"/>
              <a:chOff x="5952663" y="2299651"/>
              <a:chExt cx="1222719" cy="487985"/>
            </a:xfrm>
          </p:grpSpPr>
          <p:sp>
            <p:nvSpPr>
              <p:cNvPr id="55" name="Rectangle 54">
                <a:extLst>
                  <a:ext uri="{FF2B5EF4-FFF2-40B4-BE49-F238E27FC236}">
                    <a16:creationId xmlns:a16="http://schemas.microsoft.com/office/drawing/2014/main" id="{529BF1F1-C13C-4E6B-9944-3FE9AD7F7F7E}"/>
                  </a:ext>
                </a:extLst>
              </p:cNvPr>
              <p:cNvSpPr/>
              <p:nvPr/>
            </p:nvSpPr>
            <p:spPr>
              <a:xfrm>
                <a:off x="6164014" y="2299651"/>
                <a:ext cx="1011368"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Output</a:t>
                </a:r>
              </a:p>
              <a:p>
                <a:pPr algn="ctr"/>
                <a:r>
                  <a:rPr lang="en-US" sz="1200" dirty="0">
                    <a:solidFill>
                      <a:schemeClr val="tx1"/>
                    </a:solidFill>
                  </a:rPr>
                  <a:t>gate</a:t>
                </a:r>
              </a:p>
            </p:txBody>
          </p:sp>
          <p:grpSp>
            <p:nvGrpSpPr>
              <p:cNvPr id="60" name="Group 59">
                <a:extLst>
                  <a:ext uri="{FF2B5EF4-FFF2-40B4-BE49-F238E27FC236}">
                    <a16:creationId xmlns:a16="http://schemas.microsoft.com/office/drawing/2014/main" id="{8BDCF534-6A98-4451-AE1C-9F35235567D0}"/>
                  </a:ext>
                </a:extLst>
              </p:cNvPr>
              <p:cNvGrpSpPr/>
              <p:nvPr/>
            </p:nvGrpSpPr>
            <p:grpSpPr>
              <a:xfrm>
                <a:off x="5952663" y="2309865"/>
                <a:ext cx="477771" cy="477771"/>
                <a:chOff x="2426520" y="5001635"/>
                <a:chExt cx="477771" cy="477771"/>
              </a:xfrm>
              <a:solidFill>
                <a:schemeClr val="bg1"/>
              </a:solidFill>
            </p:grpSpPr>
            <p:sp>
              <p:nvSpPr>
                <p:cNvPr id="61" name="Oval 60">
                  <a:extLst>
                    <a:ext uri="{FF2B5EF4-FFF2-40B4-BE49-F238E27FC236}">
                      <a16:creationId xmlns:a16="http://schemas.microsoft.com/office/drawing/2014/main" id="{13083FA4-864A-47C7-B841-801285E9BEBE}"/>
                    </a:ext>
                  </a:extLst>
                </p:cNvPr>
                <p:cNvSpPr/>
                <p:nvPr/>
              </p:nvSpPr>
              <p:spPr>
                <a:xfrm>
                  <a:off x="2426520" y="5001635"/>
                  <a:ext cx="477771" cy="477771"/>
                </a:xfrm>
                <a:prstGeom prst="ellipse">
                  <a:avLst/>
                </a:prstGeom>
                <a:grp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DEDD3CD0-A48C-46F0-9B59-935B4C4FB2D5}"/>
                    </a:ext>
                  </a:extLst>
                </p:cNvPr>
                <p:cNvGrpSpPr/>
                <p:nvPr/>
              </p:nvGrpSpPr>
              <p:grpSpPr>
                <a:xfrm rot="2700000">
                  <a:off x="2535865" y="5110980"/>
                  <a:ext cx="259080" cy="259080"/>
                  <a:chOff x="1742142" y="3314507"/>
                  <a:chExt cx="259080" cy="259080"/>
                </a:xfrm>
                <a:grpFill/>
              </p:grpSpPr>
              <p:cxnSp>
                <p:nvCxnSpPr>
                  <p:cNvPr id="63" name="Straight Connector 62">
                    <a:extLst>
                      <a:ext uri="{FF2B5EF4-FFF2-40B4-BE49-F238E27FC236}">
                        <a16:creationId xmlns:a16="http://schemas.microsoft.com/office/drawing/2014/main" id="{D81B4674-BD1A-48B0-9BDC-4DAFB85A2704}"/>
                      </a:ext>
                    </a:extLst>
                  </p:cNvPr>
                  <p:cNvCxnSpPr>
                    <a:cxnSpLocks/>
                  </p:cNvCxnSpPr>
                  <p:nvPr/>
                </p:nvCxnSpPr>
                <p:spPr>
                  <a:xfrm>
                    <a:off x="1742142" y="3444047"/>
                    <a:ext cx="259080" cy="0"/>
                  </a:xfrm>
                  <a:prstGeom prst="line">
                    <a:avLst/>
                  </a:prstGeom>
                  <a:grpFill/>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64781CCB-6C2E-446B-9304-58696A29BA54}"/>
                      </a:ext>
                    </a:extLst>
                  </p:cNvPr>
                  <p:cNvCxnSpPr>
                    <a:cxnSpLocks/>
                  </p:cNvCxnSpPr>
                  <p:nvPr/>
                </p:nvCxnSpPr>
                <p:spPr>
                  <a:xfrm rot="5400000">
                    <a:off x="1742142" y="3444047"/>
                    <a:ext cx="259080" cy="0"/>
                  </a:xfrm>
                  <a:prstGeom prst="line">
                    <a:avLst/>
                  </a:prstGeom>
                  <a:grpFill/>
                  <a:ln w="38100">
                    <a:solidFill>
                      <a:srgbClr val="0070C0"/>
                    </a:solidFill>
                  </a:ln>
                </p:spPr>
                <p:style>
                  <a:lnRef idx="1">
                    <a:schemeClr val="dk1"/>
                  </a:lnRef>
                  <a:fillRef idx="0">
                    <a:schemeClr val="dk1"/>
                  </a:fillRef>
                  <a:effectRef idx="0">
                    <a:schemeClr val="dk1"/>
                  </a:effectRef>
                  <a:fontRef idx="minor">
                    <a:schemeClr val="tx1"/>
                  </a:fontRef>
                </p:style>
              </p:cxnSp>
            </p:grpSp>
          </p:grpSp>
        </p:grpSp>
        <p:grpSp>
          <p:nvGrpSpPr>
            <p:cNvPr id="4113" name="Group 4112">
              <a:extLst>
                <a:ext uri="{FF2B5EF4-FFF2-40B4-BE49-F238E27FC236}">
                  <a16:creationId xmlns:a16="http://schemas.microsoft.com/office/drawing/2014/main" id="{CE58384C-09B3-4377-A576-2DCA970DF156}"/>
                </a:ext>
              </a:extLst>
            </p:cNvPr>
            <p:cNvGrpSpPr/>
            <p:nvPr/>
          </p:nvGrpSpPr>
          <p:grpSpPr>
            <a:xfrm>
              <a:off x="4748211" y="2299651"/>
              <a:ext cx="1192994" cy="945610"/>
              <a:chOff x="4748211" y="2299651"/>
              <a:chExt cx="1192994" cy="945610"/>
            </a:xfrm>
          </p:grpSpPr>
          <p:sp>
            <p:nvSpPr>
              <p:cNvPr id="54" name="Rectangle 53">
                <a:extLst>
                  <a:ext uri="{FF2B5EF4-FFF2-40B4-BE49-F238E27FC236}">
                    <a16:creationId xmlns:a16="http://schemas.microsoft.com/office/drawing/2014/main" id="{76B2483E-089F-4200-8CBE-F57CA5127DD4}"/>
                  </a:ext>
                </a:extLst>
              </p:cNvPr>
              <p:cNvSpPr/>
              <p:nvPr/>
            </p:nvSpPr>
            <p:spPr>
              <a:xfrm>
                <a:off x="4748211" y="2299651"/>
                <a:ext cx="835841"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Input</a:t>
                </a:r>
              </a:p>
              <a:p>
                <a:pPr algn="ctr"/>
                <a:r>
                  <a:rPr lang="en-US" sz="1200" dirty="0">
                    <a:solidFill>
                      <a:schemeClr val="tx1"/>
                    </a:solidFill>
                  </a:rPr>
                  <a:t>gate</a:t>
                </a:r>
              </a:p>
            </p:txBody>
          </p:sp>
          <p:grpSp>
            <p:nvGrpSpPr>
              <p:cNvPr id="59" name="Group 58">
                <a:extLst>
                  <a:ext uri="{FF2B5EF4-FFF2-40B4-BE49-F238E27FC236}">
                    <a16:creationId xmlns:a16="http://schemas.microsoft.com/office/drawing/2014/main" id="{7A940323-1B24-4A7B-84F7-199DA38E6E51}"/>
                  </a:ext>
                </a:extLst>
              </p:cNvPr>
              <p:cNvGrpSpPr/>
              <p:nvPr/>
            </p:nvGrpSpPr>
            <p:grpSpPr>
              <a:xfrm>
                <a:off x="5085370" y="2767490"/>
                <a:ext cx="477771" cy="477771"/>
                <a:chOff x="1632797" y="3205162"/>
                <a:chExt cx="477771" cy="477771"/>
              </a:xfrm>
            </p:grpSpPr>
            <p:sp>
              <p:nvSpPr>
                <p:cNvPr id="65" name="Oval 64">
                  <a:extLst>
                    <a:ext uri="{FF2B5EF4-FFF2-40B4-BE49-F238E27FC236}">
                      <a16:creationId xmlns:a16="http://schemas.microsoft.com/office/drawing/2014/main" id="{12E9BC84-737F-43AE-AF1F-FDAEDFA4F421}"/>
                    </a:ext>
                  </a:extLst>
                </p:cNvPr>
                <p:cNvSpPr/>
                <p:nvPr/>
              </p:nvSpPr>
              <p:spPr>
                <a:xfrm>
                  <a:off x="1632797" y="3205162"/>
                  <a:ext cx="477771" cy="477771"/>
                </a:xfrm>
                <a:prstGeom prst="ellipse">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94464869-952B-4D61-B3E3-7BA263B80921}"/>
                    </a:ext>
                  </a:extLst>
                </p:cNvPr>
                <p:cNvGrpSpPr/>
                <p:nvPr/>
              </p:nvGrpSpPr>
              <p:grpSpPr>
                <a:xfrm>
                  <a:off x="1742142" y="3314507"/>
                  <a:ext cx="259080" cy="259080"/>
                  <a:chOff x="1742142" y="3314507"/>
                  <a:chExt cx="259080" cy="259080"/>
                </a:xfrm>
              </p:grpSpPr>
              <p:cxnSp>
                <p:nvCxnSpPr>
                  <p:cNvPr id="67" name="Straight Connector 66">
                    <a:extLst>
                      <a:ext uri="{FF2B5EF4-FFF2-40B4-BE49-F238E27FC236}">
                        <a16:creationId xmlns:a16="http://schemas.microsoft.com/office/drawing/2014/main" id="{95263C12-46E4-4419-ACDE-968F0B7B02E5}"/>
                      </a:ext>
                    </a:extLst>
                  </p:cNvPr>
                  <p:cNvCxnSpPr>
                    <a:cxnSpLocks/>
                  </p:cNvCxnSpPr>
                  <p:nvPr/>
                </p:nvCxnSpPr>
                <p:spPr>
                  <a:xfrm>
                    <a:off x="1742142" y="3444047"/>
                    <a:ext cx="259080" cy="0"/>
                  </a:xfrm>
                  <a:prstGeom prst="line">
                    <a:avLst/>
                  </a:prstGeom>
                  <a:ln w="38100">
                    <a:solidFill>
                      <a:schemeClr val="accent6">
                        <a:lumMod val="50000"/>
                      </a:schemeClr>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B6457B67-C919-4397-BE7C-D24F157157EB}"/>
                      </a:ext>
                    </a:extLst>
                  </p:cNvPr>
                  <p:cNvCxnSpPr>
                    <a:cxnSpLocks/>
                  </p:cNvCxnSpPr>
                  <p:nvPr/>
                </p:nvCxnSpPr>
                <p:spPr>
                  <a:xfrm rot="5400000">
                    <a:off x="1742142" y="3444047"/>
                    <a:ext cx="259080" cy="0"/>
                  </a:xfrm>
                  <a:prstGeom prst="line">
                    <a:avLst/>
                  </a:prstGeom>
                  <a:ln w="38100">
                    <a:solidFill>
                      <a:schemeClr val="accent6">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4100" name="Group 4099">
                <a:extLst>
                  <a:ext uri="{FF2B5EF4-FFF2-40B4-BE49-F238E27FC236}">
                    <a16:creationId xmlns:a16="http://schemas.microsoft.com/office/drawing/2014/main" id="{EACB08C6-CD24-48FB-8793-74921DA42829}"/>
                  </a:ext>
                </a:extLst>
              </p:cNvPr>
              <p:cNvGrpSpPr/>
              <p:nvPr/>
            </p:nvGrpSpPr>
            <p:grpSpPr>
              <a:xfrm>
                <a:off x="5382239" y="2532925"/>
                <a:ext cx="558966" cy="240358"/>
                <a:chOff x="5324255" y="2532925"/>
                <a:chExt cx="628408" cy="235348"/>
              </a:xfrm>
            </p:grpSpPr>
            <p:cxnSp>
              <p:nvCxnSpPr>
                <p:cNvPr id="57" name="Straight Arrow Connector 56">
                  <a:extLst>
                    <a:ext uri="{FF2B5EF4-FFF2-40B4-BE49-F238E27FC236}">
                      <a16:creationId xmlns:a16="http://schemas.microsoft.com/office/drawing/2014/main" id="{84B45BFD-1C3D-4C77-9F4F-06806CF6B5B3}"/>
                    </a:ext>
                  </a:extLst>
                </p:cNvPr>
                <p:cNvCxnSpPr>
                  <a:cxnSpLocks/>
                </p:cNvCxnSpPr>
                <p:nvPr/>
              </p:nvCxnSpPr>
              <p:spPr>
                <a:xfrm>
                  <a:off x="5324255" y="2536837"/>
                  <a:ext cx="628408" cy="0"/>
                </a:xfrm>
                <a:prstGeom prst="straightConnector1">
                  <a:avLst/>
                </a:prstGeom>
                <a:ln w="190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EE4EE76-0DCB-45E8-93CC-411E0AFA02E3}"/>
                    </a:ext>
                  </a:extLst>
                </p:cNvPr>
                <p:cNvCxnSpPr>
                  <a:cxnSpLocks/>
                </p:cNvCxnSpPr>
                <p:nvPr/>
              </p:nvCxnSpPr>
              <p:spPr>
                <a:xfrm flipV="1">
                  <a:off x="5332352" y="2532925"/>
                  <a:ext cx="0" cy="235348"/>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grpSp>
        <p:grpSp>
          <p:nvGrpSpPr>
            <p:cNvPr id="4119" name="Group 4118">
              <a:extLst>
                <a:ext uri="{FF2B5EF4-FFF2-40B4-BE49-F238E27FC236}">
                  <a16:creationId xmlns:a16="http://schemas.microsoft.com/office/drawing/2014/main" id="{2B01E58E-BCAA-42AB-BBD1-2D29AD9DD547}"/>
                </a:ext>
              </a:extLst>
            </p:cNvPr>
            <p:cNvGrpSpPr/>
            <p:nvPr/>
          </p:nvGrpSpPr>
          <p:grpSpPr>
            <a:xfrm>
              <a:off x="4531301" y="1277779"/>
              <a:ext cx="3281001" cy="1753141"/>
              <a:chOff x="4531301" y="1277779"/>
              <a:chExt cx="3281001" cy="1753141"/>
            </a:xfrm>
          </p:grpSpPr>
          <p:sp>
            <p:nvSpPr>
              <p:cNvPr id="128" name="Rectangle 127">
                <a:extLst>
                  <a:ext uri="{FF2B5EF4-FFF2-40B4-BE49-F238E27FC236}">
                    <a16:creationId xmlns:a16="http://schemas.microsoft.com/office/drawing/2014/main" id="{D59A3891-3957-41B5-A289-BDF5C2700D4F}"/>
                  </a:ext>
                </a:extLst>
              </p:cNvPr>
              <p:cNvSpPr/>
              <p:nvPr/>
            </p:nvSpPr>
            <p:spPr>
              <a:xfrm>
                <a:off x="5645591" y="1277779"/>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prediction</a:t>
                </a:r>
              </a:p>
            </p:txBody>
          </p:sp>
          <p:cxnSp>
            <p:nvCxnSpPr>
              <p:cNvPr id="71" name="Straight Arrow Connector 70">
                <a:extLst>
                  <a:ext uri="{FF2B5EF4-FFF2-40B4-BE49-F238E27FC236}">
                    <a16:creationId xmlns:a16="http://schemas.microsoft.com/office/drawing/2014/main" id="{B6438B2F-0BDB-400F-9455-26C9CBC8826B}"/>
                  </a:ext>
                </a:extLst>
              </p:cNvPr>
              <p:cNvCxnSpPr>
                <a:cxnSpLocks/>
              </p:cNvCxnSpPr>
              <p:nvPr/>
            </p:nvCxnSpPr>
            <p:spPr>
              <a:xfrm>
                <a:off x="4531301" y="3024472"/>
                <a:ext cx="55407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92638524-EB7B-4077-B3F8-1CB3F7E0BCB4}"/>
                  </a:ext>
                </a:extLst>
              </p:cNvPr>
              <p:cNvCxnSpPr>
                <a:cxnSpLocks/>
              </p:cNvCxnSpPr>
              <p:nvPr/>
            </p:nvCxnSpPr>
            <p:spPr>
              <a:xfrm flipV="1">
                <a:off x="6184496" y="1722120"/>
                <a:ext cx="1" cy="594597"/>
              </a:xfrm>
              <a:prstGeom prst="straightConnector1">
                <a:avLst/>
              </a:prstGeom>
              <a:ln w="190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60AD954-BD3E-4E85-A981-5382EC4F7B9D}"/>
                  </a:ext>
                </a:extLst>
              </p:cNvPr>
              <p:cNvCxnSpPr>
                <a:cxnSpLocks/>
              </p:cNvCxnSpPr>
              <p:nvPr/>
            </p:nvCxnSpPr>
            <p:spPr>
              <a:xfrm>
                <a:off x="5573757" y="3030920"/>
                <a:ext cx="223854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108" name="Group 4107">
            <a:extLst>
              <a:ext uri="{FF2B5EF4-FFF2-40B4-BE49-F238E27FC236}">
                <a16:creationId xmlns:a16="http://schemas.microsoft.com/office/drawing/2014/main" id="{C5F87FAD-723B-4032-B57A-57F7B8D58487}"/>
              </a:ext>
            </a:extLst>
          </p:cNvPr>
          <p:cNvGrpSpPr/>
          <p:nvPr/>
        </p:nvGrpSpPr>
        <p:grpSpPr>
          <a:xfrm>
            <a:off x="1886881" y="3953479"/>
            <a:ext cx="1279813" cy="1486766"/>
            <a:chOff x="1559221" y="2697741"/>
            <a:chExt cx="1279813" cy="1486766"/>
          </a:xfrm>
        </p:grpSpPr>
        <p:grpSp>
          <p:nvGrpSpPr>
            <p:cNvPr id="44" name="Group 43">
              <a:extLst>
                <a:ext uri="{FF2B5EF4-FFF2-40B4-BE49-F238E27FC236}">
                  <a16:creationId xmlns:a16="http://schemas.microsoft.com/office/drawing/2014/main" id="{273FD967-9E29-4FD8-835F-A3A844686212}"/>
                </a:ext>
              </a:extLst>
            </p:cNvPr>
            <p:cNvGrpSpPr/>
            <p:nvPr/>
          </p:nvGrpSpPr>
          <p:grpSpPr>
            <a:xfrm>
              <a:off x="1559221" y="2697741"/>
              <a:ext cx="1279813" cy="1486766"/>
              <a:chOff x="3395186" y="2609598"/>
              <a:chExt cx="3110452" cy="3613429"/>
            </a:xfrm>
            <a:solidFill>
              <a:schemeClr val="bg1">
                <a:alpha val="72000"/>
              </a:schemeClr>
            </a:solidFill>
          </p:grpSpPr>
          <p:sp>
            <p:nvSpPr>
              <p:cNvPr id="102" name="Rectangle: Rounded Corners 101">
                <a:extLst>
                  <a:ext uri="{FF2B5EF4-FFF2-40B4-BE49-F238E27FC236}">
                    <a16:creationId xmlns:a16="http://schemas.microsoft.com/office/drawing/2014/main" id="{E5F5FB48-6904-4CD6-A458-05D13D762D81}"/>
                  </a:ext>
                </a:extLst>
              </p:cNvPr>
              <p:cNvSpPr/>
              <p:nvPr/>
            </p:nvSpPr>
            <p:spPr>
              <a:xfrm>
                <a:off x="3395186" y="2609598"/>
                <a:ext cx="3110452" cy="1628775"/>
              </a:xfrm>
              <a:prstGeom prst="roundRect">
                <a:avLst/>
              </a:prstGeom>
              <a:grpFill/>
              <a:ln>
                <a:solidFill>
                  <a:schemeClr val="tx1">
                    <a:alpha val="26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21" name="Straight Arrow Connector 120">
                <a:extLst>
                  <a:ext uri="{FF2B5EF4-FFF2-40B4-BE49-F238E27FC236}">
                    <a16:creationId xmlns:a16="http://schemas.microsoft.com/office/drawing/2014/main" id="{F0BCEC10-627F-4A97-8756-63C210A6959B}"/>
                  </a:ext>
                </a:extLst>
              </p:cNvPr>
              <p:cNvCxnSpPr>
                <a:cxnSpLocks/>
              </p:cNvCxnSpPr>
              <p:nvPr/>
            </p:nvCxnSpPr>
            <p:spPr>
              <a:xfrm flipV="1">
                <a:off x="4932107" y="4264583"/>
                <a:ext cx="0" cy="1958444"/>
              </a:xfrm>
              <a:prstGeom prst="straightConnector1">
                <a:avLst/>
              </a:prstGeom>
              <a:grpFill/>
              <a:ln w="19050">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47" name="Rectangle 146">
              <a:extLst>
                <a:ext uri="{FF2B5EF4-FFF2-40B4-BE49-F238E27FC236}">
                  <a16:creationId xmlns:a16="http://schemas.microsoft.com/office/drawing/2014/main" id="{A0110881-A287-4150-9A93-1B19ADA457F0}"/>
                </a:ext>
              </a:extLst>
            </p:cNvPr>
            <p:cNvSpPr/>
            <p:nvPr/>
          </p:nvSpPr>
          <p:spPr>
            <a:xfrm>
              <a:off x="1727784" y="2778033"/>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lumMod val="75000"/>
                    </a:schemeClr>
                  </a:solidFill>
                </a:rPr>
                <a:t>LSTM Cell</a:t>
              </a:r>
            </a:p>
          </p:txBody>
        </p:sp>
      </p:grpSp>
      <p:grpSp>
        <p:nvGrpSpPr>
          <p:cNvPr id="4117" name="Group 4116">
            <a:extLst>
              <a:ext uri="{FF2B5EF4-FFF2-40B4-BE49-F238E27FC236}">
                <a16:creationId xmlns:a16="http://schemas.microsoft.com/office/drawing/2014/main" id="{2C1B39D0-2C41-43D3-9E85-DFF9CA9934A4}"/>
              </a:ext>
            </a:extLst>
          </p:cNvPr>
          <p:cNvGrpSpPr/>
          <p:nvPr/>
        </p:nvGrpSpPr>
        <p:grpSpPr>
          <a:xfrm>
            <a:off x="8021280" y="3572399"/>
            <a:ext cx="2611180" cy="1861697"/>
            <a:chOff x="7693620" y="2316661"/>
            <a:chExt cx="2611180" cy="1861697"/>
          </a:xfrm>
        </p:grpSpPr>
        <p:grpSp>
          <p:nvGrpSpPr>
            <p:cNvPr id="45" name="Group 44">
              <a:extLst>
                <a:ext uri="{FF2B5EF4-FFF2-40B4-BE49-F238E27FC236}">
                  <a16:creationId xmlns:a16="http://schemas.microsoft.com/office/drawing/2014/main" id="{D9DEBC84-3F28-4980-A112-0865FFC0DDD0}"/>
                </a:ext>
              </a:extLst>
            </p:cNvPr>
            <p:cNvGrpSpPr/>
            <p:nvPr/>
          </p:nvGrpSpPr>
          <p:grpSpPr>
            <a:xfrm>
              <a:off x="7812302" y="2700600"/>
              <a:ext cx="1531917" cy="1477758"/>
              <a:chOff x="3395186" y="2609598"/>
              <a:chExt cx="3723165" cy="3591536"/>
            </a:xfrm>
          </p:grpSpPr>
          <p:sp>
            <p:nvSpPr>
              <p:cNvPr id="79" name="Rectangle: Rounded Corners 78">
                <a:extLst>
                  <a:ext uri="{FF2B5EF4-FFF2-40B4-BE49-F238E27FC236}">
                    <a16:creationId xmlns:a16="http://schemas.microsoft.com/office/drawing/2014/main" id="{8D389D15-2FEF-4C33-9093-F77FC3B2003D}"/>
                  </a:ext>
                </a:extLst>
              </p:cNvPr>
              <p:cNvSpPr/>
              <p:nvPr/>
            </p:nvSpPr>
            <p:spPr>
              <a:xfrm>
                <a:off x="3395186" y="2609598"/>
                <a:ext cx="3110452" cy="1628775"/>
              </a:xfrm>
              <a:prstGeom prst="roundRect">
                <a:avLst/>
              </a:prstGeom>
              <a:ln>
                <a:solidFill>
                  <a:schemeClr val="tx1">
                    <a:alpha val="34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80" name="Group 79">
                <a:extLst>
                  <a:ext uri="{FF2B5EF4-FFF2-40B4-BE49-F238E27FC236}">
                    <a16:creationId xmlns:a16="http://schemas.microsoft.com/office/drawing/2014/main" id="{BA5669C7-167C-47D8-90DD-D210AECB1596}"/>
                  </a:ext>
                </a:extLst>
              </p:cNvPr>
              <p:cNvGrpSpPr/>
              <p:nvPr/>
            </p:nvGrpSpPr>
            <p:grpSpPr>
              <a:xfrm>
                <a:off x="3885136" y="3391444"/>
                <a:ext cx="3233215" cy="2809690"/>
                <a:chOff x="4076364" y="3198714"/>
                <a:chExt cx="3574920" cy="2809690"/>
              </a:xfrm>
            </p:grpSpPr>
            <p:cxnSp>
              <p:nvCxnSpPr>
                <p:cNvPr id="95" name="Straight Arrow Connector 94">
                  <a:extLst>
                    <a:ext uri="{FF2B5EF4-FFF2-40B4-BE49-F238E27FC236}">
                      <a16:creationId xmlns:a16="http://schemas.microsoft.com/office/drawing/2014/main" id="{CD83F2C4-2F2A-4341-A9B0-C986BF45E705}"/>
                    </a:ext>
                  </a:extLst>
                </p:cNvPr>
                <p:cNvCxnSpPr>
                  <a:cxnSpLocks/>
                </p:cNvCxnSpPr>
                <p:nvPr/>
              </p:nvCxnSpPr>
              <p:spPr>
                <a:xfrm>
                  <a:off x="4367173" y="3198714"/>
                  <a:ext cx="612627"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36E7126-F955-4D91-ADB9-F4FFF20AA12C}"/>
                    </a:ext>
                  </a:extLst>
                </p:cNvPr>
                <p:cNvCxnSpPr>
                  <a:cxnSpLocks/>
                </p:cNvCxnSpPr>
                <p:nvPr/>
              </p:nvCxnSpPr>
              <p:spPr>
                <a:xfrm>
                  <a:off x="5519803" y="3205162"/>
                  <a:ext cx="599848"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B0EB7E30-4F47-422A-91D0-F7B4B51A8E39}"/>
                    </a:ext>
                  </a:extLst>
                </p:cNvPr>
                <p:cNvCxnSpPr>
                  <a:cxnSpLocks/>
                </p:cNvCxnSpPr>
                <p:nvPr/>
              </p:nvCxnSpPr>
              <p:spPr>
                <a:xfrm>
                  <a:off x="6651267" y="3198714"/>
                  <a:ext cx="1000017"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80C9976A-BBF6-4D61-B576-46A0D9AE8883}"/>
                    </a:ext>
                  </a:extLst>
                </p:cNvPr>
                <p:cNvCxnSpPr>
                  <a:cxnSpLocks/>
                </p:cNvCxnSpPr>
                <p:nvPr/>
              </p:nvCxnSpPr>
              <p:spPr>
                <a:xfrm rot="16200000" flipV="1">
                  <a:off x="3880851" y="3619500"/>
                  <a:ext cx="391026"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2A43EE29-0099-44B9-AC7B-606E382B74C1}"/>
                    </a:ext>
                  </a:extLst>
                </p:cNvPr>
                <p:cNvCxnSpPr>
                  <a:cxnSpLocks/>
                </p:cNvCxnSpPr>
                <p:nvPr/>
              </p:nvCxnSpPr>
              <p:spPr>
                <a:xfrm flipV="1">
                  <a:off x="5233988" y="3430518"/>
                  <a:ext cx="0" cy="2577886"/>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2ABD27AB-1C86-42F1-A186-74E8E2001B76}"/>
                    </a:ext>
                  </a:extLst>
                </p:cNvPr>
                <p:cNvCxnSpPr>
                  <a:cxnSpLocks/>
                </p:cNvCxnSpPr>
                <p:nvPr/>
              </p:nvCxnSpPr>
              <p:spPr>
                <a:xfrm rot="16200000" flipV="1">
                  <a:off x="6204951" y="3626030"/>
                  <a:ext cx="391026"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A5AD9E1-7588-467F-8BE7-C93B45BC27A3}"/>
                    </a:ext>
                  </a:extLst>
                </p:cNvPr>
                <p:cNvCxnSpPr>
                  <a:cxnSpLocks/>
                </p:cNvCxnSpPr>
                <p:nvPr/>
              </p:nvCxnSpPr>
              <p:spPr>
                <a:xfrm>
                  <a:off x="4076364" y="3811044"/>
                  <a:ext cx="2328068" cy="0"/>
                </a:xfrm>
                <a:prstGeom prst="line">
                  <a:avLst/>
                </a:prstGeom>
                <a:ln w="1905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nvGrpSpPr>
              <p:cNvPr id="82" name="Group 81">
                <a:extLst>
                  <a:ext uri="{FF2B5EF4-FFF2-40B4-BE49-F238E27FC236}">
                    <a16:creationId xmlns:a16="http://schemas.microsoft.com/office/drawing/2014/main" id="{2DAA7B51-3AEE-43E8-8A83-3ABEBCFE017A}"/>
                  </a:ext>
                </a:extLst>
              </p:cNvPr>
              <p:cNvGrpSpPr/>
              <p:nvPr/>
            </p:nvGrpSpPr>
            <p:grpSpPr>
              <a:xfrm>
                <a:off x="3668289" y="3134462"/>
                <a:ext cx="477771" cy="477771"/>
                <a:chOff x="3737521" y="3108001"/>
                <a:chExt cx="477771" cy="477771"/>
              </a:xfrm>
            </p:grpSpPr>
            <p:sp>
              <p:nvSpPr>
                <p:cNvPr id="93" name="Oval 92">
                  <a:extLst>
                    <a:ext uri="{FF2B5EF4-FFF2-40B4-BE49-F238E27FC236}">
                      <a16:creationId xmlns:a16="http://schemas.microsoft.com/office/drawing/2014/main" id="{B8750CF1-BB1E-44B4-B93D-078832D381A1}"/>
                    </a:ext>
                  </a:extLst>
                </p:cNvPr>
                <p:cNvSpPr/>
                <p:nvPr/>
              </p:nvSpPr>
              <p:spPr>
                <a:xfrm>
                  <a:off x="3737521" y="3108001"/>
                  <a:ext cx="477771" cy="477771"/>
                </a:xfrm>
                <a:prstGeom prst="ellipse">
                  <a:avLst/>
                </a:prstGeom>
                <a:noFill/>
                <a:ln w="19050">
                  <a:solidFill>
                    <a:schemeClr val="tx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Connector 93">
                  <a:extLst>
                    <a:ext uri="{FF2B5EF4-FFF2-40B4-BE49-F238E27FC236}">
                      <a16:creationId xmlns:a16="http://schemas.microsoft.com/office/drawing/2014/main" id="{D2035BC4-2130-4A1B-9D2C-E760293760A2}"/>
                    </a:ext>
                  </a:extLst>
                </p:cNvPr>
                <p:cNvCxnSpPr>
                  <a:cxnSpLocks/>
                </p:cNvCxnSpPr>
                <p:nvPr/>
              </p:nvCxnSpPr>
              <p:spPr>
                <a:xfrm>
                  <a:off x="3846866" y="3346886"/>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nvGrpSpPr>
              <p:cNvPr id="83" name="Group 82">
                <a:extLst>
                  <a:ext uri="{FF2B5EF4-FFF2-40B4-BE49-F238E27FC236}">
                    <a16:creationId xmlns:a16="http://schemas.microsoft.com/office/drawing/2014/main" id="{D9CAF916-BE03-4B3A-8E29-CF7DA5BC4621}"/>
                  </a:ext>
                </a:extLst>
              </p:cNvPr>
              <p:cNvGrpSpPr/>
              <p:nvPr/>
            </p:nvGrpSpPr>
            <p:grpSpPr>
              <a:xfrm>
                <a:off x="4702218" y="3134462"/>
                <a:ext cx="477771" cy="477771"/>
                <a:chOff x="1632797" y="3205162"/>
                <a:chExt cx="477771" cy="477771"/>
              </a:xfrm>
            </p:grpSpPr>
            <p:sp>
              <p:nvSpPr>
                <p:cNvPr id="89" name="Oval 88">
                  <a:extLst>
                    <a:ext uri="{FF2B5EF4-FFF2-40B4-BE49-F238E27FC236}">
                      <a16:creationId xmlns:a16="http://schemas.microsoft.com/office/drawing/2014/main" id="{BCBB5516-3099-44FB-8E37-1AC1F9D7C854}"/>
                    </a:ext>
                  </a:extLst>
                </p:cNvPr>
                <p:cNvSpPr/>
                <p:nvPr/>
              </p:nvSpPr>
              <p:spPr>
                <a:xfrm>
                  <a:off x="1632797" y="3205162"/>
                  <a:ext cx="477771" cy="477771"/>
                </a:xfrm>
                <a:prstGeom prst="ellipse">
                  <a:avLst/>
                </a:prstGeom>
                <a:noFill/>
                <a:ln w="19050">
                  <a:solidFill>
                    <a:schemeClr val="tx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 name="Group 89">
                  <a:extLst>
                    <a:ext uri="{FF2B5EF4-FFF2-40B4-BE49-F238E27FC236}">
                      <a16:creationId xmlns:a16="http://schemas.microsoft.com/office/drawing/2014/main" id="{5C500444-1EEE-4BAF-AE45-BF04700CED83}"/>
                    </a:ext>
                  </a:extLst>
                </p:cNvPr>
                <p:cNvGrpSpPr/>
                <p:nvPr/>
              </p:nvGrpSpPr>
              <p:grpSpPr>
                <a:xfrm>
                  <a:off x="1742142" y="3314507"/>
                  <a:ext cx="259080" cy="259080"/>
                  <a:chOff x="1742142" y="3314507"/>
                  <a:chExt cx="259080" cy="259080"/>
                </a:xfrm>
              </p:grpSpPr>
              <p:cxnSp>
                <p:nvCxnSpPr>
                  <p:cNvPr id="91" name="Straight Connector 90">
                    <a:extLst>
                      <a:ext uri="{FF2B5EF4-FFF2-40B4-BE49-F238E27FC236}">
                        <a16:creationId xmlns:a16="http://schemas.microsoft.com/office/drawing/2014/main" id="{4B190CD6-E218-4731-A9FC-305A77F1965D}"/>
                      </a:ext>
                    </a:extLst>
                  </p:cNvPr>
                  <p:cNvCxnSpPr>
                    <a:cxnSpLocks/>
                  </p:cNvCxnSpPr>
                  <p:nvPr/>
                </p:nvCxnSpPr>
                <p:spPr>
                  <a:xfrm>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7EB6C4E5-098C-471E-9111-2E562E5EC8DC}"/>
                      </a:ext>
                    </a:extLst>
                  </p:cNvPr>
                  <p:cNvCxnSpPr>
                    <a:cxnSpLocks/>
                  </p:cNvCxnSpPr>
                  <p:nvPr/>
                </p:nvCxnSpPr>
                <p:spPr>
                  <a:xfrm rot="5400000">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grpSp>
            <p:nvGrpSpPr>
              <p:cNvPr id="84" name="Group 83">
                <a:extLst>
                  <a:ext uri="{FF2B5EF4-FFF2-40B4-BE49-F238E27FC236}">
                    <a16:creationId xmlns:a16="http://schemas.microsoft.com/office/drawing/2014/main" id="{89E81E4D-D341-4AAF-9717-E6DA2C73DB21}"/>
                  </a:ext>
                </a:extLst>
              </p:cNvPr>
              <p:cNvGrpSpPr/>
              <p:nvPr/>
            </p:nvGrpSpPr>
            <p:grpSpPr>
              <a:xfrm>
                <a:off x="5736147" y="3134462"/>
                <a:ext cx="477771" cy="477771"/>
                <a:chOff x="2426520" y="5001635"/>
                <a:chExt cx="477771" cy="477771"/>
              </a:xfrm>
            </p:grpSpPr>
            <p:sp>
              <p:nvSpPr>
                <p:cNvPr id="85" name="Oval 84">
                  <a:extLst>
                    <a:ext uri="{FF2B5EF4-FFF2-40B4-BE49-F238E27FC236}">
                      <a16:creationId xmlns:a16="http://schemas.microsoft.com/office/drawing/2014/main" id="{6DDD1FBE-45E2-40BC-AE93-7CF8A42234A9}"/>
                    </a:ext>
                  </a:extLst>
                </p:cNvPr>
                <p:cNvSpPr/>
                <p:nvPr/>
              </p:nvSpPr>
              <p:spPr>
                <a:xfrm>
                  <a:off x="2426520" y="5001635"/>
                  <a:ext cx="477771" cy="477771"/>
                </a:xfrm>
                <a:prstGeom prst="ellipse">
                  <a:avLst/>
                </a:prstGeom>
                <a:noFill/>
                <a:ln w="19050">
                  <a:solidFill>
                    <a:schemeClr val="tx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85">
                  <a:extLst>
                    <a:ext uri="{FF2B5EF4-FFF2-40B4-BE49-F238E27FC236}">
                      <a16:creationId xmlns:a16="http://schemas.microsoft.com/office/drawing/2014/main" id="{36861647-38C6-4CC1-9863-C991F669AEBB}"/>
                    </a:ext>
                  </a:extLst>
                </p:cNvPr>
                <p:cNvGrpSpPr/>
                <p:nvPr/>
              </p:nvGrpSpPr>
              <p:grpSpPr>
                <a:xfrm rot="2700000">
                  <a:off x="2535865" y="5110980"/>
                  <a:ext cx="259080" cy="259080"/>
                  <a:chOff x="1742142" y="3314507"/>
                  <a:chExt cx="259080" cy="259080"/>
                </a:xfrm>
              </p:grpSpPr>
              <p:cxnSp>
                <p:nvCxnSpPr>
                  <p:cNvPr id="87" name="Straight Connector 86">
                    <a:extLst>
                      <a:ext uri="{FF2B5EF4-FFF2-40B4-BE49-F238E27FC236}">
                        <a16:creationId xmlns:a16="http://schemas.microsoft.com/office/drawing/2014/main" id="{629CE198-8D21-4CD2-8A62-A914B7CBD2DB}"/>
                      </a:ext>
                    </a:extLst>
                  </p:cNvPr>
                  <p:cNvCxnSpPr>
                    <a:cxnSpLocks/>
                  </p:cNvCxnSpPr>
                  <p:nvPr/>
                </p:nvCxnSpPr>
                <p:spPr>
                  <a:xfrm>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727ADDDB-EB35-4C48-A477-77176AF10C22}"/>
                      </a:ext>
                    </a:extLst>
                  </p:cNvPr>
                  <p:cNvCxnSpPr>
                    <a:cxnSpLocks/>
                  </p:cNvCxnSpPr>
                  <p:nvPr/>
                </p:nvCxnSpPr>
                <p:spPr>
                  <a:xfrm rot="5400000">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grpSp>
        <mc:AlternateContent xmlns:mc="http://schemas.openxmlformats.org/markup-compatibility/2006" xmlns:a14="http://schemas.microsoft.com/office/drawing/2010/main">
          <mc:Choice Requires="a14">
            <p:sp>
              <p:nvSpPr>
                <p:cNvPr id="126" name="Rectangle 125">
                  <a:extLst>
                    <a:ext uri="{FF2B5EF4-FFF2-40B4-BE49-F238E27FC236}">
                      <a16:creationId xmlns:a16="http://schemas.microsoft.com/office/drawing/2014/main" id="{DB460591-547D-46CC-A77A-2C34E996493C}"/>
                    </a:ext>
                  </a:extLst>
                </p:cNvPr>
                <p:cNvSpPr/>
                <p:nvPr/>
              </p:nvSpPr>
              <p:spPr>
                <a:xfrm>
                  <a:off x="9394431" y="2762312"/>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1" i="1" dirty="0" smtClean="0">
                            <a:solidFill>
                              <a:schemeClr val="tx1"/>
                            </a:solidFill>
                            <a:latin typeface="Cambria Math" panose="02040503050406030204" pitchFamily="18" charset="0"/>
                            <a:ea typeface="Cambria Math" panose="02040503050406030204" pitchFamily="18" charset="0"/>
                          </a:rPr>
                          <m:t>⋯</m:t>
                        </m:r>
                      </m:oMath>
                    </m:oMathPara>
                  </a14:m>
                  <a:endParaRPr lang="en-US" sz="2800" b="1" dirty="0">
                    <a:solidFill>
                      <a:schemeClr val="tx1"/>
                    </a:solidFill>
                  </a:endParaRPr>
                </a:p>
              </p:txBody>
            </p:sp>
          </mc:Choice>
          <mc:Fallback xmlns="">
            <p:sp>
              <p:nvSpPr>
                <p:cNvPr id="126" name="Rectangle 125">
                  <a:extLst>
                    <a:ext uri="{FF2B5EF4-FFF2-40B4-BE49-F238E27FC236}">
                      <a16:creationId xmlns:a16="http://schemas.microsoft.com/office/drawing/2014/main" id="{DB460591-547D-46CC-A77A-2C34E996493C}"/>
                    </a:ext>
                  </a:extLst>
                </p:cNvPr>
                <p:cNvSpPr>
                  <a:spLocks noRot="1" noChangeAspect="1" noMove="1" noResize="1" noEditPoints="1" noAdjustHandles="1" noChangeArrowheads="1" noChangeShapeType="1" noTextEdit="1"/>
                </p:cNvSpPr>
                <p:nvPr/>
              </p:nvSpPr>
              <p:spPr>
                <a:xfrm>
                  <a:off x="9394431" y="2762312"/>
                  <a:ext cx="910369" cy="473632"/>
                </a:xfrm>
                <a:prstGeom prst="rect">
                  <a:avLst/>
                </a:prstGeom>
                <a:blipFill>
                  <a:blip r:embed="rId3"/>
                  <a:stretch>
                    <a:fillRect/>
                  </a:stretch>
                </a:blipFill>
                <a:ln>
                  <a:noFill/>
                </a:ln>
              </p:spPr>
              <p:txBody>
                <a:bodyPr/>
                <a:lstStyle/>
                <a:p>
                  <a:r>
                    <a:rPr lang="en-US">
                      <a:noFill/>
                    </a:rPr>
                    <a:t> </a:t>
                  </a:r>
                </a:p>
              </p:txBody>
            </p:sp>
          </mc:Fallback>
        </mc:AlternateContent>
        <p:sp>
          <p:nvSpPr>
            <p:cNvPr id="148" name="Rectangle 147">
              <a:extLst>
                <a:ext uri="{FF2B5EF4-FFF2-40B4-BE49-F238E27FC236}">
                  <a16:creationId xmlns:a16="http://schemas.microsoft.com/office/drawing/2014/main" id="{0A51B58C-EECD-4720-BF30-39EB32D24DC1}"/>
                </a:ext>
              </a:extLst>
            </p:cNvPr>
            <p:cNvSpPr/>
            <p:nvPr/>
          </p:nvSpPr>
          <p:spPr>
            <a:xfrm>
              <a:off x="7693620" y="2316661"/>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lumMod val="75000"/>
                    </a:schemeClr>
                  </a:solidFill>
                </a:rPr>
                <a:t>LSTM Cell</a:t>
              </a:r>
            </a:p>
          </p:txBody>
        </p:sp>
      </p:grpSp>
      <p:grpSp>
        <p:nvGrpSpPr>
          <p:cNvPr id="4122" name="Group 4121">
            <a:extLst>
              <a:ext uri="{FF2B5EF4-FFF2-40B4-BE49-F238E27FC236}">
                <a16:creationId xmlns:a16="http://schemas.microsoft.com/office/drawing/2014/main" id="{B9CBD40D-D7CB-47EB-BD87-6E05D44B04C2}"/>
              </a:ext>
            </a:extLst>
          </p:cNvPr>
          <p:cNvGrpSpPr/>
          <p:nvPr/>
        </p:nvGrpSpPr>
        <p:grpSpPr>
          <a:xfrm>
            <a:off x="2321498" y="5351636"/>
            <a:ext cx="7159143" cy="423360"/>
            <a:chOff x="1993838" y="4095898"/>
            <a:chExt cx="7159143" cy="423360"/>
          </a:xfrm>
        </p:grpSpPr>
        <p:grpSp>
          <p:nvGrpSpPr>
            <p:cNvPr id="4107" name="Group 4106">
              <a:extLst>
                <a:ext uri="{FF2B5EF4-FFF2-40B4-BE49-F238E27FC236}">
                  <a16:creationId xmlns:a16="http://schemas.microsoft.com/office/drawing/2014/main" id="{1EDF5D60-946F-4E4A-8F48-450B9528D9D4}"/>
                </a:ext>
              </a:extLst>
            </p:cNvPr>
            <p:cNvGrpSpPr/>
            <p:nvPr/>
          </p:nvGrpSpPr>
          <p:grpSpPr>
            <a:xfrm>
              <a:off x="1993838" y="4098312"/>
              <a:ext cx="7159143" cy="420946"/>
              <a:chOff x="1993838" y="4098312"/>
              <a:chExt cx="7159143" cy="420946"/>
            </a:xfrm>
          </p:grpSpPr>
          <p:grpSp>
            <p:nvGrpSpPr>
              <p:cNvPr id="47" name="Group 46">
                <a:extLst>
                  <a:ext uri="{FF2B5EF4-FFF2-40B4-BE49-F238E27FC236}">
                    <a16:creationId xmlns:a16="http://schemas.microsoft.com/office/drawing/2014/main" id="{DBAD90A2-4AEF-46BE-9F62-27906248F68E}"/>
                  </a:ext>
                </a:extLst>
              </p:cNvPr>
              <p:cNvGrpSpPr/>
              <p:nvPr/>
            </p:nvGrpSpPr>
            <p:grpSpPr>
              <a:xfrm>
                <a:off x="1993838" y="4173257"/>
                <a:ext cx="7159143" cy="346001"/>
                <a:chOff x="2676821" y="2933235"/>
                <a:chExt cx="7159143" cy="346001"/>
              </a:xfrm>
            </p:grpSpPr>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CAFBFC2-0805-441A-A66A-327FD2D2F1CA}"/>
                        </a:ext>
                      </a:extLst>
                    </p:cNvPr>
                    <p:cNvSpPr txBox="1"/>
                    <p:nvPr/>
                  </p:nvSpPr>
                  <p:spPr>
                    <a:xfrm>
                      <a:off x="5840305" y="2971459"/>
                      <a:ext cx="3872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dirty="0"/>
                    </a:p>
                  </p:txBody>
                </p:sp>
              </mc:Choice>
              <mc:Fallback xmlns="">
                <p:sp>
                  <p:nvSpPr>
                    <p:cNvPr id="48" name="TextBox 47">
                      <a:extLst>
                        <a:ext uri="{FF2B5EF4-FFF2-40B4-BE49-F238E27FC236}">
                          <a16:creationId xmlns:a16="http://schemas.microsoft.com/office/drawing/2014/main" id="{5CAFBFC2-0805-441A-A66A-327FD2D2F1CA}"/>
                        </a:ext>
                      </a:extLst>
                    </p:cNvPr>
                    <p:cNvSpPr txBox="1">
                      <a:spLocks noRot="1" noChangeAspect="1" noMove="1" noResize="1" noEditPoints="1" noAdjustHandles="1" noChangeArrowheads="1" noChangeShapeType="1" noTextEdit="1"/>
                    </p:cNvSpPr>
                    <p:nvPr/>
                  </p:nvSpPr>
                  <p:spPr>
                    <a:xfrm>
                      <a:off x="5840305" y="2971459"/>
                      <a:ext cx="387286" cy="307777"/>
                    </a:xfrm>
                    <a:prstGeom prst="rect">
                      <a:avLst/>
                    </a:prstGeom>
                    <a:blipFill>
                      <a:blip r:embed="rId4"/>
                      <a:stretch>
                        <a:fillRect/>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0F452062-30D7-4AEE-A294-03A56A8DFBF0}"/>
                    </a:ext>
                  </a:extLst>
                </p:cNvPr>
                <p:cNvCxnSpPr>
                  <a:cxnSpLocks/>
                </p:cNvCxnSpPr>
                <p:nvPr/>
              </p:nvCxnSpPr>
              <p:spPr>
                <a:xfrm>
                  <a:off x="2682240" y="2933235"/>
                  <a:ext cx="7153724"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4ED4317D-2092-4B1E-8CCB-0C9D5084CE4B}"/>
                        </a:ext>
                      </a:extLst>
                    </p:cNvPr>
                    <p:cNvSpPr txBox="1"/>
                    <p:nvPr/>
                  </p:nvSpPr>
                  <p:spPr>
                    <a:xfrm>
                      <a:off x="2676821" y="2971459"/>
                      <a:ext cx="55720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r>
                                  <a:rPr lang="en-US" sz="1400" b="0" i="1" dirty="0" smtClean="0">
                                    <a:latin typeface="Cambria Math" panose="02040503050406030204" pitchFamily="18" charset="0"/>
                                  </a:rPr>
                                  <m:t>−1</m:t>
                                </m:r>
                              </m:sub>
                            </m:sSub>
                          </m:oMath>
                        </m:oMathPara>
                      </a14:m>
                      <a:endParaRPr lang="en-US" sz="1400" dirty="0"/>
                    </a:p>
                  </p:txBody>
                </p:sp>
              </mc:Choice>
              <mc:Fallback xmlns="">
                <p:sp>
                  <p:nvSpPr>
                    <p:cNvPr id="50" name="TextBox 49">
                      <a:extLst>
                        <a:ext uri="{FF2B5EF4-FFF2-40B4-BE49-F238E27FC236}">
                          <a16:creationId xmlns:a16="http://schemas.microsoft.com/office/drawing/2014/main" id="{4ED4317D-2092-4B1E-8CCB-0C9D5084CE4B}"/>
                        </a:ext>
                      </a:extLst>
                    </p:cNvPr>
                    <p:cNvSpPr txBox="1">
                      <a:spLocks noRot="1" noChangeAspect="1" noMove="1" noResize="1" noEditPoints="1" noAdjustHandles="1" noChangeArrowheads="1" noChangeShapeType="1" noTextEdit="1"/>
                    </p:cNvSpPr>
                    <p:nvPr/>
                  </p:nvSpPr>
                  <p:spPr>
                    <a:xfrm>
                      <a:off x="2676821" y="2971459"/>
                      <a:ext cx="557204"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EA59AFC1-7D78-4D8C-AD3C-46D7C36B6D4D}"/>
                        </a:ext>
                      </a:extLst>
                    </p:cNvPr>
                    <p:cNvSpPr txBox="1"/>
                    <p:nvPr/>
                  </p:nvSpPr>
                  <p:spPr>
                    <a:xfrm>
                      <a:off x="8900037" y="2971459"/>
                      <a:ext cx="55720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r>
                                  <a:rPr lang="en-US" sz="1400" b="0" i="1" dirty="0" smtClean="0">
                                    <a:latin typeface="Cambria Math" panose="02040503050406030204" pitchFamily="18" charset="0"/>
                                  </a:rPr>
                                  <m:t>+1</m:t>
                                </m:r>
                              </m:sub>
                            </m:sSub>
                          </m:oMath>
                        </m:oMathPara>
                      </a14:m>
                      <a:endParaRPr lang="en-US" sz="1400" dirty="0"/>
                    </a:p>
                  </p:txBody>
                </p:sp>
              </mc:Choice>
              <mc:Fallback xmlns="">
                <p:sp>
                  <p:nvSpPr>
                    <p:cNvPr id="51" name="TextBox 50">
                      <a:extLst>
                        <a:ext uri="{FF2B5EF4-FFF2-40B4-BE49-F238E27FC236}">
                          <a16:creationId xmlns:a16="http://schemas.microsoft.com/office/drawing/2014/main" id="{EA59AFC1-7D78-4D8C-AD3C-46D7C36B6D4D}"/>
                        </a:ext>
                      </a:extLst>
                    </p:cNvPr>
                    <p:cNvSpPr txBox="1">
                      <a:spLocks noRot="1" noChangeAspect="1" noMove="1" noResize="1" noEditPoints="1" noAdjustHandles="1" noChangeArrowheads="1" noChangeShapeType="1" noTextEdit="1"/>
                    </p:cNvSpPr>
                    <p:nvPr/>
                  </p:nvSpPr>
                  <p:spPr>
                    <a:xfrm>
                      <a:off x="8900037" y="2971459"/>
                      <a:ext cx="557204" cy="307777"/>
                    </a:xfrm>
                    <a:prstGeom prst="rect">
                      <a:avLst/>
                    </a:prstGeom>
                    <a:blipFill>
                      <a:blip r:embed="rId6"/>
                      <a:stretch>
                        <a:fillRect/>
                      </a:stretch>
                    </a:blipFill>
                  </p:spPr>
                  <p:txBody>
                    <a:bodyPr/>
                    <a:lstStyle/>
                    <a:p>
                      <a:r>
                        <a:rPr lang="en-US">
                          <a:noFill/>
                        </a:rPr>
                        <a:t> </a:t>
                      </a:r>
                    </a:p>
                  </p:txBody>
                </p:sp>
              </mc:Fallback>
            </mc:AlternateContent>
          </p:grpSp>
          <p:cxnSp>
            <p:nvCxnSpPr>
              <p:cNvPr id="143" name="Straight Connector 142">
                <a:extLst>
                  <a:ext uri="{FF2B5EF4-FFF2-40B4-BE49-F238E27FC236}">
                    <a16:creationId xmlns:a16="http://schemas.microsoft.com/office/drawing/2014/main" id="{16D09DC6-1A64-457D-AE4C-A624A5930BD9}"/>
                  </a:ext>
                </a:extLst>
              </p:cNvPr>
              <p:cNvCxnSpPr>
                <a:cxnSpLocks/>
              </p:cNvCxnSpPr>
              <p:nvPr/>
            </p:nvCxnSpPr>
            <p:spPr>
              <a:xfrm flipV="1">
                <a:off x="2193698" y="4098802"/>
                <a:ext cx="0" cy="164168"/>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D406E025-DF79-410A-B3DC-CCD83876C747}"/>
                  </a:ext>
                </a:extLst>
              </p:cNvPr>
              <p:cNvCxnSpPr>
                <a:cxnSpLocks/>
              </p:cNvCxnSpPr>
              <p:nvPr/>
            </p:nvCxnSpPr>
            <p:spPr>
              <a:xfrm flipV="1">
                <a:off x="8441179" y="4098312"/>
                <a:ext cx="0" cy="164168"/>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grpSp>
        <p:sp>
          <p:nvSpPr>
            <p:cNvPr id="4121" name="Oval 4120">
              <a:extLst>
                <a:ext uri="{FF2B5EF4-FFF2-40B4-BE49-F238E27FC236}">
                  <a16:creationId xmlns:a16="http://schemas.microsoft.com/office/drawing/2014/main" id="{FF8546D1-F8F9-49A8-926C-70340CCF9109}"/>
                </a:ext>
              </a:extLst>
            </p:cNvPr>
            <p:cNvSpPr/>
            <p:nvPr/>
          </p:nvSpPr>
          <p:spPr>
            <a:xfrm>
              <a:off x="5250538" y="4095898"/>
              <a:ext cx="142015" cy="14201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4" name="Content Placeholder 2">
            <a:extLst>
              <a:ext uri="{FF2B5EF4-FFF2-40B4-BE49-F238E27FC236}">
                <a16:creationId xmlns:a16="http://schemas.microsoft.com/office/drawing/2014/main" id="{3660CD44-3D77-4B10-9FAA-8EE2AE4D1422}"/>
              </a:ext>
            </a:extLst>
          </p:cNvPr>
          <p:cNvSpPr txBox="1">
            <a:spLocks/>
          </p:cNvSpPr>
          <p:nvPr/>
        </p:nvSpPr>
        <p:spPr>
          <a:xfrm>
            <a:off x="838200" y="1015999"/>
            <a:ext cx="10515600" cy="54854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Models sequences as a chain of repeating modules (cells)</a:t>
            </a:r>
          </a:p>
          <a:p>
            <a:r>
              <a:rPr lang="en-US" dirty="0"/>
              <a:t>Each cell represents an instance of the sequence</a:t>
            </a:r>
          </a:p>
        </p:txBody>
      </p:sp>
    </p:spTree>
    <p:extLst>
      <p:ext uri="{BB962C8B-B14F-4D97-AF65-F5344CB8AC3E}">
        <p14:creationId xmlns:p14="http://schemas.microsoft.com/office/powerpoint/2010/main" val="180333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110"/>
                                        </p:tgtEl>
                                        <p:attrNameLst>
                                          <p:attrName>style.visibility</p:attrName>
                                        </p:attrNameLst>
                                      </p:cBhvr>
                                      <p:to>
                                        <p:strVal val="visible"/>
                                      </p:to>
                                    </p:set>
                                    <p:animEffect transition="in" filter="wipe(left)">
                                      <p:cBhvr>
                                        <p:cTn id="15" dur="500"/>
                                        <p:tgtEl>
                                          <p:spTgt spid="41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120"/>
                                        </p:tgtEl>
                                        <p:attrNameLst>
                                          <p:attrName>style.visibility</p:attrName>
                                        </p:attrNameLst>
                                      </p:cBhvr>
                                      <p:to>
                                        <p:strVal val="visible"/>
                                      </p:to>
                                    </p:set>
                                    <p:animEffect transition="in" filter="wipe(left)">
                                      <p:cBhvr>
                                        <p:cTn id="20" dur="500"/>
                                        <p:tgtEl>
                                          <p:spTgt spid="412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117"/>
                                        </p:tgtEl>
                                        <p:attrNameLst>
                                          <p:attrName>style.visibility</p:attrName>
                                        </p:attrNameLst>
                                      </p:cBhvr>
                                      <p:to>
                                        <p:strVal val="visible"/>
                                      </p:to>
                                    </p:set>
                                    <p:animEffect transition="in" filter="wipe(left)">
                                      <p:cBhvr>
                                        <p:cTn id="25" dur="500"/>
                                        <p:tgtEl>
                                          <p:spTgt spid="4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5F067-BD94-4821-8846-8E954339F78F}"/>
              </a:ext>
            </a:extLst>
          </p:cNvPr>
          <p:cNvSpPr>
            <a:spLocks noGrp="1"/>
          </p:cNvSpPr>
          <p:nvPr>
            <p:ph type="title"/>
          </p:nvPr>
        </p:nvSpPr>
        <p:spPr>
          <a:xfrm>
            <a:off x="838200" y="89352"/>
            <a:ext cx="10515600" cy="854075"/>
          </a:xfrm>
        </p:spPr>
        <p:txBody>
          <a:bodyPr/>
          <a:lstStyle/>
          <a:p>
            <a:r>
              <a:rPr lang="en-US" dirty="0"/>
              <a:t>LSTM limitations</a:t>
            </a:r>
          </a:p>
        </p:txBody>
      </p:sp>
      <p:sp>
        <p:nvSpPr>
          <p:cNvPr id="5" name="Rectangle: Rounded Corners 4">
            <a:extLst>
              <a:ext uri="{FF2B5EF4-FFF2-40B4-BE49-F238E27FC236}">
                <a16:creationId xmlns:a16="http://schemas.microsoft.com/office/drawing/2014/main" id="{4F8F297C-8984-4E87-AB24-533ED58BB5C1}"/>
              </a:ext>
            </a:extLst>
          </p:cNvPr>
          <p:cNvSpPr/>
          <p:nvPr/>
        </p:nvSpPr>
        <p:spPr>
          <a:xfrm>
            <a:off x="6739859" y="2851839"/>
            <a:ext cx="4528706" cy="2486430"/>
          </a:xfrm>
          <a:prstGeom prst="roundRect">
            <a:avLst>
              <a:gd name="adj" fmla="val 11894"/>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B74B63-AC8D-406D-8C09-B004DAB5F48E}"/>
              </a:ext>
            </a:extLst>
          </p:cNvPr>
          <p:cNvSpPr/>
          <p:nvPr/>
        </p:nvSpPr>
        <p:spPr>
          <a:xfrm>
            <a:off x="7604456" y="2456144"/>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LSTM Cell</a:t>
            </a:r>
          </a:p>
        </p:txBody>
      </p:sp>
      <p:cxnSp>
        <p:nvCxnSpPr>
          <p:cNvPr id="8" name="Straight Arrow Connector 7">
            <a:extLst>
              <a:ext uri="{FF2B5EF4-FFF2-40B4-BE49-F238E27FC236}">
                <a16:creationId xmlns:a16="http://schemas.microsoft.com/office/drawing/2014/main" id="{76ABAE7E-1F31-408A-A19F-2B60E5B0237B}"/>
              </a:ext>
            </a:extLst>
          </p:cNvPr>
          <p:cNvCxnSpPr>
            <a:cxnSpLocks/>
          </p:cNvCxnSpPr>
          <p:nvPr/>
        </p:nvCxnSpPr>
        <p:spPr>
          <a:xfrm>
            <a:off x="7386224" y="3864563"/>
            <a:ext cx="548980"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20FFFD4-738B-465A-80E9-6E29EBDB4930}"/>
              </a:ext>
            </a:extLst>
          </p:cNvPr>
          <p:cNvCxnSpPr>
            <a:cxnSpLocks/>
          </p:cNvCxnSpPr>
          <p:nvPr/>
        </p:nvCxnSpPr>
        <p:spPr>
          <a:xfrm rot="16200000" flipV="1">
            <a:off x="8132792" y="4249975"/>
            <a:ext cx="306041"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9CA931F2-4350-4933-806A-FB94D8E33354}"/>
              </a:ext>
            </a:extLst>
          </p:cNvPr>
          <p:cNvCxnSpPr>
            <a:cxnSpLocks/>
          </p:cNvCxnSpPr>
          <p:nvPr/>
        </p:nvCxnSpPr>
        <p:spPr>
          <a:xfrm flipV="1">
            <a:off x="9690925" y="4102066"/>
            <a:ext cx="0" cy="291859"/>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A3E55FE-46BA-4666-B7D7-5045F9122BFF}"/>
              </a:ext>
            </a:extLst>
          </p:cNvPr>
          <p:cNvCxnSpPr>
            <a:cxnSpLocks/>
          </p:cNvCxnSpPr>
          <p:nvPr/>
        </p:nvCxnSpPr>
        <p:spPr>
          <a:xfrm flipV="1">
            <a:off x="10445861" y="3651924"/>
            <a:ext cx="0" cy="748524"/>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AA08C66-9F82-4ACE-85BD-6EC3805F55E3}"/>
              </a:ext>
            </a:extLst>
          </p:cNvPr>
          <p:cNvCxnSpPr>
            <a:cxnSpLocks/>
          </p:cNvCxnSpPr>
          <p:nvPr/>
        </p:nvCxnSpPr>
        <p:spPr>
          <a:xfrm>
            <a:off x="7245585" y="4393925"/>
            <a:ext cx="3210578" cy="0"/>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09AE97CF-EF0E-4DF1-948A-D2CE38192AED}"/>
              </a:ext>
            </a:extLst>
          </p:cNvPr>
          <p:cNvGrpSpPr/>
          <p:nvPr/>
        </p:nvGrpSpPr>
        <p:grpSpPr>
          <a:xfrm>
            <a:off x="10217278" y="3139742"/>
            <a:ext cx="1222719" cy="487985"/>
            <a:chOff x="5952663" y="2299651"/>
            <a:chExt cx="1222719" cy="487985"/>
          </a:xfrm>
        </p:grpSpPr>
        <p:sp>
          <p:nvSpPr>
            <p:cNvPr id="30" name="Rectangle 29">
              <a:extLst>
                <a:ext uri="{FF2B5EF4-FFF2-40B4-BE49-F238E27FC236}">
                  <a16:creationId xmlns:a16="http://schemas.microsoft.com/office/drawing/2014/main" id="{50CE03AE-7C12-46EC-90FB-7D1E1CD8D0D0}"/>
                </a:ext>
              </a:extLst>
            </p:cNvPr>
            <p:cNvSpPr/>
            <p:nvPr/>
          </p:nvSpPr>
          <p:spPr>
            <a:xfrm>
              <a:off x="6164014" y="2299651"/>
              <a:ext cx="1011368"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Output</a:t>
              </a:r>
            </a:p>
            <a:p>
              <a:pPr algn="ctr"/>
              <a:r>
                <a:rPr lang="en-US" sz="1200" dirty="0">
                  <a:solidFill>
                    <a:schemeClr val="tx1"/>
                  </a:solidFill>
                </a:rPr>
                <a:t>gate</a:t>
              </a:r>
            </a:p>
          </p:txBody>
        </p:sp>
        <p:grpSp>
          <p:nvGrpSpPr>
            <p:cNvPr id="31" name="Group 30">
              <a:extLst>
                <a:ext uri="{FF2B5EF4-FFF2-40B4-BE49-F238E27FC236}">
                  <a16:creationId xmlns:a16="http://schemas.microsoft.com/office/drawing/2014/main" id="{4E1AEA0A-332F-4156-B129-53162DA5A996}"/>
                </a:ext>
              </a:extLst>
            </p:cNvPr>
            <p:cNvGrpSpPr/>
            <p:nvPr/>
          </p:nvGrpSpPr>
          <p:grpSpPr>
            <a:xfrm>
              <a:off x="5952663" y="2309865"/>
              <a:ext cx="477771" cy="477771"/>
              <a:chOff x="2426520" y="5001635"/>
              <a:chExt cx="477771" cy="477771"/>
            </a:xfrm>
            <a:solidFill>
              <a:schemeClr val="bg1"/>
            </a:solidFill>
          </p:grpSpPr>
          <p:sp>
            <p:nvSpPr>
              <p:cNvPr id="32" name="Oval 31">
                <a:extLst>
                  <a:ext uri="{FF2B5EF4-FFF2-40B4-BE49-F238E27FC236}">
                    <a16:creationId xmlns:a16="http://schemas.microsoft.com/office/drawing/2014/main" id="{6358AE56-B37C-4FFB-BA0C-B167EF2664D5}"/>
                  </a:ext>
                </a:extLst>
              </p:cNvPr>
              <p:cNvSpPr/>
              <p:nvPr/>
            </p:nvSpPr>
            <p:spPr>
              <a:xfrm>
                <a:off x="2426520" y="5001635"/>
                <a:ext cx="477771" cy="477771"/>
              </a:xfrm>
              <a:prstGeom prst="ellipse">
                <a:avLst/>
              </a:prstGeom>
              <a:grp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8A34F88C-7897-49DC-A32F-D0A94AAE93D9}"/>
                  </a:ext>
                </a:extLst>
              </p:cNvPr>
              <p:cNvGrpSpPr/>
              <p:nvPr/>
            </p:nvGrpSpPr>
            <p:grpSpPr>
              <a:xfrm rot="2700000">
                <a:off x="2535865" y="5110980"/>
                <a:ext cx="259080" cy="259080"/>
                <a:chOff x="1742142" y="3314507"/>
                <a:chExt cx="259080" cy="259080"/>
              </a:xfrm>
              <a:grpFill/>
            </p:grpSpPr>
            <p:cxnSp>
              <p:nvCxnSpPr>
                <p:cNvPr id="34" name="Straight Connector 33">
                  <a:extLst>
                    <a:ext uri="{FF2B5EF4-FFF2-40B4-BE49-F238E27FC236}">
                      <a16:creationId xmlns:a16="http://schemas.microsoft.com/office/drawing/2014/main" id="{75A8F90B-8DE0-4F86-AE8F-BF122D35458F}"/>
                    </a:ext>
                  </a:extLst>
                </p:cNvPr>
                <p:cNvCxnSpPr>
                  <a:cxnSpLocks/>
                </p:cNvCxnSpPr>
                <p:nvPr/>
              </p:nvCxnSpPr>
              <p:spPr>
                <a:xfrm>
                  <a:off x="1742142" y="3444047"/>
                  <a:ext cx="259080" cy="0"/>
                </a:xfrm>
                <a:prstGeom prst="line">
                  <a:avLst/>
                </a:prstGeom>
                <a:grpFill/>
                <a:ln w="3810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E4D4023A-8782-4737-BC27-009CC0451226}"/>
                    </a:ext>
                  </a:extLst>
                </p:cNvPr>
                <p:cNvCxnSpPr>
                  <a:cxnSpLocks/>
                </p:cNvCxnSpPr>
                <p:nvPr/>
              </p:nvCxnSpPr>
              <p:spPr>
                <a:xfrm rot="5400000">
                  <a:off x="1742142" y="3444047"/>
                  <a:ext cx="259080" cy="0"/>
                </a:xfrm>
                <a:prstGeom prst="line">
                  <a:avLst/>
                </a:prstGeom>
                <a:grpFill/>
                <a:ln w="38100">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grpSp>
        <p:nvGrpSpPr>
          <p:cNvPr id="16" name="Group 15">
            <a:extLst>
              <a:ext uri="{FF2B5EF4-FFF2-40B4-BE49-F238E27FC236}">
                <a16:creationId xmlns:a16="http://schemas.microsoft.com/office/drawing/2014/main" id="{335CE7B7-7AFD-45BC-9365-FC2BEE10CEC1}"/>
              </a:ext>
            </a:extLst>
          </p:cNvPr>
          <p:cNvGrpSpPr/>
          <p:nvPr/>
        </p:nvGrpSpPr>
        <p:grpSpPr>
          <a:xfrm>
            <a:off x="8425676" y="2117653"/>
            <a:ext cx="3630463" cy="1753141"/>
            <a:chOff x="4181839" y="1277779"/>
            <a:chExt cx="3630463" cy="1753141"/>
          </a:xfrm>
        </p:grpSpPr>
        <p:sp>
          <p:nvSpPr>
            <p:cNvPr id="17" name="Rectangle 16">
              <a:extLst>
                <a:ext uri="{FF2B5EF4-FFF2-40B4-BE49-F238E27FC236}">
                  <a16:creationId xmlns:a16="http://schemas.microsoft.com/office/drawing/2014/main" id="{07FA9AE2-7A85-430E-B339-88CE0880926F}"/>
                </a:ext>
              </a:extLst>
            </p:cNvPr>
            <p:cNvSpPr/>
            <p:nvPr/>
          </p:nvSpPr>
          <p:spPr>
            <a:xfrm>
              <a:off x="5645591" y="1277779"/>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prediction</a:t>
              </a:r>
            </a:p>
          </p:txBody>
        </p:sp>
        <p:cxnSp>
          <p:nvCxnSpPr>
            <p:cNvPr id="18" name="Straight Arrow Connector 17">
              <a:extLst>
                <a:ext uri="{FF2B5EF4-FFF2-40B4-BE49-F238E27FC236}">
                  <a16:creationId xmlns:a16="http://schemas.microsoft.com/office/drawing/2014/main" id="{C165858D-6BEA-456D-84D3-AAAA14630049}"/>
                </a:ext>
              </a:extLst>
            </p:cNvPr>
            <p:cNvCxnSpPr>
              <a:cxnSpLocks/>
            </p:cNvCxnSpPr>
            <p:nvPr/>
          </p:nvCxnSpPr>
          <p:spPr>
            <a:xfrm>
              <a:off x="4181839" y="3024472"/>
              <a:ext cx="903532"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2405C9C-ABD7-4992-919A-265D44970F89}"/>
                </a:ext>
              </a:extLst>
            </p:cNvPr>
            <p:cNvCxnSpPr>
              <a:cxnSpLocks/>
            </p:cNvCxnSpPr>
            <p:nvPr/>
          </p:nvCxnSpPr>
          <p:spPr>
            <a:xfrm flipV="1">
              <a:off x="6184496" y="1722120"/>
              <a:ext cx="1" cy="594597"/>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7BC89E9-0079-4C68-824C-F500F37AA9DD}"/>
                </a:ext>
              </a:extLst>
            </p:cNvPr>
            <p:cNvCxnSpPr>
              <a:cxnSpLocks/>
            </p:cNvCxnSpPr>
            <p:nvPr/>
          </p:nvCxnSpPr>
          <p:spPr>
            <a:xfrm>
              <a:off x="5573757" y="3030920"/>
              <a:ext cx="2238545"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19" name="Straight Arrow Connector 118">
            <a:extLst>
              <a:ext uri="{FF2B5EF4-FFF2-40B4-BE49-F238E27FC236}">
                <a16:creationId xmlns:a16="http://schemas.microsoft.com/office/drawing/2014/main" id="{363BE092-E628-4625-A9F8-589285D73DF7}"/>
              </a:ext>
            </a:extLst>
          </p:cNvPr>
          <p:cNvCxnSpPr>
            <a:cxnSpLocks/>
          </p:cNvCxnSpPr>
          <p:nvPr/>
        </p:nvCxnSpPr>
        <p:spPr>
          <a:xfrm>
            <a:off x="6170785" y="3869182"/>
            <a:ext cx="734568"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B40066B8-EDC6-4921-92F6-8EBDDCEBFA80}"/>
              </a:ext>
            </a:extLst>
          </p:cNvPr>
          <p:cNvCxnSpPr>
            <a:cxnSpLocks/>
          </p:cNvCxnSpPr>
          <p:nvPr/>
        </p:nvCxnSpPr>
        <p:spPr>
          <a:xfrm flipV="1">
            <a:off x="7245585" y="4115125"/>
            <a:ext cx="0" cy="271169"/>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064BA6C6-DFD5-4448-B3F1-1E7216CF0AD5}"/>
              </a:ext>
            </a:extLst>
          </p:cNvPr>
          <p:cNvGrpSpPr/>
          <p:nvPr/>
        </p:nvGrpSpPr>
        <p:grpSpPr>
          <a:xfrm>
            <a:off x="4180498" y="5743222"/>
            <a:ext cx="7159143" cy="423360"/>
            <a:chOff x="1993838" y="4095898"/>
            <a:chExt cx="7159143" cy="423360"/>
          </a:xfrm>
        </p:grpSpPr>
        <p:grpSp>
          <p:nvGrpSpPr>
            <p:cNvPr id="76" name="Group 75">
              <a:extLst>
                <a:ext uri="{FF2B5EF4-FFF2-40B4-BE49-F238E27FC236}">
                  <a16:creationId xmlns:a16="http://schemas.microsoft.com/office/drawing/2014/main" id="{0DAA8F5E-2A35-4F14-B254-48620F44C196}"/>
                </a:ext>
              </a:extLst>
            </p:cNvPr>
            <p:cNvGrpSpPr/>
            <p:nvPr/>
          </p:nvGrpSpPr>
          <p:grpSpPr>
            <a:xfrm>
              <a:off x="1993838" y="4098312"/>
              <a:ext cx="7159143" cy="420946"/>
              <a:chOff x="1993838" y="4098312"/>
              <a:chExt cx="7159143" cy="420946"/>
            </a:xfrm>
          </p:grpSpPr>
          <p:grpSp>
            <p:nvGrpSpPr>
              <p:cNvPr id="78" name="Group 77">
                <a:extLst>
                  <a:ext uri="{FF2B5EF4-FFF2-40B4-BE49-F238E27FC236}">
                    <a16:creationId xmlns:a16="http://schemas.microsoft.com/office/drawing/2014/main" id="{BAD7A3BA-1472-489E-AAFC-B1EC15BA921B}"/>
                  </a:ext>
                </a:extLst>
              </p:cNvPr>
              <p:cNvGrpSpPr/>
              <p:nvPr/>
            </p:nvGrpSpPr>
            <p:grpSpPr>
              <a:xfrm>
                <a:off x="1993838" y="4173257"/>
                <a:ext cx="7159143" cy="346001"/>
                <a:chOff x="2676821" y="2933235"/>
                <a:chExt cx="7159143" cy="346001"/>
              </a:xfrm>
            </p:grpSpPr>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46E0F5E0-05DA-4EC6-8E20-29946E42C1E4}"/>
                        </a:ext>
                      </a:extLst>
                    </p:cNvPr>
                    <p:cNvSpPr txBox="1"/>
                    <p:nvPr/>
                  </p:nvSpPr>
                  <p:spPr>
                    <a:xfrm>
                      <a:off x="5840305" y="2971459"/>
                      <a:ext cx="387286" cy="3077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solidFill>
                                      <a:schemeClr val="tx1"/>
                                    </a:solidFill>
                                    <a:latin typeface="Cambria Math" panose="02040503050406030204" pitchFamily="18" charset="0"/>
                                  </a:rPr>
                                </m:ctrlPr>
                              </m:sSubPr>
                              <m:e>
                                <m:r>
                                  <a:rPr lang="en-US" sz="1400" i="1" dirty="0">
                                    <a:solidFill>
                                      <a:schemeClr val="tx1"/>
                                    </a:solidFill>
                                    <a:latin typeface="Cambria Math" panose="02040503050406030204" pitchFamily="18" charset="0"/>
                                  </a:rPr>
                                  <m:t>𝑡</m:t>
                                </m:r>
                              </m:e>
                              <m:sub>
                                <m:r>
                                  <a:rPr lang="en-US" sz="1400" b="0" i="1" dirty="0" smtClean="0">
                                    <a:solidFill>
                                      <a:schemeClr val="tx1"/>
                                    </a:solidFill>
                                    <a:latin typeface="Cambria Math" panose="02040503050406030204" pitchFamily="18" charset="0"/>
                                  </a:rPr>
                                  <m:t>𝑛</m:t>
                                </m:r>
                              </m:sub>
                            </m:sSub>
                          </m:oMath>
                        </m:oMathPara>
                      </a14:m>
                      <a:endParaRPr lang="en-US" sz="1400" dirty="0">
                        <a:solidFill>
                          <a:schemeClr val="tx1"/>
                        </a:solidFill>
                      </a:endParaRPr>
                    </a:p>
                  </p:txBody>
                </p:sp>
              </mc:Choice>
              <mc:Fallback xmlns="">
                <p:sp>
                  <p:nvSpPr>
                    <p:cNvPr id="81" name="TextBox 80">
                      <a:extLst>
                        <a:ext uri="{FF2B5EF4-FFF2-40B4-BE49-F238E27FC236}">
                          <a16:creationId xmlns:a16="http://schemas.microsoft.com/office/drawing/2014/main" id="{46E0F5E0-05DA-4EC6-8E20-29946E42C1E4}"/>
                        </a:ext>
                      </a:extLst>
                    </p:cNvPr>
                    <p:cNvSpPr txBox="1">
                      <a:spLocks noRot="1" noChangeAspect="1" noMove="1" noResize="1" noEditPoints="1" noAdjustHandles="1" noChangeArrowheads="1" noChangeShapeType="1" noTextEdit="1"/>
                    </p:cNvSpPr>
                    <p:nvPr/>
                  </p:nvSpPr>
                  <p:spPr>
                    <a:xfrm>
                      <a:off x="5840305" y="2971459"/>
                      <a:ext cx="387286" cy="307777"/>
                    </a:xfrm>
                    <a:prstGeom prst="rect">
                      <a:avLst/>
                    </a:prstGeom>
                    <a:blipFill>
                      <a:blip r:embed="rId2"/>
                      <a:stretch>
                        <a:fillRect/>
                      </a:stretch>
                    </a:blipFill>
                    <a:ln>
                      <a:noFill/>
                    </a:ln>
                  </p:spPr>
                  <p:txBody>
                    <a:bodyPr/>
                    <a:lstStyle/>
                    <a:p>
                      <a:r>
                        <a:rPr lang="en-US">
                          <a:noFill/>
                        </a:rPr>
                        <a:t> </a:t>
                      </a:r>
                    </a:p>
                  </p:txBody>
                </p:sp>
              </mc:Fallback>
            </mc:AlternateContent>
            <p:cxnSp>
              <p:nvCxnSpPr>
                <p:cNvPr id="82" name="Straight Arrow Connector 81">
                  <a:extLst>
                    <a:ext uri="{FF2B5EF4-FFF2-40B4-BE49-F238E27FC236}">
                      <a16:creationId xmlns:a16="http://schemas.microsoft.com/office/drawing/2014/main" id="{B8849CE0-BFB2-42FB-9401-F3E078024F1F}"/>
                    </a:ext>
                  </a:extLst>
                </p:cNvPr>
                <p:cNvCxnSpPr>
                  <a:cxnSpLocks/>
                </p:cNvCxnSpPr>
                <p:nvPr/>
              </p:nvCxnSpPr>
              <p:spPr>
                <a:xfrm>
                  <a:off x="2682240" y="2933235"/>
                  <a:ext cx="7153724"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6DB44262-5B21-46A1-A108-8E00B6D706B2}"/>
                        </a:ext>
                      </a:extLst>
                    </p:cNvPr>
                    <p:cNvSpPr txBox="1"/>
                    <p:nvPr/>
                  </p:nvSpPr>
                  <p:spPr>
                    <a:xfrm>
                      <a:off x="2676821" y="2971459"/>
                      <a:ext cx="557204" cy="3077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solidFill>
                                      <a:schemeClr val="tx1"/>
                                    </a:solidFill>
                                    <a:latin typeface="Cambria Math" panose="02040503050406030204" pitchFamily="18" charset="0"/>
                                  </a:rPr>
                                </m:ctrlPr>
                              </m:sSubPr>
                              <m:e>
                                <m:r>
                                  <a:rPr lang="en-US" sz="1400" i="1" dirty="0">
                                    <a:solidFill>
                                      <a:schemeClr val="tx1"/>
                                    </a:solidFill>
                                    <a:latin typeface="Cambria Math" panose="02040503050406030204" pitchFamily="18" charset="0"/>
                                  </a:rPr>
                                  <m:t>𝑡</m:t>
                                </m:r>
                              </m:e>
                              <m:sub>
                                <m:r>
                                  <a:rPr lang="en-US" sz="1400" b="0" i="1" dirty="0" smtClean="0">
                                    <a:solidFill>
                                      <a:schemeClr val="tx1"/>
                                    </a:solidFill>
                                    <a:latin typeface="Cambria Math" panose="02040503050406030204" pitchFamily="18" charset="0"/>
                                  </a:rPr>
                                  <m:t>𝑛</m:t>
                                </m:r>
                                <m:r>
                                  <a:rPr lang="en-US" sz="1400" b="0" i="1" dirty="0" smtClean="0">
                                    <a:solidFill>
                                      <a:schemeClr val="tx1"/>
                                    </a:solidFill>
                                    <a:latin typeface="Cambria Math" panose="02040503050406030204" pitchFamily="18" charset="0"/>
                                  </a:rPr>
                                  <m:t>−1</m:t>
                                </m:r>
                              </m:sub>
                            </m:sSub>
                          </m:oMath>
                        </m:oMathPara>
                      </a14:m>
                      <a:endParaRPr lang="en-US" sz="1400" dirty="0">
                        <a:solidFill>
                          <a:schemeClr val="tx1"/>
                        </a:solidFill>
                      </a:endParaRPr>
                    </a:p>
                  </p:txBody>
                </p:sp>
              </mc:Choice>
              <mc:Fallback xmlns="">
                <p:sp>
                  <p:nvSpPr>
                    <p:cNvPr id="83" name="TextBox 82">
                      <a:extLst>
                        <a:ext uri="{FF2B5EF4-FFF2-40B4-BE49-F238E27FC236}">
                          <a16:creationId xmlns:a16="http://schemas.microsoft.com/office/drawing/2014/main" id="{6DB44262-5B21-46A1-A108-8E00B6D706B2}"/>
                        </a:ext>
                      </a:extLst>
                    </p:cNvPr>
                    <p:cNvSpPr txBox="1">
                      <a:spLocks noRot="1" noChangeAspect="1" noMove="1" noResize="1" noEditPoints="1" noAdjustHandles="1" noChangeArrowheads="1" noChangeShapeType="1" noTextEdit="1"/>
                    </p:cNvSpPr>
                    <p:nvPr/>
                  </p:nvSpPr>
                  <p:spPr>
                    <a:xfrm>
                      <a:off x="2676821" y="2971459"/>
                      <a:ext cx="557204" cy="307777"/>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FA1E724F-F5C2-4CC5-98D4-3969A52EBCDC}"/>
                        </a:ext>
                      </a:extLst>
                    </p:cNvPr>
                    <p:cNvSpPr txBox="1"/>
                    <p:nvPr/>
                  </p:nvSpPr>
                  <p:spPr>
                    <a:xfrm>
                      <a:off x="8900037" y="2971459"/>
                      <a:ext cx="557204" cy="3077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solidFill>
                                      <a:schemeClr val="tx1"/>
                                    </a:solidFill>
                                    <a:latin typeface="Cambria Math" panose="02040503050406030204" pitchFamily="18" charset="0"/>
                                  </a:rPr>
                                </m:ctrlPr>
                              </m:sSubPr>
                              <m:e>
                                <m:r>
                                  <a:rPr lang="en-US" sz="1400" i="1" dirty="0">
                                    <a:solidFill>
                                      <a:schemeClr val="tx1"/>
                                    </a:solidFill>
                                    <a:latin typeface="Cambria Math" panose="02040503050406030204" pitchFamily="18" charset="0"/>
                                  </a:rPr>
                                  <m:t>𝑡</m:t>
                                </m:r>
                              </m:e>
                              <m:sub>
                                <m:r>
                                  <a:rPr lang="en-US" sz="1400" b="0" i="1" dirty="0" smtClean="0">
                                    <a:solidFill>
                                      <a:schemeClr val="tx1"/>
                                    </a:solidFill>
                                    <a:latin typeface="Cambria Math" panose="02040503050406030204" pitchFamily="18" charset="0"/>
                                  </a:rPr>
                                  <m:t>𝑛</m:t>
                                </m:r>
                                <m:r>
                                  <a:rPr lang="en-US" sz="1400" b="0" i="1" dirty="0" smtClean="0">
                                    <a:solidFill>
                                      <a:schemeClr val="tx1"/>
                                    </a:solidFill>
                                    <a:latin typeface="Cambria Math" panose="02040503050406030204" pitchFamily="18" charset="0"/>
                                  </a:rPr>
                                  <m:t>+1</m:t>
                                </m:r>
                              </m:sub>
                            </m:sSub>
                          </m:oMath>
                        </m:oMathPara>
                      </a14:m>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FA1E724F-F5C2-4CC5-98D4-3969A52EBCDC}"/>
                        </a:ext>
                      </a:extLst>
                    </p:cNvPr>
                    <p:cNvSpPr txBox="1">
                      <a:spLocks noRot="1" noChangeAspect="1" noMove="1" noResize="1" noEditPoints="1" noAdjustHandles="1" noChangeArrowheads="1" noChangeShapeType="1" noTextEdit="1"/>
                    </p:cNvSpPr>
                    <p:nvPr/>
                  </p:nvSpPr>
                  <p:spPr>
                    <a:xfrm>
                      <a:off x="8900037" y="2971459"/>
                      <a:ext cx="557204" cy="307777"/>
                    </a:xfrm>
                    <a:prstGeom prst="rect">
                      <a:avLst/>
                    </a:prstGeom>
                    <a:blipFill>
                      <a:blip r:embed="rId4"/>
                      <a:stretch>
                        <a:fillRect/>
                      </a:stretch>
                    </a:blipFill>
                    <a:ln>
                      <a:noFill/>
                    </a:ln>
                  </p:spPr>
                  <p:txBody>
                    <a:bodyPr/>
                    <a:lstStyle/>
                    <a:p>
                      <a:r>
                        <a:rPr lang="en-US">
                          <a:noFill/>
                        </a:rPr>
                        <a:t> </a:t>
                      </a:r>
                    </a:p>
                  </p:txBody>
                </p:sp>
              </mc:Fallback>
            </mc:AlternateContent>
          </p:grpSp>
          <p:cxnSp>
            <p:nvCxnSpPr>
              <p:cNvPr id="79" name="Straight Connector 78">
                <a:extLst>
                  <a:ext uri="{FF2B5EF4-FFF2-40B4-BE49-F238E27FC236}">
                    <a16:creationId xmlns:a16="http://schemas.microsoft.com/office/drawing/2014/main" id="{D2C5B009-86F3-4539-97B9-1A3B502A6F2B}"/>
                  </a:ext>
                </a:extLst>
              </p:cNvPr>
              <p:cNvCxnSpPr>
                <a:cxnSpLocks/>
              </p:cNvCxnSpPr>
              <p:nvPr/>
            </p:nvCxnSpPr>
            <p:spPr>
              <a:xfrm flipV="1">
                <a:off x="2193698" y="4098802"/>
                <a:ext cx="0" cy="164168"/>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BBF72B32-8D75-4626-A544-59D577A06268}"/>
                  </a:ext>
                </a:extLst>
              </p:cNvPr>
              <p:cNvCxnSpPr>
                <a:cxnSpLocks/>
              </p:cNvCxnSpPr>
              <p:nvPr/>
            </p:nvCxnSpPr>
            <p:spPr>
              <a:xfrm flipV="1">
                <a:off x="8441179" y="4098312"/>
                <a:ext cx="0" cy="164168"/>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77" name="Oval 76">
              <a:extLst>
                <a:ext uri="{FF2B5EF4-FFF2-40B4-BE49-F238E27FC236}">
                  <a16:creationId xmlns:a16="http://schemas.microsoft.com/office/drawing/2014/main" id="{9793F442-33D0-44B3-B918-3113CA638B85}"/>
                </a:ext>
              </a:extLst>
            </p:cNvPr>
            <p:cNvSpPr/>
            <p:nvPr/>
          </p:nvSpPr>
          <p:spPr>
            <a:xfrm>
              <a:off x="5250538" y="4095898"/>
              <a:ext cx="142015" cy="142015"/>
            </a:xfrm>
            <a:prstGeom prst="ellipse">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2" name="Group 161">
            <a:extLst>
              <a:ext uri="{FF2B5EF4-FFF2-40B4-BE49-F238E27FC236}">
                <a16:creationId xmlns:a16="http://schemas.microsoft.com/office/drawing/2014/main" id="{69ABA139-6DF3-4CF1-9EC4-6BAC78816E65}"/>
              </a:ext>
            </a:extLst>
          </p:cNvPr>
          <p:cNvGrpSpPr/>
          <p:nvPr/>
        </p:nvGrpSpPr>
        <p:grpSpPr>
          <a:xfrm>
            <a:off x="6394160" y="4384498"/>
            <a:ext cx="1693719" cy="1392688"/>
            <a:chOff x="7893363" y="2655143"/>
            <a:chExt cx="1693719" cy="1392688"/>
          </a:xfrm>
        </p:grpSpPr>
        <p:sp>
          <p:nvSpPr>
            <p:cNvPr id="9" name="Rectangle 8">
              <a:extLst>
                <a:ext uri="{FF2B5EF4-FFF2-40B4-BE49-F238E27FC236}">
                  <a16:creationId xmlns:a16="http://schemas.microsoft.com/office/drawing/2014/main" id="{803A2858-A631-4C99-920E-A45EE5F65FCA}"/>
                </a:ext>
              </a:extLst>
            </p:cNvPr>
            <p:cNvSpPr/>
            <p:nvPr/>
          </p:nvSpPr>
          <p:spPr>
            <a:xfrm>
              <a:off x="7893363" y="3574199"/>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input</a:t>
              </a:r>
            </a:p>
          </p:txBody>
        </p:sp>
        <p:cxnSp>
          <p:nvCxnSpPr>
            <p:cNvPr id="10" name="Straight Arrow Connector 9">
              <a:extLst>
                <a:ext uri="{FF2B5EF4-FFF2-40B4-BE49-F238E27FC236}">
                  <a16:creationId xmlns:a16="http://schemas.microsoft.com/office/drawing/2014/main" id="{623CB328-AAE4-47AA-B71F-F454DDD0E5E3}"/>
                </a:ext>
              </a:extLst>
            </p:cNvPr>
            <p:cNvCxnSpPr>
              <a:cxnSpLocks/>
            </p:cNvCxnSpPr>
            <p:nvPr/>
          </p:nvCxnSpPr>
          <p:spPr>
            <a:xfrm flipV="1">
              <a:off x="8985276" y="3482818"/>
              <a:ext cx="0" cy="52122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A2AE739E-5147-404C-A990-12CF008B8E88}"/>
                </a:ext>
              </a:extLst>
            </p:cNvPr>
            <p:cNvSpPr/>
            <p:nvPr/>
          </p:nvSpPr>
          <p:spPr>
            <a:xfrm>
              <a:off x="8385978" y="3047742"/>
              <a:ext cx="1201104" cy="430575"/>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Higher order interaction layer</a:t>
              </a:r>
            </a:p>
          </p:txBody>
        </p:sp>
        <p:cxnSp>
          <p:nvCxnSpPr>
            <p:cNvPr id="130" name="Straight Arrow Connector 129">
              <a:extLst>
                <a:ext uri="{FF2B5EF4-FFF2-40B4-BE49-F238E27FC236}">
                  <a16:creationId xmlns:a16="http://schemas.microsoft.com/office/drawing/2014/main" id="{0EE7A1BA-EB52-486F-A178-22C620F4DE85}"/>
                </a:ext>
              </a:extLst>
            </p:cNvPr>
            <p:cNvCxnSpPr>
              <a:cxnSpLocks/>
              <a:stCxn id="125" idx="0"/>
            </p:cNvCxnSpPr>
            <p:nvPr/>
          </p:nvCxnSpPr>
          <p:spPr>
            <a:xfrm flipV="1">
              <a:off x="8986530" y="2655143"/>
              <a:ext cx="0" cy="39259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2" name="Group 171">
            <a:extLst>
              <a:ext uri="{FF2B5EF4-FFF2-40B4-BE49-F238E27FC236}">
                <a16:creationId xmlns:a16="http://schemas.microsoft.com/office/drawing/2014/main" id="{66C74261-66A1-44DD-9473-4C7A1C42D03D}"/>
              </a:ext>
            </a:extLst>
          </p:cNvPr>
          <p:cNvGrpSpPr/>
          <p:nvPr/>
        </p:nvGrpSpPr>
        <p:grpSpPr>
          <a:xfrm>
            <a:off x="6694332" y="3139737"/>
            <a:ext cx="2747401" cy="3580078"/>
            <a:chOff x="6694332" y="3139737"/>
            <a:chExt cx="2747401" cy="3580078"/>
          </a:xfrm>
        </p:grpSpPr>
        <p:grpSp>
          <p:nvGrpSpPr>
            <p:cNvPr id="171" name="Group 170">
              <a:extLst>
                <a:ext uri="{FF2B5EF4-FFF2-40B4-BE49-F238E27FC236}">
                  <a16:creationId xmlns:a16="http://schemas.microsoft.com/office/drawing/2014/main" id="{4D8E1AE0-138D-459F-AF7F-3FAA160EBD03}"/>
                </a:ext>
              </a:extLst>
            </p:cNvPr>
            <p:cNvGrpSpPr/>
            <p:nvPr/>
          </p:nvGrpSpPr>
          <p:grpSpPr>
            <a:xfrm>
              <a:off x="6694332" y="3139737"/>
              <a:ext cx="1960289" cy="973323"/>
              <a:chOff x="6694332" y="3139737"/>
              <a:chExt cx="1960289" cy="973323"/>
            </a:xfrm>
          </p:grpSpPr>
          <p:sp>
            <p:nvSpPr>
              <p:cNvPr id="36" name="Rectangle 35">
                <a:extLst>
                  <a:ext uri="{FF2B5EF4-FFF2-40B4-BE49-F238E27FC236}">
                    <a16:creationId xmlns:a16="http://schemas.microsoft.com/office/drawing/2014/main" id="{AF6E71E9-495E-41CC-9710-5E1CBA49E664}"/>
                  </a:ext>
                </a:extLst>
              </p:cNvPr>
              <p:cNvSpPr/>
              <p:nvPr/>
            </p:nvSpPr>
            <p:spPr>
              <a:xfrm>
                <a:off x="6694332" y="3139737"/>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Time aware forget gate</a:t>
                </a:r>
              </a:p>
            </p:txBody>
          </p:sp>
          <p:grpSp>
            <p:nvGrpSpPr>
              <p:cNvPr id="37" name="Group 36">
                <a:extLst>
                  <a:ext uri="{FF2B5EF4-FFF2-40B4-BE49-F238E27FC236}">
                    <a16:creationId xmlns:a16="http://schemas.microsoft.com/office/drawing/2014/main" id="{3B2A2230-775D-4CD9-9400-951807635127}"/>
                  </a:ext>
                </a:extLst>
              </p:cNvPr>
              <p:cNvGrpSpPr/>
              <p:nvPr/>
            </p:nvGrpSpPr>
            <p:grpSpPr>
              <a:xfrm>
                <a:off x="6913976" y="3635289"/>
                <a:ext cx="477771" cy="477771"/>
                <a:chOff x="3737521" y="3135709"/>
                <a:chExt cx="477771" cy="477771"/>
              </a:xfrm>
            </p:grpSpPr>
            <p:sp>
              <p:nvSpPr>
                <p:cNvPr id="38" name="Oval 37">
                  <a:extLst>
                    <a:ext uri="{FF2B5EF4-FFF2-40B4-BE49-F238E27FC236}">
                      <a16:creationId xmlns:a16="http://schemas.microsoft.com/office/drawing/2014/main" id="{047D06DB-F4F3-472D-A547-E545DF371EA0}"/>
                    </a:ext>
                  </a:extLst>
                </p:cNvPr>
                <p:cNvSpPr/>
                <p:nvPr/>
              </p:nvSpPr>
              <p:spPr>
                <a:xfrm>
                  <a:off x="3737521" y="3135709"/>
                  <a:ext cx="477771" cy="477771"/>
                </a:xfrm>
                <a:prstGeom prst="ellipse">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075E3EE6-7EC8-4082-B60E-E76F35269711}"/>
                    </a:ext>
                  </a:extLst>
                </p:cNvPr>
                <p:cNvCxnSpPr>
                  <a:cxnSpLocks/>
                </p:cNvCxnSpPr>
                <p:nvPr/>
              </p:nvCxnSpPr>
              <p:spPr>
                <a:xfrm>
                  <a:off x="3846866" y="3374594"/>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sp>
            <p:nvSpPr>
              <p:cNvPr id="21" name="Rectangle 20">
                <a:extLst>
                  <a:ext uri="{FF2B5EF4-FFF2-40B4-BE49-F238E27FC236}">
                    <a16:creationId xmlns:a16="http://schemas.microsoft.com/office/drawing/2014/main" id="{FA99A48A-387C-4868-B346-C6AC7BD0AD1F}"/>
                  </a:ext>
                </a:extLst>
              </p:cNvPr>
              <p:cNvSpPr/>
              <p:nvPr/>
            </p:nvSpPr>
            <p:spPr>
              <a:xfrm>
                <a:off x="7736473" y="3139742"/>
                <a:ext cx="918148"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Time aware input gate</a:t>
                </a:r>
              </a:p>
            </p:txBody>
          </p:sp>
          <p:grpSp>
            <p:nvGrpSpPr>
              <p:cNvPr id="22" name="Group 21">
                <a:extLst>
                  <a:ext uri="{FF2B5EF4-FFF2-40B4-BE49-F238E27FC236}">
                    <a16:creationId xmlns:a16="http://schemas.microsoft.com/office/drawing/2014/main" id="{E06A50C6-1B42-4BD7-9EAA-31F4500D1531}"/>
                  </a:ext>
                </a:extLst>
              </p:cNvPr>
              <p:cNvGrpSpPr/>
              <p:nvPr/>
            </p:nvGrpSpPr>
            <p:grpSpPr>
              <a:xfrm>
                <a:off x="7947905" y="3607581"/>
                <a:ext cx="477771" cy="477771"/>
                <a:chOff x="1632797" y="3205162"/>
                <a:chExt cx="477771" cy="477771"/>
              </a:xfrm>
            </p:grpSpPr>
            <p:sp>
              <p:nvSpPr>
                <p:cNvPr id="26" name="Oval 25">
                  <a:extLst>
                    <a:ext uri="{FF2B5EF4-FFF2-40B4-BE49-F238E27FC236}">
                      <a16:creationId xmlns:a16="http://schemas.microsoft.com/office/drawing/2014/main" id="{29DD417D-55F7-422E-A63F-44DCC50C89CD}"/>
                    </a:ext>
                  </a:extLst>
                </p:cNvPr>
                <p:cNvSpPr/>
                <p:nvPr/>
              </p:nvSpPr>
              <p:spPr>
                <a:xfrm>
                  <a:off x="1632797" y="3205162"/>
                  <a:ext cx="477771" cy="477771"/>
                </a:xfrm>
                <a:prstGeom prst="ellipse">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926C0981-794A-4D73-A4C8-A7469F02379A}"/>
                    </a:ext>
                  </a:extLst>
                </p:cNvPr>
                <p:cNvGrpSpPr/>
                <p:nvPr/>
              </p:nvGrpSpPr>
              <p:grpSpPr>
                <a:xfrm>
                  <a:off x="1742142" y="3314507"/>
                  <a:ext cx="259080" cy="259080"/>
                  <a:chOff x="1742142" y="3314507"/>
                  <a:chExt cx="259080" cy="259080"/>
                </a:xfrm>
              </p:grpSpPr>
              <p:cxnSp>
                <p:nvCxnSpPr>
                  <p:cNvPr id="28" name="Straight Connector 27">
                    <a:extLst>
                      <a:ext uri="{FF2B5EF4-FFF2-40B4-BE49-F238E27FC236}">
                        <a16:creationId xmlns:a16="http://schemas.microsoft.com/office/drawing/2014/main" id="{57DE8411-0C0B-4362-97C8-9746A652BB59}"/>
                      </a:ext>
                    </a:extLst>
                  </p:cNvPr>
                  <p:cNvCxnSpPr>
                    <a:cxnSpLocks/>
                  </p:cNvCxnSpPr>
                  <p:nvPr/>
                </p:nvCxnSpPr>
                <p:spPr>
                  <a:xfrm>
                    <a:off x="1742142" y="3444047"/>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0550F8A-CAA8-4D7A-ACF0-79DD12753318}"/>
                      </a:ext>
                    </a:extLst>
                  </p:cNvPr>
                  <p:cNvCxnSpPr>
                    <a:cxnSpLocks/>
                  </p:cNvCxnSpPr>
                  <p:nvPr/>
                </p:nvCxnSpPr>
                <p:spPr>
                  <a:xfrm rot="5400000">
                    <a:off x="1742142" y="3444047"/>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grpSp>
        <p:grpSp>
          <p:nvGrpSpPr>
            <p:cNvPr id="158" name="Group 157">
              <a:extLst>
                <a:ext uri="{FF2B5EF4-FFF2-40B4-BE49-F238E27FC236}">
                  <a16:creationId xmlns:a16="http://schemas.microsoft.com/office/drawing/2014/main" id="{21FC3094-0001-4C6E-84E0-C1837FBFD3C4}"/>
                </a:ext>
              </a:extLst>
            </p:cNvPr>
            <p:cNvGrpSpPr/>
            <p:nvPr/>
          </p:nvGrpSpPr>
          <p:grpSpPr>
            <a:xfrm>
              <a:off x="6992124" y="4092378"/>
              <a:ext cx="2449609" cy="2627437"/>
              <a:chOff x="3400622" y="3457774"/>
              <a:chExt cx="2449609" cy="2627437"/>
            </a:xfrm>
          </p:grpSpPr>
          <p:cxnSp>
            <p:nvCxnSpPr>
              <p:cNvPr id="135" name="Straight Arrow Connector 134">
                <a:extLst>
                  <a:ext uri="{FF2B5EF4-FFF2-40B4-BE49-F238E27FC236}">
                    <a16:creationId xmlns:a16="http://schemas.microsoft.com/office/drawing/2014/main" id="{491BFD1C-F3B8-4EB4-AFAA-1DFDC2D4476C}"/>
                  </a:ext>
                </a:extLst>
              </p:cNvPr>
              <p:cNvCxnSpPr>
                <a:cxnSpLocks/>
              </p:cNvCxnSpPr>
              <p:nvPr/>
            </p:nvCxnSpPr>
            <p:spPr>
              <a:xfrm rot="16200000" flipV="1">
                <a:off x="3172411" y="3706172"/>
                <a:ext cx="456422"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F99A98AE-3BE9-4F98-A982-C20FAD3916A9}"/>
                  </a:ext>
                </a:extLst>
              </p:cNvPr>
              <p:cNvCxnSpPr>
                <a:cxnSpLocks/>
              </p:cNvCxnSpPr>
              <p:nvPr/>
            </p:nvCxnSpPr>
            <p:spPr>
              <a:xfrm flipV="1">
                <a:off x="4447595" y="3457774"/>
                <a:ext cx="0" cy="478798"/>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ED2B4FC5-2E52-44B7-960A-DD47462D93C2}"/>
                  </a:ext>
                </a:extLst>
              </p:cNvPr>
              <p:cNvCxnSpPr>
                <a:cxnSpLocks/>
              </p:cNvCxnSpPr>
              <p:nvPr/>
            </p:nvCxnSpPr>
            <p:spPr>
              <a:xfrm rot="16200000" flipV="1">
                <a:off x="5622020" y="3704571"/>
                <a:ext cx="456421"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45E27D5-35A5-4318-B25F-D63C8737A0ED}"/>
                  </a:ext>
                </a:extLst>
              </p:cNvPr>
              <p:cNvCxnSpPr>
                <a:cxnSpLocks/>
              </p:cNvCxnSpPr>
              <p:nvPr/>
            </p:nvCxnSpPr>
            <p:spPr>
              <a:xfrm>
                <a:off x="3400622" y="3928243"/>
                <a:ext cx="2449608" cy="0"/>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cxnSp>
            <p:nvCxnSpPr>
              <p:cNvPr id="144" name="Straight Arrow Connector 143">
                <a:extLst>
                  <a:ext uri="{FF2B5EF4-FFF2-40B4-BE49-F238E27FC236}">
                    <a16:creationId xmlns:a16="http://schemas.microsoft.com/office/drawing/2014/main" id="{2EED9579-872A-4C1E-BCF0-DFAC204D64DC}"/>
                  </a:ext>
                </a:extLst>
              </p:cNvPr>
              <p:cNvCxnSpPr>
                <a:cxnSpLocks/>
              </p:cNvCxnSpPr>
              <p:nvPr/>
            </p:nvCxnSpPr>
            <p:spPr>
              <a:xfrm flipV="1">
                <a:off x="4752428" y="3933438"/>
                <a:ext cx="0" cy="169290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20EF45D6-DB8E-43AA-BF7E-E532931E701B}"/>
                  </a:ext>
                </a:extLst>
              </p:cNvPr>
              <p:cNvSpPr/>
              <p:nvPr/>
            </p:nvSpPr>
            <p:spPr>
              <a:xfrm>
                <a:off x="4143938" y="5611579"/>
                <a:ext cx="1201104"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Additional time information</a:t>
                </a:r>
              </a:p>
            </p:txBody>
          </p:sp>
        </p:grpSp>
      </p:grpSp>
      <p:grpSp>
        <p:nvGrpSpPr>
          <p:cNvPr id="159" name="Group 158">
            <a:extLst>
              <a:ext uri="{FF2B5EF4-FFF2-40B4-BE49-F238E27FC236}">
                <a16:creationId xmlns:a16="http://schemas.microsoft.com/office/drawing/2014/main" id="{4E190E4A-4825-4CDB-A11B-13FCE31F5703}"/>
              </a:ext>
            </a:extLst>
          </p:cNvPr>
          <p:cNvGrpSpPr/>
          <p:nvPr/>
        </p:nvGrpSpPr>
        <p:grpSpPr>
          <a:xfrm>
            <a:off x="8909056" y="3154088"/>
            <a:ext cx="1758536" cy="3571640"/>
            <a:chOff x="5317554" y="2519484"/>
            <a:chExt cx="1758536" cy="3571640"/>
          </a:xfrm>
        </p:grpSpPr>
        <p:grpSp>
          <p:nvGrpSpPr>
            <p:cNvPr id="154" name="Group 153">
              <a:extLst>
                <a:ext uri="{FF2B5EF4-FFF2-40B4-BE49-F238E27FC236}">
                  <a16:creationId xmlns:a16="http://schemas.microsoft.com/office/drawing/2014/main" id="{8FC99A1D-9904-49B9-A75B-9F17779DE783}"/>
                </a:ext>
              </a:extLst>
            </p:cNvPr>
            <p:cNvGrpSpPr/>
            <p:nvPr/>
          </p:nvGrpSpPr>
          <p:grpSpPr>
            <a:xfrm>
              <a:off x="5349433" y="2519484"/>
              <a:ext cx="1260088" cy="952815"/>
              <a:chOff x="4983673" y="2519484"/>
              <a:chExt cx="1260088" cy="952815"/>
            </a:xfrm>
          </p:grpSpPr>
          <p:grpSp>
            <p:nvGrpSpPr>
              <p:cNvPr id="23" name="Group 22">
                <a:extLst>
                  <a:ext uri="{FF2B5EF4-FFF2-40B4-BE49-F238E27FC236}">
                    <a16:creationId xmlns:a16="http://schemas.microsoft.com/office/drawing/2014/main" id="{392D63FB-BDDA-47A8-8689-13FDC28C589C}"/>
                  </a:ext>
                </a:extLst>
              </p:cNvPr>
              <p:cNvGrpSpPr/>
              <p:nvPr/>
            </p:nvGrpSpPr>
            <p:grpSpPr>
              <a:xfrm>
                <a:off x="5684795" y="2775653"/>
                <a:ext cx="558966" cy="240358"/>
                <a:chOff x="5324255" y="2532925"/>
                <a:chExt cx="628408" cy="235348"/>
              </a:xfrm>
            </p:grpSpPr>
            <p:cxnSp>
              <p:nvCxnSpPr>
                <p:cNvPr id="24" name="Straight Arrow Connector 23">
                  <a:extLst>
                    <a:ext uri="{FF2B5EF4-FFF2-40B4-BE49-F238E27FC236}">
                      <a16:creationId xmlns:a16="http://schemas.microsoft.com/office/drawing/2014/main" id="{BBF47210-45BA-40F2-A44D-9370288FBB34}"/>
                    </a:ext>
                  </a:extLst>
                </p:cNvPr>
                <p:cNvCxnSpPr>
                  <a:cxnSpLocks/>
                </p:cNvCxnSpPr>
                <p:nvPr/>
              </p:nvCxnSpPr>
              <p:spPr>
                <a:xfrm>
                  <a:off x="5324255" y="2536837"/>
                  <a:ext cx="62840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62E485-B892-42E6-875C-126D0874B22A}"/>
                    </a:ext>
                  </a:extLst>
                </p:cNvPr>
                <p:cNvCxnSpPr>
                  <a:cxnSpLocks/>
                </p:cNvCxnSpPr>
                <p:nvPr/>
              </p:nvCxnSpPr>
              <p:spPr>
                <a:xfrm flipV="1">
                  <a:off x="5332352" y="2532925"/>
                  <a:ext cx="0" cy="235348"/>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grpSp>
          <p:sp>
            <p:nvSpPr>
              <p:cNvPr id="86" name="Rectangle 85">
                <a:extLst>
                  <a:ext uri="{FF2B5EF4-FFF2-40B4-BE49-F238E27FC236}">
                    <a16:creationId xmlns:a16="http://schemas.microsoft.com/office/drawing/2014/main" id="{AC21E2E2-D60C-4D7F-92A9-22F911661302}"/>
                  </a:ext>
                </a:extLst>
              </p:cNvPr>
              <p:cNvSpPr/>
              <p:nvPr/>
            </p:nvSpPr>
            <p:spPr>
              <a:xfrm>
                <a:off x="4983673" y="2519484"/>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Attention</a:t>
                </a:r>
              </a:p>
              <a:p>
                <a:pPr algn="ctr"/>
                <a:r>
                  <a:rPr lang="en-US" sz="1200" dirty="0">
                    <a:solidFill>
                      <a:schemeClr val="tx1"/>
                    </a:solidFill>
                  </a:rPr>
                  <a:t>gate</a:t>
                </a:r>
              </a:p>
            </p:txBody>
          </p:sp>
          <p:sp>
            <p:nvSpPr>
              <p:cNvPr id="88" name="Oval 87">
                <a:extLst>
                  <a:ext uri="{FF2B5EF4-FFF2-40B4-BE49-F238E27FC236}">
                    <a16:creationId xmlns:a16="http://schemas.microsoft.com/office/drawing/2014/main" id="{BC1F11F3-E722-48BD-8F0B-28CD7C94726E}"/>
                  </a:ext>
                </a:extLst>
              </p:cNvPr>
              <p:cNvSpPr/>
              <p:nvPr/>
            </p:nvSpPr>
            <p:spPr>
              <a:xfrm>
                <a:off x="5360911" y="2994528"/>
                <a:ext cx="477771" cy="477771"/>
              </a:xfrm>
              <a:prstGeom prst="ellipse">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16">
                <a:extLst>
                  <a:ext uri="{FF2B5EF4-FFF2-40B4-BE49-F238E27FC236}">
                    <a16:creationId xmlns:a16="http://schemas.microsoft.com/office/drawing/2014/main" id="{8907BAB2-F243-401B-8C7F-87AF6E9C7062}"/>
                  </a:ext>
                </a:extLst>
              </p:cNvPr>
              <p:cNvGrpSpPr/>
              <p:nvPr/>
            </p:nvGrpSpPr>
            <p:grpSpPr>
              <a:xfrm>
                <a:off x="5488393" y="3124134"/>
                <a:ext cx="223814" cy="209484"/>
                <a:chOff x="5467677" y="3113660"/>
                <a:chExt cx="246195" cy="230432"/>
              </a:xfrm>
            </p:grpSpPr>
            <p:cxnSp>
              <p:nvCxnSpPr>
                <p:cNvPr id="89" name="Straight Connector 88">
                  <a:extLst>
                    <a:ext uri="{FF2B5EF4-FFF2-40B4-BE49-F238E27FC236}">
                      <a16:creationId xmlns:a16="http://schemas.microsoft.com/office/drawing/2014/main" id="{D6DBDC72-AC1D-47CF-BF62-5EF58273B28F}"/>
                    </a:ext>
                  </a:extLst>
                </p:cNvPr>
                <p:cNvCxnSpPr>
                  <a:cxnSpLocks/>
                </p:cNvCxnSpPr>
                <p:nvPr/>
              </p:nvCxnSpPr>
              <p:spPr>
                <a:xfrm flipV="1">
                  <a:off x="5467677" y="3195760"/>
                  <a:ext cx="246195" cy="62147"/>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366451B8-6425-4FE0-96FC-909A432EB1F0}"/>
                    </a:ext>
                  </a:extLst>
                </p:cNvPr>
                <p:cNvCxnSpPr>
                  <a:cxnSpLocks/>
                </p:cNvCxnSpPr>
                <p:nvPr/>
              </p:nvCxnSpPr>
              <p:spPr>
                <a:xfrm flipH="1">
                  <a:off x="5550366" y="3113660"/>
                  <a:ext cx="98359" cy="23043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D082A1A8-8F59-45FE-81A7-1D3D9E0EDC82}"/>
                    </a:ext>
                  </a:extLst>
                </p:cNvPr>
                <p:cNvCxnSpPr>
                  <a:cxnSpLocks/>
                </p:cNvCxnSpPr>
                <p:nvPr/>
              </p:nvCxnSpPr>
              <p:spPr>
                <a:xfrm flipH="1" flipV="1">
                  <a:off x="5507960" y="3129989"/>
                  <a:ext cx="173088" cy="19778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cxnSp>
          <p:nvCxnSpPr>
            <p:cNvPr id="151" name="Straight Arrow Connector 150">
              <a:extLst>
                <a:ext uri="{FF2B5EF4-FFF2-40B4-BE49-F238E27FC236}">
                  <a16:creationId xmlns:a16="http://schemas.microsoft.com/office/drawing/2014/main" id="{F4EF14F4-ABAE-4AC8-90C4-8CF5A62A6D57}"/>
                </a:ext>
              </a:extLst>
            </p:cNvPr>
            <p:cNvCxnSpPr>
              <a:cxnSpLocks/>
            </p:cNvCxnSpPr>
            <p:nvPr/>
          </p:nvCxnSpPr>
          <p:spPr>
            <a:xfrm flipV="1">
              <a:off x="5966413" y="3485317"/>
              <a:ext cx="0" cy="198193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3" name="Rectangle 152">
              <a:extLst>
                <a:ext uri="{FF2B5EF4-FFF2-40B4-BE49-F238E27FC236}">
                  <a16:creationId xmlns:a16="http://schemas.microsoft.com/office/drawing/2014/main" id="{1269B540-5C5B-487B-A443-EDAF802BD83D}"/>
                </a:ext>
              </a:extLst>
            </p:cNvPr>
            <p:cNvSpPr/>
            <p:nvPr/>
          </p:nvSpPr>
          <p:spPr>
            <a:xfrm>
              <a:off x="5317554" y="5617492"/>
              <a:ext cx="1758536"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Weighted attention from previous cell states</a:t>
              </a:r>
            </a:p>
          </p:txBody>
        </p:sp>
      </p:grpSp>
      <p:sp>
        <p:nvSpPr>
          <p:cNvPr id="164" name="Rectangle 163">
            <a:extLst>
              <a:ext uri="{FF2B5EF4-FFF2-40B4-BE49-F238E27FC236}">
                <a16:creationId xmlns:a16="http://schemas.microsoft.com/office/drawing/2014/main" id="{EA859608-F79A-409A-B743-9E9DCFC8A5F8}"/>
              </a:ext>
            </a:extLst>
          </p:cNvPr>
          <p:cNvSpPr/>
          <p:nvPr/>
        </p:nvSpPr>
        <p:spPr>
          <a:xfrm>
            <a:off x="395925" y="1043067"/>
            <a:ext cx="8678750" cy="1754326"/>
          </a:xfrm>
          <a:prstGeom prst="rect">
            <a:avLst/>
          </a:prstGeom>
        </p:spPr>
        <p:txBody>
          <a:bodyPr wrap="square">
            <a:spAutoFit/>
          </a:bodyPr>
          <a:lstStyle/>
          <a:p>
            <a:pPr lvl="1"/>
            <a:r>
              <a:rPr lang="en-US" dirty="0"/>
              <a:t>Unable to handle highly sparse data 		</a:t>
            </a:r>
            <a:endParaRPr lang="en-US" b="1" dirty="0"/>
          </a:p>
          <a:p>
            <a:pPr lvl="1"/>
            <a:endParaRPr lang="en-US" dirty="0"/>
          </a:p>
          <a:p>
            <a:pPr lvl="1"/>
            <a:r>
              <a:rPr lang="en-US" dirty="0"/>
              <a:t>Unable to handle irregular time gaps</a:t>
            </a:r>
          </a:p>
          <a:p>
            <a:pPr lvl="1"/>
            <a:endParaRPr lang="en-US" dirty="0"/>
          </a:p>
          <a:p>
            <a:pPr lvl="1"/>
            <a:r>
              <a:rPr lang="en-US" dirty="0"/>
              <a:t>Cell-state bottleneck	</a:t>
            </a:r>
          </a:p>
          <a:p>
            <a:pPr lvl="1"/>
            <a:endParaRPr lang="en-US" dirty="0"/>
          </a:p>
        </p:txBody>
      </p:sp>
      <p:sp>
        <p:nvSpPr>
          <p:cNvPr id="165" name="Arrow: Right 164">
            <a:extLst>
              <a:ext uri="{FF2B5EF4-FFF2-40B4-BE49-F238E27FC236}">
                <a16:creationId xmlns:a16="http://schemas.microsoft.com/office/drawing/2014/main" id="{6C8A28ED-8D84-4CAD-9919-26B814136656}"/>
              </a:ext>
            </a:extLst>
          </p:cNvPr>
          <p:cNvSpPr/>
          <p:nvPr/>
        </p:nvSpPr>
        <p:spPr>
          <a:xfrm>
            <a:off x="4489775" y="1033045"/>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6" name="Arrow: Right 165">
            <a:extLst>
              <a:ext uri="{FF2B5EF4-FFF2-40B4-BE49-F238E27FC236}">
                <a16:creationId xmlns:a16="http://schemas.microsoft.com/office/drawing/2014/main" id="{46BC1FB2-75B0-4303-8498-A3C985E622CF}"/>
              </a:ext>
            </a:extLst>
          </p:cNvPr>
          <p:cNvSpPr/>
          <p:nvPr/>
        </p:nvSpPr>
        <p:spPr>
          <a:xfrm>
            <a:off x="4489775" y="2243287"/>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7" name="Arrow: Right 166">
            <a:extLst>
              <a:ext uri="{FF2B5EF4-FFF2-40B4-BE49-F238E27FC236}">
                <a16:creationId xmlns:a16="http://schemas.microsoft.com/office/drawing/2014/main" id="{750F735E-BAA2-4022-B6C6-2D5FA6409326}"/>
              </a:ext>
            </a:extLst>
          </p:cNvPr>
          <p:cNvSpPr/>
          <p:nvPr/>
        </p:nvSpPr>
        <p:spPr>
          <a:xfrm>
            <a:off x="4479428" y="1622622"/>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8" name="Content Placeholder 2">
            <a:extLst>
              <a:ext uri="{FF2B5EF4-FFF2-40B4-BE49-F238E27FC236}">
                <a16:creationId xmlns:a16="http://schemas.microsoft.com/office/drawing/2014/main" id="{6F46FEAC-B554-4851-A2A0-3656709C3286}"/>
              </a:ext>
            </a:extLst>
          </p:cNvPr>
          <p:cNvSpPr txBox="1">
            <a:spLocks/>
          </p:cNvSpPr>
          <p:nvPr/>
        </p:nvSpPr>
        <p:spPr>
          <a:xfrm>
            <a:off x="4653878" y="1058722"/>
            <a:ext cx="5510797" cy="16482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1900" b="1" dirty="0"/>
              <a:t>A higher-order interaction layer</a:t>
            </a:r>
          </a:p>
          <a:p>
            <a:pPr marL="457200" lvl="1" indent="0">
              <a:buNone/>
            </a:pPr>
            <a:endParaRPr lang="en-US" sz="1900" b="1" dirty="0">
              <a:sym typeface="Wingdings" panose="05000000000000000000" pitchFamily="2" charset="2"/>
            </a:endParaRPr>
          </a:p>
          <a:p>
            <a:pPr marL="457200" lvl="1" indent="0">
              <a:buNone/>
            </a:pPr>
            <a:r>
              <a:rPr lang="en-US" sz="1900" b="1" dirty="0">
                <a:sym typeface="Wingdings" panose="05000000000000000000" pitchFamily="2" charset="2"/>
              </a:rPr>
              <a:t>Time aware gates</a:t>
            </a:r>
            <a:endParaRPr lang="en-US" sz="1900" b="1" dirty="0"/>
          </a:p>
          <a:p>
            <a:pPr marL="457200" lvl="1" indent="0">
              <a:buNone/>
            </a:pPr>
            <a:endParaRPr lang="en-US" sz="1900" dirty="0"/>
          </a:p>
          <a:p>
            <a:pPr marL="457200" lvl="1" indent="0">
              <a:buNone/>
            </a:pPr>
            <a:r>
              <a:rPr lang="en-US" sz="1900" b="1" dirty="0">
                <a:sym typeface="Wingdings" panose="05000000000000000000" pitchFamily="2" charset="2"/>
              </a:rPr>
              <a:t>An </a:t>
            </a:r>
            <a:r>
              <a:rPr lang="en-US" sz="1900" b="1" dirty="0"/>
              <a:t>attention mechanism</a:t>
            </a:r>
            <a:endParaRPr lang="en-US" dirty="0"/>
          </a:p>
          <a:p>
            <a:endParaRPr lang="en-US" dirty="0"/>
          </a:p>
        </p:txBody>
      </p:sp>
    </p:spTree>
    <p:extLst>
      <p:ext uri="{BB962C8B-B14F-4D97-AF65-F5344CB8AC3E}">
        <p14:creationId xmlns:p14="http://schemas.microsoft.com/office/powerpoint/2010/main" val="425731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wipe(down)">
                                      <p:cBhvr>
                                        <p:cTn id="7" dur="500"/>
                                        <p:tgtEl>
                                          <p:spTgt spid="16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5"/>
                                        </p:tgtEl>
                                        <p:attrNameLst>
                                          <p:attrName>style.visibility</p:attrName>
                                        </p:attrNameLst>
                                      </p:cBhvr>
                                      <p:to>
                                        <p:strVal val="visible"/>
                                      </p:to>
                                    </p:set>
                                    <p:animEffect transition="in" filter="wipe(down)">
                                      <p:cBhvr>
                                        <p:cTn id="10" dur="500"/>
                                        <p:tgtEl>
                                          <p:spTgt spid="165"/>
                                        </p:tgtEl>
                                      </p:cBhvr>
                                    </p:animEffect>
                                  </p:childTnLst>
                                </p:cTn>
                              </p:par>
                              <p:par>
                                <p:cTn id="11" presetID="22" presetClass="entr" presetSubtype="8" fill="hold" nodeType="withEffect">
                                  <p:stCondLst>
                                    <p:cond delay="0"/>
                                  </p:stCondLst>
                                  <p:childTnLst>
                                    <p:set>
                                      <p:cBhvr>
                                        <p:cTn id="12" dur="1" fill="hold">
                                          <p:stCondLst>
                                            <p:cond delay="0"/>
                                          </p:stCondLst>
                                        </p:cTn>
                                        <p:tgtEl>
                                          <p:spTgt spid="168">
                                            <p:txEl>
                                              <p:pRg st="0" end="0"/>
                                            </p:txEl>
                                          </p:spTgt>
                                        </p:tgtEl>
                                        <p:attrNameLst>
                                          <p:attrName>style.visibility</p:attrName>
                                        </p:attrNameLst>
                                      </p:cBhvr>
                                      <p:to>
                                        <p:strVal val="visible"/>
                                      </p:to>
                                    </p:set>
                                    <p:animEffect transition="in" filter="wipe(left)">
                                      <p:cBhvr>
                                        <p:cTn id="13" dur="500"/>
                                        <p:tgtEl>
                                          <p:spTgt spid="16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72"/>
                                        </p:tgtEl>
                                        <p:attrNameLst>
                                          <p:attrName>style.visibility</p:attrName>
                                        </p:attrNameLst>
                                      </p:cBhvr>
                                      <p:to>
                                        <p:strVal val="visible"/>
                                      </p:to>
                                    </p:set>
                                    <p:animEffect transition="in" filter="wipe(down)">
                                      <p:cBhvr>
                                        <p:cTn id="18" dur="500"/>
                                        <p:tgtEl>
                                          <p:spTgt spid="17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7"/>
                                        </p:tgtEl>
                                        <p:attrNameLst>
                                          <p:attrName>style.visibility</p:attrName>
                                        </p:attrNameLst>
                                      </p:cBhvr>
                                      <p:to>
                                        <p:strVal val="visible"/>
                                      </p:to>
                                    </p:set>
                                    <p:animEffect transition="in" filter="wipe(left)">
                                      <p:cBhvr>
                                        <p:cTn id="21" dur="500"/>
                                        <p:tgtEl>
                                          <p:spTgt spid="167"/>
                                        </p:tgtEl>
                                      </p:cBhvr>
                                    </p:animEffect>
                                  </p:childTnLst>
                                </p:cTn>
                              </p:par>
                              <p:par>
                                <p:cTn id="22" presetID="22" presetClass="entr" presetSubtype="8" fill="hold" nodeType="withEffect">
                                  <p:stCondLst>
                                    <p:cond delay="0"/>
                                  </p:stCondLst>
                                  <p:childTnLst>
                                    <p:set>
                                      <p:cBhvr>
                                        <p:cTn id="23" dur="1" fill="hold">
                                          <p:stCondLst>
                                            <p:cond delay="0"/>
                                          </p:stCondLst>
                                        </p:cTn>
                                        <p:tgtEl>
                                          <p:spTgt spid="168">
                                            <p:txEl>
                                              <p:pRg st="2" end="2"/>
                                            </p:txEl>
                                          </p:spTgt>
                                        </p:tgtEl>
                                        <p:attrNameLst>
                                          <p:attrName>style.visibility</p:attrName>
                                        </p:attrNameLst>
                                      </p:cBhvr>
                                      <p:to>
                                        <p:strVal val="visible"/>
                                      </p:to>
                                    </p:set>
                                    <p:animEffect transition="in" filter="wipe(left)">
                                      <p:cBhvr>
                                        <p:cTn id="24" dur="500"/>
                                        <p:tgtEl>
                                          <p:spTgt spid="16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9"/>
                                        </p:tgtEl>
                                        <p:attrNameLst>
                                          <p:attrName>style.visibility</p:attrName>
                                        </p:attrNameLst>
                                      </p:cBhvr>
                                      <p:to>
                                        <p:strVal val="visible"/>
                                      </p:to>
                                    </p:set>
                                    <p:animEffect transition="in" filter="wipe(down)">
                                      <p:cBhvr>
                                        <p:cTn id="29" dur="500"/>
                                        <p:tgtEl>
                                          <p:spTgt spid="15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66"/>
                                        </p:tgtEl>
                                        <p:attrNameLst>
                                          <p:attrName>style.visibility</p:attrName>
                                        </p:attrNameLst>
                                      </p:cBhvr>
                                      <p:to>
                                        <p:strVal val="visible"/>
                                      </p:to>
                                    </p:set>
                                    <p:animEffect transition="in" filter="wipe(left)">
                                      <p:cBhvr>
                                        <p:cTn id="32" dur="500"/>
                                        <p:tgtEl>
                                          <p:spTgt spid="166"/>
                                        </p:tgtEl>
                                      </p:cBhvr>
                                    </p:animEffect>
                                  </p:childTnLst>
                                </p:cTn>
                              </p:par>
                              <p:par>
                                <p:cTn id="33" presetID="22" presetClass="entr" presetSubtype="8" fill="hold" nodeType="withEffect">
                                  <p:stCondLst>
                                    <p:cond delay="0"/>
                                  </p:stCondLst>
                                  <p:childTnLst>
                                    <p:set>
                                      <p:cBhvr>
                                        <p:cTn id="34" dur="1" fill="hold">
                                          <p:stCondLst>
                                            <p:cond delay="0"/>
                                          </p:stCondLst>
                                        </p:cTn>
                                        <p:tgtEl>
                                          <p:spTgt spid="168">
                                            <p:txEl>
                                              <p:pRg st="4" end="4"/>
                                            </p:txEl>
                                          </p:spTgt>
                                        </p:tgtEl>
                                        <p:attrNameLst>
                                          <p:attrName>style.visibility</p:attrName>
                                        </p:attrNameLst>
                                      </p:cBhvr>
                                      <p:to>
                                        <p:strVal val="visible"/>
                                      </p:to>
                                    </p:set>
                                    <p:animEffect transition="in" filter="wipe(left)">
                                      <p:cBhvr>
                                        <p:cTn id="35" dur="500"/>
                                        <p:tgtEl>
                                          <p:spTgt spid="1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AA55-8933-426E-973A-81A5A0FEB49A}"/>
              </a:ext>
            </a:extLst>
          </p:cNvPr>
          <p:cNvSpPr>
            <a:spLocks noGrp="1"/>
          </p:cNvSpPr>
          <p:nvPr>
            <p:ph type="title"/>
          </p:nvPr>
        </p:nvSpPr>
        <p:spPr/>
        <p:txBody>
          <a:bodyPr/>
          <a:lstStyle/>
          <a:p>
            <a:r>
              <a:rPr lang="en-US" b="1" dirty="0"/>
              <a:t>Results</a:t>
            </a:r>
          </a:p>
        </p:txBody>
      </p:sp>
      <p:sp>
        <p:nvSpPr>
          <p:cNvPr id="3" name="Content Placeholder 2">
            <a:extLst>
              <a:ext uri="{FF2B5EF4-FFF2-40B4-BE49-F238E27FC236}">
                <a16:creationId xmlns:a16="http://schemas.microsoft.com/office/drawing/2014/main" id="{EF74D3C2-4D67-40F8-8EB2-AD1B2A19B116}"/>
              </a:ext>
            </a:extLst>
          </p:cNvPr>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b="1" dirty="0"/>
          </a:p>
          <a:p>
            <a:endParaRPr lang="en-US" b="1" dirty="0"/>
          </a:p>
          <a:p>
            <a:r>
              <a:rPr lang="en-US" dirty="0"/>
              <a:t>Online update: </a:t>
            </a:r>
            <a:r>
              <a:rPr lang="en-US" b="1" dirty="0"/>
              <a:t>1-3 iterations are sufficient</a:t>
            </a:r>
            <a:endParaRPr lang="en-US" dirty="0"/>
          </a:p>
        </p:txBody>
      </p:sp>
      <p:sp>
        <p:nvSpPr>
          <p:cNvPr id="6" name="Slide Number Placeholder 5">
            <a:extLst>
              <a:ext uri="{FF2B5EF4-FFF2-40B4-BE49-F238E27FC236}">
                <a16:creationId xmlns:a16="http://schemas.microsoft.com/office/drawing/2014/main" id="{025887C8-CFA7-48E9-BC80-E21740F6B14D}"/>
              </a:ext>
            </a:extLst>
          </p:cNvPr>
          <p:cNvSpPr>
            <a:spLocks noGrp="1"/>
          </p:cNvSpPr>
          <p:nvPr>
            <p:ph type="sldNum" sz="quarter" idx="4294967295"/>
          </p:nvPr>
        </p:nvSpPr>
        <p:spPr>
          <a:xfrm>
            <a:off x="8610600" y="6501491"/>
            <a:ext cx="2743200" cy="365125"/>
          </a:xfrm>
        </p:spPr>
        <p:txBody>
          <a:bodyPr/>
          <a:lstStyle/>
          <a:p>
            <a:fld id="{8897D297-2330-469C-AF8C-AF5E5F1258A3}" type="slidenum">
              <a:rPr lang="en-US" smtClean="0"/>
              <a:t>25</a:t>
            </a:fld>
            <a:endParaRPr lang="en-US"/>
          </a:p>
        </p:txBody>
      </p:sp>
      <p:graphicFrame>
        <p:nvGraphicFramePr>
          <p:cNvPr id="7" name="Chart 6">
            <a:extLst>
              <a:ext uri="{FF2B5EF4-FFF2-40B4-BE49-F238E27FC236}">
                <a16:creationId xmlns:a16="http://schemas.microsoft.com/office/drawing/2014/main" id="{B1AC4C39-3EB4-4B33-BE15-8F7565CAE8B5}"/>
              </a:ext>
            </a:extLst>
          </p:cNvPr>
          <p:cNvGraphicFramePr/>
          <p:nvPr>
            <p:extLst>
              <p:ext uri="{D42A27DB-BD31-4B8C-83A1-F6EECF244321}">
                <p14:modId xmlns:p14="http://schemas.microsoft.com/office/powerpoint/2010/main" val="2184757563"/>
              </p:ext>
            </p:extLst>
          </p:nvPr>
        </p:nvGraphicFramePr>
        <p:xfrm>
          <a:off x="1159444" y="1545820"/>
          <a:ext cx="4386312" cy="32928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B05DF914-EBA9-4670-97C7-6332A8C32C35}"/>
              </a:ext>
            </a:extLst>
          </p:cNvPr>
          <p:cNvGraphicFramePr/>
          <p:nvPr>
            <p:extLst>
              <p:ext uri="{D42A27DB-BD31-4B8C-83A1-F6EECF244321}">
                <p14:modId xmlns:p14="http://schemas.microsoft.com/office/powerpoint/2010/main" val="1757844037"/>
              </p:ext>
            </p:extLst>
          </p:nvPr>
        </p:nvGraphicFramePr>
        <p:xfrm>
          <a:off x="6256622" y="1545820"/>
          <a:ext cx="4386312" cy="32928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44541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FF3F0-6E6D-4F63-A5EE-3703A69439E2}"/>
              </a:ext>
            </a:extLst>
          </p:cNvPr>
          <p:cNvSpPr>
            <a:spLocks noGrp="1"/>
          </p:cNvSpPr>
          <p:nvPr>
            <p:ph type="title"/>
          </p:nvPr>
        </p:nvSpPr>
        <p:spPr/>
        <p:txBody>
          <a:bodyPr/>
          <a:lstStyle/>
          <a:p>
            <a:r>
              <a:rPr lang="en-US" b="1" dirty="0"/>
              <a:t>Motivation: limitations of existing solutions</a:t>
            </a:r>
          </a:p>
        </p:txBody>
      </p:sp>
      <p:sp>
        <p:nvSpPr>
          <p:cNvPr id="3" name="Content Placeholder 2">
            <a:extLst>
              <a:ext uri="{FF2B5EF4-FFF2-40B4-BE49-F238E27FC236}">
                <a16:creationId xmlns:a16="http://schemas.microsoft.com/office/drawing/2014/main" id="{02058DDA-46C2-498F-B3B9-181564687B1F}"/>
              </a:ext>
            </a:extLst>
          </p:cNvPr>
          <p:cNvSpPr>
            <a:spLocks noGrp="1"/>
          </p:cNvSpPr>
          <p:nvPr>
            <p:ph idx="1"/>
          </p:nvPr>
        </p:nvSpPr>
        <p:spPr/>
        <p:txBody>
          <a:bodyPr/>
          <a:lstStyle/>
          <a:p>
            <a:r>
              <a:rPr lang="en-US" dirty="0"/>
              <a:t>Unable to capture dynamics in the recommender environment</a:t>
            </a:r>
          </a:p>
          <a:p>
            <a:endParaRPr lang="en-US" dirty="0"/>
          </a:p>
          <a:p>
            <a:endParaRPr lang="en-US" dirty="0"/>
          </a:p>
          <a:p>
            <a:endParaRPr lang="en-US" dirty="0"/>
          </a:p>
          <a:p>
            <a:endParaRPr lang="en-US" dirty="0"/>
          </a:p>
          <a:p>
            <a:endParaRPr lang="en-US" dirty="0"/>
          </a:p>
          <a:p>
            <a:r>
              <a:rPr lang="en-US" dirty="0"/>
              <a:t>Unable to conduct recommendations for non-overlapped users</a:t>
            </a:r>
          </a:p>
        </p:txBody>
      </p:sp>
      <p:grpSp>
        <p:nvGrpSpPr>
          <p:cNvPr id="53" name="Group 52">
            <a:extLst>
              <a:ext uri="{FF2B5EF4-FFF2-40B4-BE49-F238E27FC236}">
                <a16:creationId xmlns:a16="http://schemas.microsoft.com/office/drawing/2014/main" id="{9335944A-9426-4836-8360-739B1D5FA843}"/>
              </a:ext>
            </a:extLst>
          </p:cNvPr>
          <p:cNvGrpSpPr/>
          <p:nvPr/>
        </p:nvGrpSpPr>
        <p:grpSpPr>
          <a:xfrm>
            <a:off x="7600990" y="1805368"/>
            <a:ext cx="2019220" cy="557905"/>
            <a:chOff x="6223695" y="2310291"/>
            <a:chExt cx="2019220" cy="557905"/>
          </a:xfrm>
        </p:grpSpPr>
        <p:pic>
          <p:nvPicPr>
            <p:cNvPr id="54" name="Picture 32" descr="Image result for fifa world cup icon">
              <a:extLst>
                <a:ext uri="{FF2B5EF4-FFF2-40B4-BE49-F238E27FC236}">
                  <a16:creationId xmlns:a16="http://schemas.microsoft.com/office/drawing/2014/main" id="{68D25144-0C87-46EC-B9A7-BE136B890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341449" y="2310291"/>
              <a:ext cx="348192" cy="348192"/>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F4350D81-31A2-49E6-B5D0-F1BF0FD63ED4}"/>
                </a:ext>
              </a:extLst>
            </p:cNvPr>
            <p:cNvGrpSpPr/>
            <p:nvPr/>
          </p:nvGrpSpPr>
          <p:grpSpPr>
            <a:xfrm>
              <a:off x="6223695" y="2677701"/>
              <a:ext cx="2019220" cy="190495"/>
              <a:chOff x="6192731" y="2687721"/>
              <a:chExt cx="2019220" cy="190495"/>
            </a:xfrm>
          </p:grpSpPr>
          <p:pic>
            <p:nvPicPr>
              <p:cNvPr id="56" name="Picture 14" descr="Image result for timeline">
                <a:extLst>
                  <a:ext uri="{FF2B5EF4-FFF2-40B4-BE49-F238E27FC236}">
                    <a16:creationId xmlns:a16="http://schemas.microsoft.com/office/drawing/2014/main" id="{57CE810D-7061-422C-A823-10487502F3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99" t="57523" r="33657" b="34769"/>
              <a:stretch/>
            </p:blipFill>
            <p:spPr bwMode="auto">
              <a:xfrm>
                <a:off x="6192731" y="2708880"/>
                <a:ext cx="627503" cy="16933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Group 56">
                <a:extLst>
                  <a:ext uri="{FF2B5EF4-FFF2-40B4-BE49-F238E27FC236}">
                    <a16:creationId xmlns:a16="http://schemas.microsoft.com/office/drawing/2014/main" id="{8D55A29D-D10E-49FA-B400-62776CFDA1B6}"/>
                  </a:ext>
                </a:extLst>
              </p:cNvPr>
              <p:cNvGrpSpPr/>
              <p:nvPr/>
            </p:nvGrpSpPr>
            <p:grpSpPr>
              <a:xfrm>
                <a:off x="6812913" y="2687721"/>
                <a:ext cx="1399038" cy="173361"/>
                <a:chOff x="6812913" y="2687721"/>
                <a:chExt cx="1399038" cy="173361"/>
              </a:xfrm>
            </p:grpSpPr>
            <p:grpSp>
              <p:nvGrpSpPr>
                <p:cNvPr id="58" name="Group 57">
                  <a:extLst>
                    <a:ext uri="{FF2B5EF4-FFF2-40B4-BE49-F238E27FC236}">
                      <a16:creationId xmlns:a16="http://schemas.microsoft.com/office/drawing/2014/main" id="{86213392-3856-4850-938E-24F71E1B487A}"/>
                    </a:ext>
                  </a:extLst>
                </p:cNvPr>
                <p:cNvGrpSpPr/>
                <p:nvPr/>
              </p:nvGrpSpPr>
              <p:grpSpPr>
                <a:xfrm>
                  <a:off x="6812913" y="2690550"/>
                  <a:ext cx="898977" cy="170532"/>
                  <a:chOff x="6812913" y="2690550"/>
                  <a:chExt cx="898977" cy="170532"/>
                </a:xfrm>
              </p:grpSpPr>
              <p:pic>
                <p:nvPicPr>
                  <p:cNvPr id="61" name="Picture 14" descr="Image result for timeline">
                    <a:extLst>
                      <a:ext uri="{FF2B5EF4-FFF2-40B4-BE49-F238E27FC236}">
                        <a16:creationId xmlns:a16="http://schemas.microsoft.com/office/drawing/2014/main" id="{169DF381-5F3F-4D88-ADD4-3E365E4D66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050882" y="2690551"/>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4" descr="Image result for timeline">
                    <a:extLst>
                      <a:ext uri="{FF2B5EF4-FFF2-40B4-BE49-F238E27FC236}">
                        <a16:creationId xmlns:a16="http://schemas.microsoft.com/office/drawing/2014/main" id="{074B6B96-84B9-4AAA-BAE4-E2D949D52B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574" t="58104" r="33361" b="35704"/>
                  <a:stretch/>
                </p:blipFill>
                <p:spPr bwMode="auto">
                  <a:xfrm>
                    <a:off x="6812913" y="2725046"/>
                    <a:ext cx="238169" cy="136036"/>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Group 62">
                    <a:extLst>
                      <a:ext uri="{FF2B5EF4-FFF2-40B4-BE49-F238E27FC236}">
                        <a16:creationId xmlns:a16="http://schemas.microsoft.com/office/drawing/2014/main" id="{2625C3A5-8726-4EB9-85CA-41C20109C77A}"/>
                      </a:ext>
                    </a:extLst>
                  </p:cNvPr>
                  <p:cNvGrpSpPr/>
                  <p:nvPr/>
                </p:nvGrpSpPr>
                <p:grpSpPr>
                  <a:xfrm>
                    <a:off x="7203282" y="2690550"/>
                    <a:ext cx="508608" cy="170468"/>
                    <a:chOff x="7203282" y="2690550"/>
                    <a:chExt cx="508608" cy="170468"/>
                  </a:xfrm>
                </p:grpSpPr>
                <p:pic>
                  <p:nvPicPr>
                    <p:cNvPr id="64" name="Picture 14" descr="Image result for timeline">
                      <a:extLst>
                        <a:ext uri="{FF2B5EF4-FFF2-40B4-BE49-F238E27FC236}">
                          <a16:creationId xmlns:a16="http://schemas.microsoft.com/office/drawing/2014/main" id="{E18A8829-B3CC-4D01-9183-737081982E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203282" y="2690552"/>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4" descr="Image result for timeline">
                      <a:extLst>
                        <a:ext uri="{FF2B5EF4-FFF2-40B4-BE49-F238E27FC236}">
                          <a16:creationId xmlns:a16="http://schemas.microsoft.com/office/drawing/2014/main" id="{43A0F800-19AB-4A0D-94F2-D4067154A62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455695" y="2690550"/>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9" name="Picture 14" descr="Image result for timeline">
                  <a:extLst>
                    <a:ext uri="{FF2B5EF4-FFF2-40B4-BE49-F238E27FC236}">
                      <a16:creationId xmlns:a16="http://schemas.microsoft.com/office/drawing/2014/main" id="{95EC5A1B-0CE5-4DFE-B0D6-C3004CC6C7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708107" y="2687725"/>
                  <a:ext cx="256195" cy="17046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4" descr="Image result for timeline">
                  <a:extLst>
                    <a:ext uri="{FF2B5EF4-FFF2-40B4-BE49-F238E27FC236}">
                      <a16:creationId xmlns:a16="http://schemas.microsoft.com/office/drawing/2014/main" id="{A6BFE030-7969-45D0-9FBB-D467F7C631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191" t="56537" r="33361" b="35704"/>
                <a:stretch/>
              </p:blipFill>
              <p:spPr bwMode="auto">
                <a:xfrm>
                  <a:off x="7955756" y="2687721"/>
                  <a:ext cx="256195" cy="170466"/>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66" name="Picture 14" descr="Image result for timeline">
            <a:extLst>
              <a:ext uri="{FF2B5EF4-FFF2-40B4-BE49-F238E27FC236}">
                <a16:creationId xmlns:a16="http://schemas.microsoft.com/office/drawing/2014/main" id="{58948C3D-7E10-4647-B91A-68288C24DE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359" t="56114" r="-3454" b="34251"/>
          <a:stretch/>
        </p:blipFill>
        <p:spPr bwMode="auto">
          <a:xfrm>
            <a:off x="3112963" y="2211210"/>
            <a:ext cx="2590800" cy="211672"/>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a:extLst>
              <a:ext uri="{FF2B5EF4-FFF2-40B4-BE49-F238E27FC236}">
                <a16:creationId xmlns:a16="http://schemas.microsoft.com/office/drawing/2014/main" id="{6E4D487E-3289-4215-8B08-3804DE203E21}"/>
              </a:ext>
            </a:extLst>
          </p:cNvPr>
          <p:cNvGrpSpPr/>
          <p:nvPr/>
        </p:nvGrpSpPr>
        <p:grpSpPr>
          <a:xfrm>
            <a:off x="2915826" y="1877981"/>
            <a:ext cx="2759402" cy="874398"/>
            <a:chOff x="1631662" y="2357503"/>
            <a:chExt cx="2759402" cy="874398"/>
          </a:xfrm>
        </p:grpSpPr>
        <p:grpSp>
          <p:nvGrpSpPr>
            <p:cNvPr id="68" name="Group 67">
              <a:extLst>
                <a:ext uri="{FF2B5EF4-FFF2-40B4-BE49-F238E27FC236}">
                  <a16:creationId xmlns:a16="http://schemas.microsoft.com/office/drawing/2014/main" id="{0CABA2C0-6FFB-45FB-A031-75853C00596C}"/>
                </a:ext>
              </a:extLst>
            </p:cNvPr>
            <p:cNvGrpSpPr/>
            <p:nvPr/>
          </p:nvGrpSpPr>
          <p:grpSpPr>
            <a:xfrm>
              <a:off x="2232793" y="2357506"/>
              <a:ext cx="380265" cy="315595"/>
              <a:chOff x="3493332" y="2933765"/>
              <a:chExt cx="624390" cy="518203"/>
            </a:xfrm>
          </p:grpSpPr>
          <p:sp>
            <p:nvSpPr>
              <p:cNvPr id="84" name="Speech Bubble: Rectangle 83">
                <a:extLst>
                  <a:ext uri="{FF2B5EF4-FFF2-40B4-BE49-F238E27FC236}">
                    <a16:creationId xmlns:a16="http://schemas.microsoft.com/office/drawing/2014/main" id="{45337C9B-BF9C-4D9E-8120-4860E46AF727}"/>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5" name="Picture 6" descr="Image result for soccer video icons">
                <a:extLst>
                  <a:ext uri="{FF2B5EF4-FFF2-40B4-BE49-F238E27FC236}">
                    <a16:creationId xmlns:a16="http://schemas.microsoft.com/office/drawing/2014/main" id="{F133C2BC-4F45-42BF-BE21-7F21FF6DD6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 68">
              <a:extLst>
                <a:ext uri="{FF2B5EF4-FFF2-40B4-BE49-F238E27FC236}">
                  <a16:creationId xmlns:a16="http://schemas.microsoft.com/office/drawing/2014/main" id="{C8DBF14C-AE61-4A7A-95F6-8AEEF0B6FC16}"/>
                </a:ext>
              </a:extLst>
            </p:cNvPr>
            <p:cNvGrpSpPr/>
            <p:nvPr/>
          </p:nvGrpSpPr>
          <p:grpSpPr>
            <a:xfrm>
              <a:off x="3130262" y="2357505"/>
              <a:ext cx="380265" cy="315595"/>
              <a:chOff x="3493332" y="2933765"/>
              <a:chExt cx="624390" cy="518203"/>
            </a:xfrm>
          </p:grpSpPr>
          <p:sp>
            <p:nvSpPr>
              <p:cNvPr id="82" name="Speech Bubble: Rectangle 81">
                <a:extLst>
                  <a:ext uri="{FF2B5EF4-FFF2-40B4-BE49-F238E27FC236}">
                    <a16:creationId xmlns:a16="http://schemas.microsoft.com/office/drawing/2014/main" id="{BDDA4406-4E18-4CFA-9CBD-765E2941CFA6}"/>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3" name="Picture 6" descr="Image result for soccer video icons">
                <a:extLst>
                  <a:ext uri="{FF2B5EF4-FFF2-40B4-BE49-F238E27FC236}">
                    <a16:creationId xmlns:a16="http://schemas.microsoft.com/office/drawing/2014/main" id="{5D195E6F-DCBD-48C7-8822-E6F554E53C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Group 69">
              <a:extLst>
                <a:ext uri="{FF2B5EF4-FFF2-40B4-BE49-F238E27FC236}">
                  <a16:creationId xmlns:a16="http://schemas.microsoft.com/office/drawing/2014/main" id="{F176874B-3E4A-4195-8B56-7C71452609F5}"/>
                </a:ext>
              </a:extLst>
            </p:cNvPr>
            <p:cNvGrpSpPr/>
            <p:nvPr/>
          </p:nvGrpSpPr>
          <p:grpSpPr>
            <a:xfrm>
              <a:off x="4010799" y="2357503"/>
              <a:ext cx="380265" cy="315595"/>
              <a:chOff x="3493332" y="2933765"/>
              <a:chExt cx="624390" cy="518203"/>
            </a:xfrm>
          </p:grpSpPr>
          <p:sp>
            <p:nvSpPr>
              <p:cNvPr id="80" name="Speech Bubble: Rectangle 79">
                <a:extLst>
                  <a:ext uri="{FF2B5EF4-FFF2-40B4-BE49-F238E27FC236}">
                    <a16:creationId xmlns:a16="http://schemas.microsoft.com/office/drawing/2014/main" id="{72F08BE6-3C84-41EF-A5FA-2912ED50FAC2}"/>
                  </a:ext>
                </a:extLst>
              </p:cNvPr>
              <p:cNvSpPr/>
              <p:nvPr/>
            </p:nvSpPr>
            <p:spPr bwMode="auto">
              <a:xfrm>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81" name="Picture 6" descr="Image result for soccer video icons">
                <a:extLst>
                  <a:ext uri="{FF2B5EF4-FFF2-40B4-BE49-F238E27FC236}">
                    <a16:creationId xmlns:a16="http://schemas.microsoft.com/office/drawing/2014/main" id="{55B220DA-E380-4360-BD5C-1047096C88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 name="Group 70">
              <a:extLst>
                <a:ext uri="{FF2B5EF4-FFF2-40B4-BE49-F238E27FC236}">
                  <a16:creationId xmlns:a16="http://schemas.microsoft.com/office/drawing/2014/main" id="{6F7F9F5D-0DD9-4399-8DAC-890EDE4C6534}"/>
                </a:ext>
              </a:extLst>
            </p:cNvPr>
            <p:cNvGrpSpPr/>
            <p:nvPr/>
          </p:nvGrpSpPr>
          <p:grpSpPr>
            <a:xfrm>
              <a:off x="1631662" y="2916306"/>
              <a:ext cx="380265" cy="315595"/>
              <a:chOff x="3493332" y="2933765"/>
              <a:chExt cx="624390" cy="518203"/>
            </a:xfrm>
          </p:grpSpPr>
          <p:sp>
            <p:nvSpPr>
              <p:cNvPr id="78" name="Speech Bubble: Rectangle 77">
                <a:extLst>
                  <a:ext uri="{FF2B5EF4-FFF2-40B4-BE49-F238E27FC236}">
                    <a16:creationId xmlns:a16="http://schemas.microsoft.com/office/drawing/2014/main" id="{D8D381CE-5409-4D01-B362-A111E05817B8}"/>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9" name="Picture 6" descr="Image result for soccer video icons">
                <a:extLst>
                  <a:ext uri="{FF2B5EF4-FFF2-40B4-BE49-F238E27FC236}">
                    <a16:creationId xmlns:a16="http://schemas.microsoft.com/office/drawing/2014/main" id="{FC4D9630-C564-410A-9EBF-257751E277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Group 71">
              <a:extLst>
                <a:ext uri="{FF2B5EF4-FFF2-40B4-BE49-F238E27FC236}">
                  <a16:creationId xmlns:a16="http://schemas.microsoft.com/office/drawing/2014/main" id="{3127BC90-57DB-4745-8CAB-A6E0F38CA5E6}"/>
                </a:ext>
              </a:extLst>
            </p:cNvPr>
            <p:cNvGrpSpPr/>
            <p:nvPr/>
          </p:nvGrpSpPr>
          <p:grpSpPr>
            <a:xfrm>
              <a:off x="2520658" y="2916303"/>
              <a:ext cx="380265" cy="315595"/>
              <a:chOff x="3493332" y="2933765"/>
              <a:chExt cx="624390" cy="518203"/>
            </a:xfrm>
          </p:grpSpPr>
          <p:sp>
            <p:nvSpPr>
              <p:cNvPr id="76" name="Speech Bubble: Rectangle 75">
                <a:extLst>
                  <a:ext uri="{FF2B5EF4-FFF2-40B4-BE49-F238E27FC236}">
                    <a16:creationId xmlns:a16="http://schemas.microsoft.com/office/drawing/2014/main" id="{C1A11244-59E2-4AF3-A241-EAB51BED6FAC}"/>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7" name="Picture 6" descr="Image result for soccer video icons">
                <a:extLst>
                  <a:ext uri="{FF2B5EF4-FFF2-40B4-BE49-F238E27FC236}">
                    <a16:creationId xmlns:a16="http://schemas.microsoft.com/office/drawing/2014/main" id="{700D58E2-6C90-43A1-97B7-FD843F11A0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Group 72">
              <a:extLst>
                <a:ext uri="{FF2B5EF4-FFF2-40B4-BE49-F238E27FC236}">
                  <a16:creationId xmlns:a16="http://schemas.microsoft.com/office/drawing/2014/main" id="{8E820D2D-9C89-467A-AF7B-D4DD2663BE44}"/>
                </a:ext>
              </a:extLst>
            </p:cNvPr>
            <p:cNvGrpSpPr/>
            <p:nvPr/>
          </p:nvGrpSpPr>
          <p:grpSpPr>
            <a:xfrm>
              <a:off x="3409655" y="2916302"/>
              <a:ext cx="380265" cy="315595"/>
              <a:chOff x="3493332" y="2933765"/>
              <a:chExt cx="624390" cy="518203"/>
            </a:xfrm>
          </p:grpSpPr>
          <p:sp>
            <p:nvSpPr>
              <p:cNvPr id="74" name="Speech Bubble: Rectangle 73">
                <a:extLst>
                  <a:ext uri="{FF2B5EF4-FFF2-40B4-BE49-F238E27FC236}">
                    <a16:creationId xmlns:a16="http://schemas.microsoft.com/office/drawing/2014/main" id="{9C3684E7-603C-4672-BBC0-BED877F2AE6F}"/>
                  </a:ext>
                </a:extLst>
              </p:cNvPr>
              <p:cNvSpPr/>
              <p:nvPr/>
            </p:nvSpPr>
            <p:spPr bwMode="auto">
              <a:xfrm rot="10800000">
                <a:off x="3499655" y="2933765"/>
                <a:ext cx="618067" cy="509615"/>
              </a:xfrm>
              <a:prstGeom prst="wedgeRectCallou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75" name="Picture 6" descr="Image result for soccer video icons">
                <a:extLst>
                  <a:ext uri="{FF2B5EF4-FFF2-40B4-BE49-F238E27FC236}">
                    <a16:creationId xmlns:a16="http://schemas.microsoft.com/office/drawing/2014/main" id="{259656B9-9E13-46FD-88D5-0645A81697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86" name="Picture 28" descr="Image result for football fan icon">
            <a:extLst>
              <a:ext uri="{FF2B5EF4-FFF2-40B4-BE49-F238E27FC236}">
                <a16:creationId xmlns:a16="http://schemas.microsoft.com/office/drawing/2014/main" id="{85B66893-920D-461D-AD6B-7B186FCAEB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3451" y="1883168"/>
            <a:ext cx="650018" cy="650018"/>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86">
            <a:extLst>
              <a:ext uri="{FF2B5EF4-FFF2-40B4-BE49-F238E27FC236}">
                <a16:creationId xmlns:a16="http://schemas.microsoft.com/office/drawing/2014/main" id="{205D6FB7-DFEE-453F-8B18-6154CDED003F}"/>
              </a:ext>
            </a:extLst>
          </p:cNvPr>
          <p:cNvGrpSpPr/>
          <p:nvPr/>
        </p:nvGrpSpPr>
        <p:grpSpPr>
          <a:xfrm>
            <a:off x="1982604" y="2033163"/>
            <a:ext cx="645376" cy="525424"/>
            <a:chOff x="698440" y="2512685"/>
            <a:chExt cx="645376" cy="525424"/>
          </a:xfrm>
        </p:grpSpPr>
        <p:pic>
          <p:nvPicPr>
            <p:cNvPr id="88" name="Picture 18" descr="Image result for football fan icon">
              <a:extLst>
                <a:ext uri="{FF2B5EF4-FFF2-40B4-BE49-F238E27FC236}">
                  <a16:creationId xmlns:a16="http://schemas.microsoft.com/office/drawing/2014/main" id="{BD5C9338-DB94-4242-A212-FC8B09E352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392" y="2512685"/>
              <a:ext cx="525424" cy="52542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30" descr="Image result for sports fan icon">
              <a:extLst>
                <a:ext uri="{FF2B5EF4-FFF2-40B4-BE49-F238E27FC236}">
                  <a16:creationId xmlns:a16="http://schemas.microsoft.com/office/drawing/2014/main" id="{1E9C2C8E-1ED8-4D7C-990C-FDD2BE2073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440" y="2836810"/>
              <a:ext cx="191029" cy="1910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0" name="Group 89">
            <a:extLst>
              <a:ext uri="{FF2B5EF4-FFF2-40B4-BE49-F238E27FC236}">
                <a16:creationId xmlns:a16="http://schemas.microsoft.com/office/drawing/2014/main" id="{0A7D0E22-B457-46D7-8D74-902F9FAE52AD}"/>
              </a:ext>
            </a:extLst>
          </p:cNvPr>
          <p:cNvGrpSpPr/>
          <p:nvPr/>
        </p:nvGrpSpPr>
        <p:grpSpPr>
          <a:xfrm>
            <a:off x="7405039" y="1784602"/>
            <a:ext cx="996128" cy="953938"/>
            <a:chOff x="6027744" y="2289525"/>
            <a:chExt cx="996128" cy="953938"/>
          </a:xfrm>
        </p:grpSpPr>
        <p:grpSp>
          <p:nvGrpSpPr>
            <p:cNvPr id="91" name="Group 90">
              <a:extLst>
                <a:ext uri="{FF2B5EF4-FFF2-40B4-BE49-F238E27FC236}">
                  <a16:creationId xmlns:a16="http://schemas.microsoft.com/office/drawing/2014/main" id="{D20F14A9-E6AD-48A6-8748-36E7A792EB7B}"/>
                </a:ext>
              </a:extLst>
            </p:cNvPr>
            <p:cNvGrpSpPr/>
            <p:nvPr/>
          </p:nvGrpSpPr>
          <p:grpSpPr>
            <a:xfrm>
              <a:off x="6027744" y="2289525"/>
              <a:ext cx="380265" cy="315595"/>
              <a:chOff x="3493332" y="2933765"/>
              <a:chExt cx="624390" cy="518203"/>
            </a:xfrm>
          </p:grpSpPr>
          <p:sp>
            <p:nvSpPr>
              <p:cNvPr id="101" name="Speech Bubble: Rectangle 100">
                <a:extLst>
                  <a:ext uri="{FF2B5EF4-FFF2-40B4-BE49-F238E27FC236}">
                    <a16:creationId xmlns:a16="http://schemas.microsoft.com/office/drawing/2014/main" id="{7C19CA78-8AD5-4965-977C-4931B061FF46}"/>
                  </a:ext>
                </a:extLst>
              </p:cNvPr>
              <p:cNvSpPr/>
              <p:nvPr/>
            </p:nvSpPr>
            <p:spPr bwMode="auto">
              <a:xfrm flipH="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02" name="Picture 6" descr="Image result for soccer video icons">
                <a:extLst>
                  <a:ext uri="{FF2B5EF4-FFF2-40B4-BE49-F238E27FC236}">
                    <a16:creationId xmlns:a16="http://schemas.microsoft.com/office/drawing/2014/main" id="{7F8784F9-7E26-4942-89E6-BFD278DB11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493332" y="294235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2" name="Group 91">
              <a:extLst>
                <a:ext uri="{FF2B5EF4-FFF2-40B4-BE49-F238E27FC236}">
                  <a16:creationId xmlns:a16="http://schemas.microsoft.com/office/drawing/2014/main" id="{2B6DE1CC-58A9-46FE-8F21-E25B1AF1015A}"/>
                </a:ext>
              </a:extLst>
            </p:cNvPr>
            <p:cNvGrpSpPr/>
            <p:nvPr/>
          </p:nvGrpSpPr>
          <p:grpSpPr>
            <a:xfrm>
              <a:off x="6028459" y="2932786"/>
              <a:ext cx="379568" cy="310366"/>
              <a:chOff x="3499655" y="2933763"/>
              <a:chExt cx="623246" cy="509617"/>
            </a:xfrm>
          </p:grpSpPr>
          <p:sp>
            <p:nvSpPr>
              <p:cNvPr id="99" name="Speech Bubble: Rectangle 98">
                <a:extLst>
                  <a:ext uri="{FF2B5EF4-FFF2-40B4-BE49-F238E27FC236}">
                    <a16:creationId xmlns:a16="http://schemas.microsoft.com/office/drawing/2014/main" id="{94B77867-4FD7-4320-9077-38B7F716400F}"/>
                  </a:ext>
                </a:extLst>
              </p:cNvPr>
              <p:cNvSpPr/>
              <p:nvPr/>
            </p:nvSpPr>
            <p:spPr bwMode="auto">
              <a:xfrm flipH="1"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00" name="Picture 6" descr="Image result for soccer video icons">
                <a:extLst>
                  <a:ext uri="{FF2B5EF4-FFF2-40B4-BE49-F238E27FC236}">
                    <a16:creationId xmlns:a16="http://schemas.microsoft.com/office/drawing/2014/main" id="{F10E7194-976E-4F90-80F6-64984D3CFE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834" y="2933763"/>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3" name="Group 92">
              <a:extLst>
                <a:ext uri="{FF2B5EF4-FFF2-40B4-BE49-F238E27FC236}">
                  <a16:creationId xmlns:a16="http://schemas.microsoft.com/office/drawing/2014/main" id="{A6D040CA-A11C-4796-9FC1-F77CA52E3E05}"/>
                </a:ext>
              </a:extLst>
            </p:cNvPr>
            <p:cNvGrpSpPr/>
            <p:nvPr/>
          </p:nvGrpSpPr>
          <p:grpSpPr>
            <a:xfrm>
              <a:off x="6644775" y="2932789"/>
              <a:ext cx="379097" cy="310674"/>
              <a:chOff x="3499655" y="2933258"/>
              <a:chExt cx="622472" cy="510122"/>
            </a:xfrm>
          </p:grpSpPr>
          <p:sp>
            <p:nvSpPr>
              <p:cNvPr id="97" name="Speech Bubble: Rectangle 96">
                <a:extLst>
                  <a:ext uri="{FF2B5EF4-FFF2-40B4-BE49-F238E27FC236}">
                    <a16:creationId xmlns:a16="http://schemas.microsoft.com/office/drawing/2014/main" id="{33E5F70D-8918-4D71-AE1B-952DE936D737}"/>
                  </a:ext>
                </a:extLst>
              </p:cNvPr>
              <p:cNvSpPr/>
              <p:nvPr/>
            </p:nvSpPr>
            <p:spPr bwMode="auto">
              <a:xfrm flipV="1">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98" name="Picture 6" descr="Image result for soccer video icons">
                <a:extLst>
                  <a:ext uri="{FF2B5EF4-FFF2-40B4-BE49-F238E27FC236}">
                    <a16:creationId xmlns:a16="http://schemas.microsoft.com/office/drawing/2014/main" id="{66AEFB09-9CBB-4484-92B1-75D4CE4921C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4" name="Group 93">
              <a:extLst>
                <a:ext uri="{FF2B5EF4-FFF2-40B4-BE49-F238E27FC236}">
                  <a16:creationId xmlns:a16="http://schemas.microsoft.com/office/drawing/2014/main" id="{C577A137-8994-43CF-9CE8-873ABD3F5295}"/>
                </a:ext>
              </a:extLst>
            </p:cNvPr>
            <p:cNvGrpSpPr/>
            <p:nvPr/>
          </p:nvGrpSpPr>
          <p:grpSpPr>
            <a:xfrm>
              <a:off x="6643433" y="2302705"/>
              <a:ext cx="379097" cy="310674"/>
              <a:chOff x="3499655" y="2933258"/>
              <a:chExt cx="622472" cy="510122"/>
            </a:xfrm>
          </p:grpSpPr>
          <p:sp>
            <p:nvSpPr>
              <p:cNvPr id="95" name="Speech Bubble: Rectangle 94">
                <a:extLst>
                  <a:ext uri="{FF2B5EF4-FFF2-40B4-BE49-F238E27FC236}">
                    <a16:creationId xmlns:a16="http://schemas.microsoft.com/office/drawing/2014/main" id="{1F214BAD-3891-421A-A1D9-3D9544963756}"/>
                  </a:ext>
                </a:extLst>
              </p:cNvPr>
              <p:cNvSpPr/>
              <p:nvPr/>
            </p:nvSpPr>
            <p:spPr bwMode="auto">
              <a:xfrm>
                <a:off x="3499655" y="2933765"/>
                <a:ext cx="618067" cy="509615"/>
              </a:xfrm>
              <a:prstGeom prst="wedgeRectCallout">
                <a:avLst>
                  <a:gd name="adj1" fmla="val -63570"/>
                  <a:gd name="adj2" fmla="val 78868"/>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96" name="Picture 6" descr="Image result for soccer video icons">
                <a:extLst>
                  <a:ext uri="{FF2B5EF4-FFF2-40B4-BE49-F238E27FC236}">
                    <a16:creationId xmlns:a16="http://schemas.microsoft.com/office/drawing/2014/main" id="{8D21CE6E-B6F3-46DB-AF4B-BC4D6DB84F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52" t="-698" r="8841" b="698"/>
              <a:stretch/>
            </p:blipFill>
            <p:spPr bwMode="auto">
              <a:xfrm>
                <a:off x="3504060" y="2933258"/>
                <a:ext cx="618067" cy="50961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5" name="Group 4">
            <a:extLst>
              <a:ext uri="{FF2B5EF4-FFF2-40B4-BE49-F238E27FC236}">
                <a16:creationId xmlns:a16="http://schemas.microsoft.com/office/drawing/2014/main" id="{F23E7A5B-B25C-426C-BEB1-09440FEEF103}"/>
              </a:ext>
            </a:extLst>
          </p:cNvPr>
          <p:cNvGrpSpPr/>
          <p:nvPr/>
        </p:nvGrpSpPr>
        <p:grpSpPr>
          <a:xfrm>
            <a:off x="8903953" y="1831903"/>
            <a:ext cx="721997" cy="546610"/>
            <a:chOff x="9027335" y="5166033"/>
            <a:chExt cx="721997" cy="546610"/>
          </a:xfrm>
        </p:grpSpPr>
        <p:pic>
          <p:nvPicPr>
            <p:cNvPr id="104" name="Picture 14" descr="Image result for timeline">
              <a:extLst>
                <a:ext uri="{FF2B5EF4-FFF2-40B4-BE49-F238E27FC236}">
                  <a16:creationId xmlns:a16="http://schemas.microsoft.com/office/drawing/2014/main" id="{A0B7939F-EF75-4734-A188-6B4F6735DC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99" t="57523" r="33657" b="34769"/>
            <a:stretch/>
          </p:blipFill>
          <p:spPr bwMode="auto">
            <a:xfrm>
              <a:off x="9027335" y="5517807"/>
              <a:ext cx="721997" cy="1948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A1DAFDA7-88D8-4413-A280-76124CC924EE}"/>
                    </a:ext>
                  </a:extLst>
                </p:cNvPr>
                <p:cNvSpPr txBox="1"/>
                <p:nvPr/>
              </p:nvSpPr>
              <p:spPr>
                <a:xfrm>
                  <a:off x="9169203" y="5166033"/>
                  <a:ext cx="40429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m:t>
                        </m:r>
                      </m:oMath>
                    </m:oMathPara>
                  </a14:m>
                  <a:endParaRPr lang="en-US" sz="2000" i="1" dirty="0"/>
                </a:p>
              </p:txBody>
            </p:sp>
          </mc:Choice>
          <mc:Fallback xmlns="">
            <p:sp>
              <p:nvSpPr>
                <p:cNvPr id="106" name="TextBox 105">
                  <a:extLst>
                    <a:ext uri="{FF2B5EF4-FFF2-40B4-BE49-F238E27FC236}">
                      <a16:creationId xmlns:a16="http://schemas.microsoft.com/office/drawing/2014/main" id="{A1DAFDA7-88D8-4413-A280-76124CC924EE}"/>
                    </a:ext>
                  </a:extLst>
                </p:cNvPr>
                <p:cNvSpPr txBox="1">
                  <a:spLocks noRot="1" noChangeAspect="1" noMove="1" noResize="1" noEditPoints="1" noAdjustHandles="1" noChangeArrowheads="1" noChangeShapeType="1" noTextEdit="1"/>
                </p:cNvSpPr>
                <p:nvPr/>
              </p:nvSpPr>
              <p:spPr>
                <a:xfrm>
                  <a:off x="9169203" y="5166033"/>
                  <a:ext cx="404291" cy="400110"/>
                </a:xfrm>
                <a:prstGeom prst="rect">
                  <a:avLst/>
                </a:prstGeom>
                <a:blipFill>
                  <a:blip r:embed="rId10"/>
                  <a:stretch>
                    <a:fillRect/>
                  </a:stretch>
                </a:blipFill>
              </p:spPr>
              <p:txBody>
                <a:bodyPr/>
                <a:lstStyle/>
                <a:p>
                  <a:r>
                    <a:rPr lang="en-US">
                      <a:noFill/>
                    </a:rPr>
                    <a:t> </a:t>
                  </a:r>
                </a:p>
              </p:txBody>
            </p:sp>
          </mc:Fallback>
        </mc:AlternateContent>
      </p:grpSp>
      <p:sp>
        <p:nvSpPr>
          <p:cNvPr id="4" name="Slide Number Placeholder 3">
            <a:extLst>
              <a:ext uri="{FF2B5EF4-FFF2-40B4-BE49-F238E27FC236}">
                <a16:creationId xmlns:a16="http://schemas.microsoft.com/office/drawing/2014/main" id="{A4816256-E496-45AF-96E0-06CB578CD46E}"/>
              </a:ext>
            </a:extLst>
          </p:cNvPr>
          <p:cNvSpPr>
            <a:spLocks noGrp="1"/>
          </p:cNvSpPr>
          <p:nvPr>
            <p:ph type="sldNum" sz="quarter" idx="4294967295"/>
          </p:nvPr>
        </p:nvSpPr>
        <p:spPr>
          <a:xfrm>
            <a:off x="8610600" y="6501491"/>
            <a:ext cx="2743200" cy="365125"/>
          </a:xfrm>
        </p:spPr>
        <p:txBody>
          <a:bodyPr/>
          <a:lstStyle/>
          <a:p>
            <a:fld id="{8897D297-2330-469C-AF8C-AF5E5F1258A3}" type="slidenum">
              <a:rPr lang="en-US" smtClean="0"/>
              <a:t>26</a:t>
            </a:fld>
            <a:endParaRPr lang="en-US"/>
          </a:p>
        </p:txBody>
      </p:sp>
    </p:spTree>
    <p:extLst>
      <p:ext uri="{BB962C8B-B14F-4D97-AF65-F5344CB8AC3E}">
        <p14:creationId xmlns:p14="http://schemas.microsoft.com/office/powerpoint/2010/main" val="25035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22" presetClass="entr" presetSubtype="8"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left)">
                                      <p:cBhvr>
                                        <p:cTn id="17" dur="1000"/>
                                        <p:tgtEl>
                                          <p:spTgt spid="66"/>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9"/>
                                          </p:stCondLst>
                                        </p:cTn>
                                        <p:tgtEl>
                                          <p:spTgt spid="6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par>
                                <p:cTn id="25" presetID="22" presetClass="entr" presetSubtype="8"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left)">
                                      <p:cBhvr>
                                        <p:cTn id="27" dur="8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9"/>
                                          </p:stCondLst>
                                        </p:cTn>
                                        <p:tgtEl>
                                          <p:spTgt spid="9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0311-215C-4FEE-977E-CC77A036DE21}"/>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B4E47716-373B-4B1E-99B2-E1D7C0433831}"/>
              </a:ext>
            </a:extLst>
          </p:cNvPr>
          <p:cNvPicPr>
            <a:picLocks noChangeAspect="1"/>
          </p:cNvPicPr>
          <p:nvPr/>
        </p:nvPicPr>
        <p:blipFill>
          <a:blip r:embed="rId2"/>
          <a:stretch>
            <a:fillRect/>
          </a:stretch>
        </p:blipFill>
        <p:spPr>
          <a:xfrm>
            <a:off x="0" y="1245069"/>
            <a:ext cx="12192000" cy="4215461"/>
          </a:xfrm>
          <a:prstGeom prst="rect">
            <a:avLst/>
          </a:prstGeom>
        </p:spPr>
      </p:pic>
    </p:spTree>
    <p:extLst>
      <p:ext uri="{BB962C8B-B14F-4D97-AF65-F5344CB8AC3E}">
        <p14:creationId xmlns:p14="http://schemas.microsoft.com/office/powerpoint/2010/main" val="2614612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4956-EA49-442B-96D3-64980CB648BF}"/>
              </a:ext>
            </a:extLst>
          </p:cNvPr>
          <p:cNvSpPr>
            <a:spLocks noGrp="1"/>
          </p:cNvSpPr>
          <p:nvPr>
            <p:ph type="title"/>
          </p:nvPr>
        </p:nvSpPr>
        <p:spPr/>
        <p:txBody>
          <a:bodyPr>
            <a:normAutofit/>
          </a:bodyPr>
          <a:lstStyle/>
          <a:p>
            <a:endParaRPr lang="en-US" sz="5400"/>
          </a:p>
        </p:txBody>
      </p:sp>
      <p:sp>
        <p:nvSpPr>
          <p:cNvPr id="6" name="TextBox 307">
            <a:extLst>
              <a:ext uri="{FF2B5EF4-FFF2-40B4-BE49-F238E27FC236}">
                <a16:creationId xmlns:a16="http://schemas.microsoft.com/office/drawing/2014/main" id="{4729598A-C2D0-4544-A7C6-23FC5A66D74B}"/>
              </a:ext>
            </a:extLst>
          </p:cNvPr>
          <p:cNvSpPr txBox="1"/>
          <p:nvPr/>
        </p:nvSpPr>
        <p:spPr>
          <a:xfrm rot="5400000" flipH="1">
            <a:off x="6208885" y="2526421"/>
            <a:ext cx="348726" cy="306021"/>
          </a:xfrm>
          <a:prstGeom prst="rect">
            <a:avLst/>
          </a:prstGeom>
          <a:noFill/>
        </p:spPr>
        <p:txBody>
          <a:bodyPr wrap="square" rtlCol="0">
            <a:no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Times New Roman" panose="02020603050405020304" pitchFamily="18" charset="0"/>
              <a:ea typeface="Times New Roman" panose="02020603050405020304" pitchFamily="18" charset="0"/>
            </a:endParaRPr>
          </a:p>
        </p:txBody>
      </p:sp>
      <p:sp>
        <p:nvSpPr>
          <p:cNvPr id="10" name="Right Arrow 260">
            <a:extLst>
              <a:ext uri="{FF2B5EF4-FFF2-40B4-BE49-F238E27FC236}">
                <a16:creationId xmlns:a16="http://schemas.microsoft.com/office/drawing/2014/main" id="{398C0914-C887-42E6-B53E-1F68BC9E94AB}"/>
              </a:ext>
            </a:extLst>
          </p:cNvPr>
          <p:cNvSpPr/>
          <p:nvPr/>
        </p:nvSpPr>
        <p:spPr>
          <a:xfrm rot="5400000">
            <a:off x="8320066" y="3293330"/>
            <a:ext cx="751653" cy="164763"/>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nvGrpSpPr>
          <p:cNvPr id="52" name="Group 51">
            <a:extLst>
              <a:ext uri="{FF2B5EF4-FFF2-40B4-BE49-F238E27FC236}">
                <a16:creationId xmlns:a16="http://schemas.microsoft.com/office/drawing/2014/main" id="{D5E41989-60BB-4055-AD94-9C819A198A52}"/>
              </a:ext>
            </a:extLst>
          </p:cNvPr>
          <p:cNvGrpSpPr/>
          <p:nvPr/>
        </p:nvGrpSpPr>
        <p:grpSpPr>
          <a:xfrm>
            <a:off x="1690767" y="1295399"/>
            <a:ext cx="5692124" cy="595200"/>
            <a:chOff x="-70016" y="0"/>
            <a:chExt cx="4497198" cy="470373"/>
          </a:xfrm>
        </p:grpSpPr>
        <mc:AlternateContent xmlns:mc="http://schemas.openxmlformats.org/markup-compatibility/2006" xmlns:a14="http://schemas.microsoft.com/office/drawing/2010/main">
          <mc:Choice Requires="a14">
            <p:sp>
              <p:nvSpPr>
                <p:cNvPr id="91" name="TextBox 301">
                  <a:extLst>
                    <a:ext uri="{FF2B5EF4-FFF2-40B4-BE49-F238E27FC236}">
                      <a16:creationId xmlns:a16="http://schemas.microsoft.com/office/drawing/2014/main" id="{608147BC-CC80-4713-A7C1-914C8A61979C}"/>
                    </a:ext>
                  </a:extLst>
                </p:cNvPr>
                <p:cNvSpPr txBox="1"/>
                <p:nvPr/>
              </p:nvSpPr>
              <p:spPr>
                <a:xfrm>
                  <a:off x="2777452" y="6823"/>
                  <a:ext cx="1649730" cy="463550"/>
                </a:xfrm>
                <a:prstGeom prst="rect">
                  <a:avLst/>
                </a:prstGeom>
                <a:noFill/>
              </p:spPr>
              <p:txBody>
                <a:bodyPr wrap="square" rtlCol="0">
                  <a:noAutofit/>
                </a:bodyPr>
                <a:lstStyle/>
                <a:p>
                  <a:pPr marL="0" marR="0" algn="ctr">
                    <a:spcBef>
                      <a:spcPts val="0"/>
                    </a:spcBef>
                    <a:spcAft>
                      <a:spcPts val="0"/>
                    </a:spcAft>
                  </a:pPr>
                  <a:r>
                    <a:rPr lang="en-US" sz="1600" kern="1200">
                      <a:effectLst/>
                      <a:latin typeface="Calibri" panose="020F0502020204030204" pitchFamily="34" charset="0"/>
                      <a:ea typeface="Times New Roman" panose="02020603050405020304" pitchFamily="18" charset="0"/>
                      <a:cs typeface="Times New Roman" panose="02020603050405020304" pitchFamily="18" charset="0"/>
                    </a:rPr>
                    <a:t>Source network topical distributions, </a:t>
                  </a:r>
                  <a14:m>
                    <m:oMath xmlns:m="http://schemas.openxmlformats.org/officeDocument/2006/math">
                      <m:r>
                        <a:rPr lang="en-US" sz="1600" i="1" kern="1200">
                          <a:effectLst/>
                          <a:latin typeface="Cambria Math" panose="02040503050406030204" pitchFamily="18" charset="0"/>
                          <a:ea typeface="Times New Roman" panose="02020603050405020304" pitchFamily="18" charset="0"/>
                          <a:cs typeface="Times New Roman" panose="02020603050405020304" pitchFamily="18" charset="0"/>
                        </a:rPr>
                        <m:t>𝑆𝑟</m:t>
                      </m:r>
                    </m:oMath>
                  </a14:m>
                  <a:endParaRPr lang="en-US" sz="1600">
                    <a:effectLst/>
                    <a:latin typeface="Times New Roman" panose="02020603050405020304" pitchFamily="18" charset="0"/>
                    <a:ea typeface="Times New Roman" panose="02020603050405020304" pitchFamily="18" charset="0"/>
                  </a:endParaRPr>
                </a:p>
              </p:txBody>
            </p:sp>
          </mc:Choice>
          <mc:Fallback xmlns="">
            <p:sp>
              <p:nvSpPr>
                <p:cNvPr id="91" name="TextBox 301">
                  <a:extLst>
                    <a:ext uri="{FF2B5EF4-FFF2-40B4-BE49-F238E27FC236}">
                      <a16:creationId xmlns:a16="http://schemas.microsoft.com/office/drawing/2014/main" id="{608147BC-CC80-4713-A7C1-914C8A61979C}"/>
                    </a:ext>
                  </a:extLst>
                </p:cNvPr>
                <p:cNvSpPr txBox="1">
                  <a:spLocks noRot="1" noChangeAspect="1" noMove="1" noResize="1" noEditPoints="1" noAdjustHandles="1" noChangeArrowheads="1" noChangeShapeType="1" noTextEdit="1"/>
                </p:cNvSpPr>
                <p:nvPr/>
              </p:nvSpPr>
              <p:spPr>
                <a:xfrm>
                  <a:off x="2777452" y="6823"/>
                  <a:ext cx="1649730" cy="463550"/>
                </a:xfrm>
                <a:prstGeom prst="rect">
                  <a:avLst/>
                </a:prstGeom>
                <a:blipFill>
                  <a:blip r:embed="rId2"/>
                  <a:stretch>
                    <a:fillRect l="-1754" t="-3125" r="-3509" b="-12500"/>
                  </a:stretch>
                </a:blipFill>
              </p:spPr>
              <p:txBody>
                <a:bodyPr/>
                <a:lstStyle/>
                <a:p>
                  <a:r>
                    <a:rPr lang="en-US">
                      <a:noFill/>
                    </a:rPr>
                    <a:t> </a:t>
                  </a:r>
                </a:p>
              </p:txBody>
            </p:sp>
          </mc:Fallback>
        </mc:AlternateContent>
        <p:sp>
          <p:nvSpPr>
            <p:cNvPr id="92" name="Text Box 2">
              <a:extLst>
                <a:ext uri="{FF2B5EF4-FFF2-40B4-BE49-F238E27FC236}">
                  <a16:creationId xmlns:a16="http://schemas.microsoft.com/office/drawing/2014/main" id="{00370544-7C70-4D38-AD81-970F8A43D611}"/>
                </a:ext>
              </a:extLst>
            </p:cNvPr>
            <p:cNvSpPr txBox="1">
              <a:spLocks noChangeArrowheads="1"/>
            </p:cNvSpPr>
            <p:nvPr/>
          </p:nvSpPr>
          <p:spPr bwMode="auto">
            <a:xfrm>
              <a:off x="-70016" y="0"/>
              <a:ext cx="1540342" cy="457201"/>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Source network user interactions</a:t>
              </a:r>
              <a:endParaRPr lang="en-US" sz="1600" dirty="0">
                <a:effectLst/>
                <a:latin typeface="Times New Roman" panose="02020603050405020304" pitchFamily="18" charset="0"/>
                <a:ea typeface="Times New Roman" panose="02020603050405020304" pitchFamily="18" charset="0"/>
              </a:endParaRPr>
            </a:p>
          </p:txBody>
        </p:sp>
      </p:grpSp>
      <p:pic>
        <p:nvPicPr>
          <p:cNvPr id="89" name="Picture 88" descr="http://image.naldzgraphics.net/2012/12/9-nine-user-icon.jpg">
            <a:extLst>
              <a:ext uri="{FF2B5EF4-FFF2-40B4-BE49-F238E27FC236}">
                <a16:creationId xmlns:a16="http://schemas.microsoft.com/office/drawing/2014/main" id="{8179F9E0-0F91-4C80-B114-96724C1FFAD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6389" t="-556" b="10445"/>
          <a:stretch/>
        </p:blipFill>
        <p:spPr bwMode="auto">
          <a:xfrm flipH="1">
            <a:off x="1037714" y="3667434"/>
            <a:ext cx="431378" cy="546084"/>
          </a:xfrm>
          <a:prstGeom prst="rect">
            <a:avLst/>
          </a:prstGeom>
          <a:noFill/>
        </p:spPr>
      </p:pic>
      <p:pic>
        <p:nvPicPr>
          <p:cNvPr id="90" name="Picture 89" descr="http://www.standard-icons.com/stock-icons/standard-user-example2.jpg">
            <a:extLst>
              <a:ext uri="{FF2B5EF4-FFF2-40B4-BE49-F238E27FC236}">
                <a16:creationId xmlns:a16="http://schemas.microsoft.com/office/drawing/2014/main" id="{EF816A48-0FBE-4C41-99F9-2D0CB47E81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4889" b="6428"/>
          <a:stretch/>
        </p:blipFill>
        <p:spPr bwMode="auto">
          <a:xfrm flipH="1">
            <a:off x="1662334" y="2367349"/>
            <a:ext cx="426655" cy="462319"/>
          </a:xfrm>
          <a:prstGeom prst="rect">
            <a:avLst/>
          </a:prstGeom>
          <a:noFill/>
        </p:spPr>
      </p:pic>
      <p:grpSp>
        <p:nvGrpSpPr>
          <p:cNvPr id="82" name="Group 81">
            <a:extLst>
              <a:ext uri="{FF2B5EF4-FFF2-40B4-BE49-F238E27FC236}">
                <a16:creationId xmlns:a16="http://schemas.microsoft.com/office/drawing/2014/main" id="{1D6F3955-6F14-4C33-B932-DFFE7CF29181}"/>
              </a:ext>
            </a:extLst>
          </p:cNvPr>
          <p:cNvGrpSpPr/>
          <p:nvPr/>
        </p:nvGrpSpPr>
        <p:grpSpPr>
          <a:xfrm>
            <a:off x="2102612" y="2006231"/>
            <a:ext cx="1091354" cy="1005857"/>
            <a:chOff x="381869" y="324895"/>
            <a:chExt cx="862667" cy="795488"/>
          </a:xfrm>
        </p:grpSpPr>
        <p:pic>
          <p:nvPicPr>
            <p:cNvPr id="83" name="Picture 82" descr="Image result">
              <a:extLst>
                <a:ext uri="{FF2B5EF4-FFF2-40B4-BE49-F238E27FC236}">
                  <a16:creationId xmlns:a16="http://schemas.microsoft.com/office/drawing/2014/main" id="{F763CA83-E5BC-428B-BF33-2902033EDD55}"/>
                </a:ext>
              </a:extLst>
            </p:cNvPr>
            <p:cNvPicPr>
              <a:picLocks noChangeAspect="1"/>
            </p:cNvPicPr>
            <p:nvPr/>
          </p:nvPicPr>
          <p:blipFill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4" name="Picture 83" descr="Image result">
              <a:extLst>
                <a:ext uri="{FF2B5EF4-FFF2-40B4-BE49-F238E27FC236}">
                  <a16:creationId xmlns:a16="http://schemas.microsoft.com/office/drawing/2014/main" id="{9CE048DF-6CAD-4B26-AC7E-CEF9E3F3DF1F}"/>
                </a:ext>
              </a:extLst>
            </p:cNvPr>
            <p:cNvPicPr>
              <a:picLocks noChangeAspect="1"/>
            </p:cNvPicPr>
            <p:nvPr/>
          </p:nvPicPr>
          <p:blipFill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5" name="Picture 84" descr="Image result">
              <a:extLst>
                <a:ext uri="{FF2B5EF4-FFF2-40B4-BE49-F238E27FC236}">
                  <a16:creationId xmlns:a16="http://schemas.microsoft.com/office/drawing/2014/main" id="{3D5B7835-7231-4F4E-B3CD-8A0577CC3B28}"/>
                </a:ext>
              </a:extLst>
            </p:cNvPr>
            <p:cNvPicPr>
              <a:picLocks noChangeAspect="1"/>
            </p:cNvPicPr>
            <p:nvPr/>
          </p:nvPicPr>
          <p:blipFill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6" name="Picture 85" descr="Image result">
              <a:extLst>
                <a:ext uri="{FF2B5EF4-FFF2-40B4-BE49-F238E27FC236}">
                  <a16:creationId xmlns:a16="http://schemas.microsoft.com/office/drawing/2014/main" id="{B1781B8F-23EA-4D9E-9F8F-B8C6CFB21593}"/>
                </a:ext>
              </a:extLst>
            </p:cNvPr>
            <p:cNvPicPr>
              <a:picLocks noChangeAspect="1"/>
            </p:cNvPicPr>
            <p:nvPr/>
          </p:nvPicPr>
          <p:blipFill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0" name="Group 99">
            <a:extLst>
              <a:ext uri="{FF2B5EF4-FFF2-40B4-BE49-F238E27FC236}">
                <a16:creationId xmlns:a16="http://schemas.microsoft.com/office/drawing/2014/main" id="{195E9BF4-586F-4097-9C55-E00BC9192FDA}"/>
              </a:ext>
            </a:extLst>
          </p:cNvPr>
          <p:cNvGrpSpPr/>
          <p:nvPr/>
        </p:nvGrpSpPr>
        <p:grpSpPr>
          <a:xfrm>
            <a:off x="2706162" y="2330255"/>
            <a:ext cx="772099" cy="972138"/>
            <a:chOff x="2706162" y="2330255"/>
            <a:chExt cx="772099" cy="972138"/>
          </a:xfrm>
          <a:noFill/>
        </p:grpSpPr>
        <mc:AlternateContent xmlns:mc="http://schemas.openxmlformats.org/markup-compatibility/2006" xmlns:a14="http://schemas.microsoft.com/office/drawing/2010/main">
          <mc:Choice Requires="a14">
            <p:sp>
              <p:nvSpPr>
                <p:cNvPr id="77" name="Text Box 2">
                  <a:extLst>
                    <a:ext uri="{FF2B5EF4-FFF2-40B4-BE49-F238E27FC236}">
                      <a16:creationId xmlns:a16="http://schemas.microsoft.com/office/drawing/2014/main" id="{64D52471-891D-48C0-8860-E4E05E550103}"/>
                    </a:ext>
                  </a:extLst>
                </p:cNvPr>
                <p:cNvSpPr txBox="1">
                  <a:spLocks noChangeArrowheads="1"/>
                </p:cNvSpPr>
                <p:nvPr/>
              </p:nvSpPr>
              <p:spPr bwMode="auto">
                <a:xfrm>
                  <a:off x="2706162" y="293953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7" name="Text Box 2">
                  <a:extLst>
                    <a:ext uri="{FF2B5EF4-FFF2-40B4-BE49-F238E27FC236}">
                      <a16:creationId xmlns:a16="http://schemas.microsoft.com/office/drawing/2014/main" id="{64D52471-891D-48C0-8860-E4E05E550103}"/>
                    </a:ext>
                  </a:extLst>
                </p:cNvPr>
                <p:cNvSpPr txBox="1">
                  <a:spLocks noRot="1" noChangeAspect="1" noMove="1" noResize="1" noEditPoints="1" noAdjustHandles="1" noChangeArrowheads="1" noChangeShapeType="1" noTextEdit="1"/>
                </p:cNvSpPr>
                <p:nvPr/>
              </p:nvSpPr>
              <p:spPr bwMode="auto">
                <a:xfrm>
                  <a:off x="2706162" y="2939535"/>
                  <a:ext cx="334743" cy="362858"/>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 Box 2">
                  <a:extLst>
                    <a:ext uri="{FF2B5EF4-FFF2-40B4-BE49-F238E27FC236}">
                      <a16:creationId xmlns:a16="http://schemas.microsoft.com/office/drawing/2014/main" id="{07DD6304-F0BE-4D7B-BCF3-75F305FD3A03}"/>
                    </a:ext>
                  </a:extLst>
                </p:cNvPr>
                <p:cNvSpPr txBox="1">
                  <a:spLocks noChangeArrowheads="1"/>
                </p:cNvSpPr>
                <p:nvPr/>
              </p:nvSpPr>
              <p:spPr bwMode="auto">
                <a:xfrm>
                  <a:off x="2879603" y="2723830"/>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8" name="Text Box 2">
                  <a:extLst>
                    <a:ext uri="{FF2B5EF4-FFF2-40B4-BE49-F238E27FC236}">
                      <a16:creationId xmlns:a16="http://schemas.microsoft.com/office/drawing/2014/main" id="{07DD6304-F0BE-4D7B-BCF3-75F305FD3A03}"/>
                    </a:ext>
                  </a:extLst>
                </p:cNvPr>
                <p:cNvSpPr txBox="1">
                  <a:spLocks noRot="1" noChangeAspect="1" noMove="1" noResize="1" noEditPoints="1" noAdjustHandles="1" noChangeArrowheads="1" noChangeShapeType="1" noTextEdit="1"/>
                </p:cNvSpPr>
                <p:nvPr/>
              </p:nvSpPr>
              <p:spPr bwMode="auto">
                <a:xfrm>
                  <a:off x="2879603" y="2723830"/>
                  <a:ext cx="334743" cy="362858"/>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 Box 2">
                  <a:extLst>
                    <a:ext uri="{FF2B5EF4-FFF2-40B4-BE49-F238E27FC236}">
                      <a16:creationId xmlns:a16="http://schemas.microsoft.com/office/drawing/2014/main" id="{6D12E044-DBFE-4D78-884E-FE5767A8BF7C}"/>
                    </a:ext>
                  </a:extLst>
                </p:cNvPr>
                <p:cNvSpPr txBox="1">
                  <a:spLocks noChangeArrowheads="1"/>
                </p:cNvSpPr>
                <p:nvPr/>
              </p:nvSpPr>
              <p:spPr bwMode="auto">
                <a:xfrm>
                  <a:off x="3143518" y="233025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9" name="Text Box 2">
                  <a:extLst>
                    <a:ext uri="{FF2B5EF4-FFF2-40B4-BE49-F238E27FC236}">
                      <a16:creationId xmlns:a16="http://schemas.microsoft.com/office/drawing/2014/main" id="{6D12E044-DBFE-4D78-884E-FE5767A8BF7C}"/>
                    </a:ext>
                  </a:extLst>
                </p:cNvPr>
                <p:cNvSpPr txBox="1">
                  <a:spLocks noRot="1" noChangeAspect="1" noMove="1" noResize="1" noEditPoints="1" noAdjustHandles="1" noChangeArrowheads="1" noChangeShapeType="1" noTextEdit="1"/>
                </p:cNvSpPr>
                <p:nvPr/>
              </p:nvSpPr>
              <p:spPr bwMode="auto">
                <a:xfrm>
                  <a:off x="3143518" y="2330255"/>
                  <a:ext cx="334743" cy="362858"/>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p:sp>
          <p:nvSpPr>
            <p:cNvPr id="76" name="TextBox 307">
              <a:extLst>
                <a:ext uri="{FF2B5EF4-FFF2-40B4-BE49-F238E27FC236}">
                  <a16:creationId xmlns:a16="http://schemas.microsoft.com/office/drawing/2014/main" id="{9944ACB8-DC4B-4133-A1C5-B0CB5C456331}"/>
                </a:ext>
              </a:extLst>
            </p:cNvPr>
            <p:cNvSpPr txBox="1"/>
            <p:nvPr/>
          </p:nvSpPr>
          <p:spPr>
            <a:xfrm rot="17867559">
              <a:off x="2991685" y="2619932"/>
              <a:ext cx="231413" cy="331938"/>
            </a:xfrm>
            <a:prstGeom prst="rect">
              <a:avLst/>
            </a:prstGeom>
            <a:grpFill/>
          </p:spPr>
          <p:txBody>
            <a:bodyPr wrap="square" rtlCol="0">
              <a:noAutofit/>
            </a:bodyPr>
            <a:lstStyle/>
            <a:p>
              <a:pPr marL="0" marR="0">
                <a:spcBef>
                  <a:spcPts val="0"/>
                </a:spcBef>
                <a:spcAft>
                  <a:spcPts val="0"/>
                </a:spcAft>
              </a:pPr>
              <a:r>
                <a:rPr lang="en-U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grpSp>
        <p:nvGrpSpPr>
          <p:cNvPr id="57" name="Group 56">
            <a:extLst>
              <a:ext uri="{FF2B5EF4-FFF2-40B4-BE49-F238E27FC236}">
                <a16:creationId xmlns:a16="http://schemas.microsoft.com/office/drawing/2014/main" id="{D4D26F7F-B48F-44DD-9C8D-2BB943AF9A86}"/>
              </a:ext>
            </a:extLst>
          </p:cNvPr>
          <p:cNvGrpSpPr/>
          <p:nvPr/>
        </p:nvGrpSpPr>
        <p:grpSpPr>
          <a:xfrm>
            <a:off x="5519036" y="2003349"/>
            <a:ext cx="1628419" cy="1141868"/>
            <a:chOff x="332400" y="-78"/>
            <a:chExt cx="1286850" cy="870719"/>
          </a:xfrm>
        </p:grpSpPr>
        <p:grpSp>
          <p:nvGrpSpPr>
            <p:cNvPr id="65" name="Group 64">
              <a:extLst>
                <a:ext uri="{FF2B5EF4-FFF2-40B4-BE49-F238E27FC236}">
                  <a16:creationId xmlns:a16="http://schemas.microsoft.com/office/drawing/2014/main" id="{D1ADAC6B-E14C-46F1-8380-2367B7761F4C}"/>
                </a:ext>
              </a:extLst>
            </p:cNvPr>
            <p:cNvGrpSpPr/>
            <p:nvPr/>
          </p:nvGrpSpPr>
          <p:grpSpPr>
            <a:xfrm>
              <a:off x="332400" y="-78"/>
              <a:ext cx="1286850" cy="870719"/>
              <a:chOff x="3067063" y="773526"/>
              <a:chExt cx="1286996" cy="871998"/>
            </a:xfrm>
          </p:grpSpPr>
          <p:pic>
            <p:nvPicPr>
              <p:cNvPr id="67" name="Picture 66">
                <a:extLst>
                  <a:ext uri="{FF2B5EF4-FFF2-40B4-BE49-F238E27FC236}">
                    <a16:creationId xmlns:a16="http://schemas.microsoft.com/office/drawing/2014/main" id="{DA8F8E0E-E547-4BE8-94C0-B677E1FBAB0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95080" y="1013767"/>
                <a:ext cx="1015413" cy="163816"/>
              </a:xfrm>
              <a:prstGeom prst="rect">
                <a:avLst/>
              </a:prstGeom>
            </p:spPr>
          </p:pic>
          <p:grpSp>
            <p:nvGrpSpPr>
              <p:cNvPr id="68" name="Group 67">
                <a:extLst>
                  <a:ext uri="{FF2B5EF4-FFF2-40B4-BE49-F238E27FC236}">
                    <a16:creationId xmlns:a16="http://schemas.microsoft.com/office/drawing/2014/main" id="{9B61DF45-F022-421C-8C02-99DE15353F3E}"/>
                  </a:ext>
                </a:extLst>
              </p:cNvPr>
              <p:cNvGrpSpPr/>
              <p:nvPr/>
            </p:nvGrpSpPr>
            <p:grpSpPr>
              <a:xfrm>
                <a:off x="3067063" y="773526"/>
                <a:ext cx="1286996" cy="871998"/>
                <a:chOff x="3067063" y="773526"/>
                <a:chExt cx="1286996" cy="871998"/>
              </a:xfrm>
            </p:grpSpPr>
            <mc:AlternateContent xmlns:mc="http://schemas.openxmlformats.org/markup-compatibility/2006" xmlns:a14="http://schemas.microsoft.com/office/drawing/2010/main">
              <mc:Choice Requires="a14">
                <p:sp>
                  <p:nvSpPr>
                    <p:cNvPr id="69" name="Text Box 2">
                      <a:extLst>
                        <a:ext uri="{FF2B5EF4-FFF2-40B4-BE49-F238E27FC236}">
                          <a16:creationId xmlns:a16="http://schemas.microsoft.com/office/drawing/2014/main" id="{7F68A42D-ABEC-4AFE-A824-0CA705147337}"/>
                        </a:ext>
                      </a:extLst>
                    </p:cNvPr>
                    <p:cNvSpPr txBox="1">
                      <a:spLocks noChangeArrowheads="1"/>
                    </p:cNvSpPr>
                    <p:nvPr/>
                  </p:nvSpPr>
                  <p:spPr bwMode="auto">
                    <a:xfrm>
                      <a:off x="3067063" y="773526"/>
                      <a:ext cx="264600" cy="30552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69" name="Text Box 2">
                      <a:extLst>
                        <a:ext uri="{FF2B5EF4-FFF2-40B4-BE49-F238E27FC236}">
                          <a16:creationId xmlns:a16="http://schemas.microsoft.com/office/drawing/2014/main" id="{7F68A42D-ABEC-4AFE-A824-0CA705147337}"/>
                        </a:ext>
                      </a:extLst>
                    </p:cNvPr>
                    <p:cNvSpPr txBox="1">
                      <a:spLocks noRot="1" noChangeAspect="1" noMove="1" noResize="1" noEditPoints="1" noAdjustHandles="1" noChangeArrowheads="1" noChangeShapeType="1" noTextEdit="1"/>
                    </p:cNvSpPr>
                    <p:nvPr/>
                  </p:nvSpPr>
                  <p:spPr bwMode="auto">
                    <a:xfrm>
                      <a:off x="3067063" y="773526"/>
                      <a:ext cx="264600" cy="305522"/>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 Box 2">
                      <a:extLst>
                        <a:ext uri="{FF2B5EF4-FFF2-40B4-BE49-F238E27FC236}">
                          <a16:creationId xmlns:a16="http://schemas.microsoft.com/office/drawing/2014/main" id="{C7E7080B-1798-4724-922D-FC81A77056F1}"/>
                        </a:ext>
                      </a:extLst>
                    </p:cNvPr>
                    <p:cNvSpPr txBox="1">
                      <a:spLocks noChangeArrowheads="1"/>
                    </p:cNvSpPr>
                    <p:nvPr/>
                  </p:nvSpPr>
                  <p:spPr bwMode="auto">
                    <a:xfrm>
                      <a:off x="3067203" y="974909"/>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0" name="Text Box 2">
                      <a:extLst>
                        <a:ext uri="{FF2B5EF4-FFF2-40B4-BE49-F238E27FC236}">
                          <a16:creationId xmlns:a16="http://schemas.microsoft.com/office/drawing/2014/main" id="{C7E7080B-1798-4724-922D-FC81A77056F1}"/>
                        </a:ext>
                      </a:extLst>
                    </p:cNvPr>
                    <p:cNvSpPr txBox="1">
                      <a:spLocks noRot="1" noChangeAspect="1" noMove="1" noResize="1" noEditPoints="1" noAdjustHandles="1" noChangeArrowheads="1" noChangeShapeType="1" noTextEdit="1"/>
                    </p:cNvSpPr>
                    <p:nvPr/>
                  </p:nvSpPr>
                  <p:spPr bwMode="auto">
                    <a:xfrm>
                      <a:off x="3067203" y="974909"/>
                      <a:ext cx="264600" cy="286968"/>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 Box 2">
                      <a:extLst>
                        <a:ext uri="{FF2B5EF4-FFF2-40B4-BE49-F238E27FC236}">
                          <a16:creationId xmlns:a16="http://schemas.microsoft.com/office/drawing/2014/main" id="{40C260A3-2D89-4C88-B9F6-C83801F38E38}"/>
                        </a:ext>
                      </a:extLst>
                    </p:cNvPr>
                    <p:cNvSpPr txBox="1">
                      <a:spLocks noChangeArrowheads="1"/>
                    </p:cNvSpPr>
                    <p:nvPr/>
                  </p:nvSpPr>
                  <p:spPr bwMode="auto">
                    <a:xfrm>
                      <a:off x="3076019" y="1337468"/>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1" name="Text Box 2">
                      <a:extLst>
                        <a:ext uri="{FF2B5EF4-FFF2-40B4-BE49-F238E27FC236}">
                          <a16:creationId xmlns:a16="http://schemas.microsoft.com/office/drawing/2014/main" id="{40C260A3-2D89-4C88-B9F6-C83801F38E38}"/>
                        </a:ext>
                      </a:extLst>
                    </p:cNvPr>
                    <p:cNvSpPr txBox="1">
                      <a:spLocks noRot="1" noChangeAspect="1" noMove="1" noResize="1" noEditPoints="1" noAdjustHandles="1" noChangeArrowheads="1" noChangeShapeType="1" noTextEdit="1"/>
                    </p:cNvSpPr>
                    <p:nvPr/>
                  </p:nvSpPr>
                  <p:spPr bwMode="auto">
                    <a:xfrm>
                      <a:off x="3076019" y="1337468"/>
                      <a:ext cx="264600" cy="286968"/>
                    </a:xfrm>
                    <a:prstGeom prst="rect">
                      <a:avLst/>
                    </a:prstGeom>
                    <a:blipFill>
                      <a:blip r:embed="rId12"/>
                      <a:stretch>
                        <a:fillRect/>
                      </a:stretch>
                    </a:blipFill>
                    <a:ln w="9525">
                      <a:noFill/>
                      <a:miter lim="800000"/>
                      <a:headEnd/>
                      <a:tailEnd/>
                    </a:ln>
                  </p:spPr>
                  <p:txBody>
                    <a:bodyPr/>
                    <a:lstStyle/>
                    <a:p>
                      <a:r>
                        <a:rPr lang="en-US">
                          <a:noFill/>
                        </a:rPr>
                        <a:t> </a:t>
                      </a:r>
                    </a:p>
                  </p:txBody>
                </p:sp>
              </mc:Fallback>
            </mc:AlternateContent>
            <p:grpSp>
              <p:nvGrpSpPr>
                <p:cNvPr id="72" name="Group 71">
                  <a:extLst>
                    <a:ext uri="{FF2B5EF4-FFF2-40B4-BE49-F238E27FC236}">
                      <a16:creationId xmlns:a16="http://schemas.microsoft.com/office/drawing/2014/main" id="{0B1756A5-1CBD-422D-AEDA-341FF4AD4E6C}"/>
                    </a:ext>
                  </a:extLst>
                </p:cNvPr>
                <p:cNvGrpSpPr/>
                <p:nvPr/>
              </p:nvGrpSpPr>
              <p:grpSpPr>
                <a:xfrm>
                  <a:off x="3076018" y="790170"/>
                  <a:ext cx="1278041" cy="855354"/>
                  <a:chOff x="3076018" y="790170"/>
                  <a:chExt cx="1278041" cy="855354"/>
                </a:xfrm>
              </p:grpSpPr>
              <p:pic>
                <p:nvPicPr>
                  <p:cNvPr id="73" name="Picture 72">
                    <a:extLst>
                      <a:ext uri="{FF2B5EF4-FFF2-40B4-BE49-F238E27FC236}">
                        <a16:creationId xmlns:a16="http://schemas.microsoft.com/office/drawing/2014/main" id="{A08B91DC-047F-4F96-9646-E114C85C908A}"/>
                      </a:ext>
                    </a:extLst>
                  </p:cNvPr>
                  <p:cNvPicPr>
                    <a:picLocks noChangeAspect="1"/>
                  </p:cNvPicPr>
                  <p:nvPr/>
                </p:nvPicPr>
                <p:blipFill>
                  <a:blip r:embed="rId1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297455" y="1393084"/>
                    <a:ext cx="1015413" cy="163816"/>
                  </a:xfrm>
                  <a:prstGeom prst="rect">
                    <a:avLst/>
                  </a:prstGeom>
                </p:spPr>
              </p:pic>
              <p:sp>
                <p:nvSpPr>
                  <p:cNvPr id="74" name="Rounded Rectangle 50">
                    <a:extLst>
                      <a:ext uri="{FF2B5EF4-FFF2-40B4-BE49-F238E27FC236}">
                        <a16:creationId xmlns:a16="http://schemas.microsoft.com/office/drawing/2014/main" id="{389A2DD4-8D30-44CA-9B45-85F73EF8B8E7}"/>
                      </a:ext>
                    </a:extLst>
                  </p:cNvPr>
                  <p:cNvSpPr/>
                  <p:nvPr/>
                </p:nvSpPr>
                <p:spPr>
                  <a:xfrm>
                    <a:off x="3076018" y="790170"/>
                    <a:ext cx="1278041" cy="855354"/>
                  </a:xfrm>
                  <a:prstGeom prst="roundRect">
                    <a:avLst>
                      <a:gd name="adj" fmla="val 7778"/>
                    </a:avLst>
                  </a:prstGeom>
                  <a:noFill/>
                  <a:ln w="12700" cap="flat" cmpd="sng" algn="ctr">
                    <a:solidFill>
                      <a:srgbClr val="0070C0"/>
                    </a:solidFill>
                    <a:prstDash val="lg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grpSp>
        <p:pic>
          <p:nvPicPr>
            <p:cNvPr id="66" name="Picture 65">
              <a:extLst>
                <a:ext uri="{FF2B5EF4-FFF2-40B4-BE49-F238E27FC236}">
                  <a16:creationId xmlns:a16="http://schemas.microsoft.com/office/drawing/2014/main" id="{A7E598D2-7D52-4006-9344-C1C5E86CC981}"/>
                </a:ext>
              </a:extLst>
            </p:cNvPr>
            <p:cNvPicPr>
              <a:picLocks noChangeAspect="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6382" y="40943"/>
              <a:ext cx="1014730" cy="163195"/>
            </a:xfrm>
            <a:prstGeom prst="rect">
              <a:avLst/>
            </a:prstGeom>
          </p:spPr>
        </p:pic>
      </p:grpSp>
      <p:grpSp>
        <p:nvGrpSpPr>
          <p:cNvPr id="58" name="Group 57">
            <a:extLst>
              <a:ext uri="{FF2B5EF4-FFF2-40B4-BE49-F238E27FC236}">
                <a16:creationId xmlns:a16="http://schemas.microsoft.com/office/drawing/2014/main" id="{30A3902C-FC83-4F4C-BCE7-8384C21B7E67}"/>
              </a:ext>
            </a:extLst>
          </p:cNvPr>
          <p:cNvGrpSpPr/>
          <p:nvPr/>
        </p:nvGrpSpPr>
        <p:grpSpPr>
          <a:xfrm>
            <a:off x="10330032" y="2288400"/>
            <a:ext cx="693947" cy="557410"/>
            <a:chOff x="5789163" y="476823"/>
            <a:chExt cx="600107" cy="471133"/>
          </a:xfrm>
        </p:grpSpPr>
        <p:pic>
          <p:nvPicPr>
            <p:cNvPr id="63" name="Picture 62" descr="Image result for recommendations">
              <a:extLst>
                <a:ext uri="{FF2B5EF4-FFF2-40B4-BE49-F238E27FC236}">
                  <a16:creationId xmlns:a16="http://schemas.microsoft.com/office/drawing/2014/main" id="{FF883AF4-E209-469A-8DE3-8A58B172C456}"/>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789163" y="476823"/>
              <a:ext cx="471134" cy="471133"/>
            </a:xfrm>
            <a:prstGeom prst="rect">
              <a:avLst/>
            </a:prstGeom>
            <a:noFill/>
            <a:ln>
              <a:noFill/>
            </a:ln>
          </p:spPr>
        </p:pic>
        <p:pic>
          <p:nvPicPr>
            <p:cNvPr id="64" name="Picture 63" descr="http://www.standard-icons.com/stock-icons/standard-user-example2.jpg">
              <a:extLst>
                <a:ext uri="{FF2B5EF4-FFF2-40B4-BE49-F238E27FC236}">
                  <a16:creationId xmlns:a16="http://schemas.microsoft.com/office/drawing/2014/main" id="{CDBF7400-1406-4F02-8868-4A1519E7770A}"/>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r="44889" b="6428"/>
            <a:stretch/>
          </p:blipFill>
          <p:spPr bwMode="auto">
            <a:xfrm>
              <a:off x="6186392" y="699744"/>
              <a:ext cx="202878" cy="214706"/>
            </a:xfrm>
            <a:prstGeom prst="rect">
              <a:avLst/>
            </a:prstGeom>
            <a:noFill/>
          </p:spPr>
        </p:pic>
      </p:grpSp>
      <p:sp>
        <p:nvSpPr>
          <p:cNvPr id="59" name="Right Arrow 55">
            <a:extLst>
              <a:ext uri="{FF2B5EF4-FFF2-40B4-BE49-F238E27FC236}">
                <a16:creationId xmlns:a16="http://schemas.microsoft.com/office/drawing/2014/main" id="{7B0A8554-994B-448A-A00D-616D1D01E186}"/>
              </a:ext>
            </a:extLst>
          </p:cNvPr>
          <p:cNvSpPr/>
          <p:nvPr/>
        </p:nvSpPr>
        <p:spPr>
          <a:xfrm>
            <a:off x="3712887" y="2220158"/>
            <a:ext cx="1737491" cy="670558"/>
          </a:xfrm>
          <a:prstGeom prst="rightArrow">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kern="1200">
                <a:solidFill>
                  <a:srgbClr val="000000"/>
                </a:solidFill>
                <a:effectLst/>
                <a:ea typeface="Times New Roman" panose="02020603050405020304" pitchFamily="18" charset="0"/>
                <a:cs typeface="Times New Roman" panose="02020603050405020304" pitchFamily="18" charset="0"/>
              </a:rPr>
              <a:t>Topic Modeling</a:t>
            </a:r>
            <a:endParaRPr lang="en-US" sz="1600">
              <a:effectLst/>
              <a:latin typeface="Times New Roman" panose="02020603050405020304" pitchFamily="18" charset="0"/>
              <a:ea typeface="Times New Roman" panose="02020603050405020304" pitchFamily="18" charset="0"/>
            </a:endParaRPr>
          </a:p>
        </p:txBody>
      </p:sp>
      <p:sp>
        <p:nvSpPr>
          <p:cNvPr id="60" name="Rounded Rectangle 56">
            <a:extLst>
              <a:ext uri="{FF2B5EF4-FFF2-40B4-BE49-F238E27FC236}">
                <a16:creationId xmlns:a16="http://schemas.microsoft.com/office/drawing/2014/main" id="{060B3DF6-293A-402D-8B72-DA734BE62F62}"/>
              </a:ext>
            </a:extLst>
          </p:cNvPr>
          <p:cNvSpPr/>
          <p:nvPr/>
        </p:nvSpPr>
        <p:spPr>
          <a:xfrm>
            <a:off x="7769413" y="2288401"/>
            <a:ext cx="1834150" cy="569636"/>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Source information transfer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 name="Right Arrow 57">
            <a:extLst>
              <a:ext uri="{FF2B5EF4-FFF2-40B4-BE49-F238E27FC236}">
                <a16:creationId xmlns:a16="http://schemas.microsoft.com/office/drawing/2014/main" id="{19B4FD40-1635-4246-8E80-7049B1693A0D}"/>
              </a:ext>
            </a:extLst>
          </p:cNvPr>
          <p:cNvSpPr/>
          <p:nvPr/>
        </p:nvSpPr>
        <p:spPr>
          <a:xfrm>
            <a:off x="7220706" y="2487000"/>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62" name="Right Arrow 58">
            <a:extLst>
              <a:ext uri="{FF2B5EF4-FFF2-40B4-BE49-F238E27FC236}">
                <a16:creationId xmlns:a16="http://schemas.microsoft.com/office/drawing/2014/main" id="{05768BBE-3DAC-4056-8E23-7F53B9A04B6E}"/>
              </a:ext>
            </a:extLst>
          </p:cNvPr>
          <p:cNvSpPr/>
          <p:nvPr/>
        </p:nvSpPr>
        <p:spPr>
          <a:xfrm>
            <a:off x="9673620" y="2487000"/>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55" name="Text Box 2">
            <a:extLst>
              <a:ext uri="{FF2B5EF4-FFF2-40B4-BE49-F238E27FC236}">
                <a16:creationId xmlns:a16="http://schemas.microsoft.com/office/drawing/2014/main" id="{61D96BB2-7EC1-40B2-AD83-8BC958CDC593}"/>
              </a:ext>
            </a:extLst>
          </p:cNvPr>
          <p:cNvSpPr txBox="1">
            <a:spLocks noChangeArrowheads="1"/>
          </p:cNvSpPr>
          <p:nvPr/>
        </p:nvSpPr>
        <p:spPr bwMode="auto">
          <a:xfrm>
            <a:off x="9889546" y="2766560"/>
            <a:ext cx="1520115" cy="60450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profiles for new users</a:t>
            </a:r>
            <a:endParaRPr lang="en-US" sz="1600">
              <a:effectLst/>
              <a:latin typeface="Times New Roman" panose="02020603050405020304" pitchFamily="18" charset="0"/>
              <a:ea typeface="Times New Roman" panose="02020603050405020304" pitchFamily="18" charset="0"/>
            </a:endParaRPr>
          </a:p>
        </p:txBody>
      </p:sp>
      <p:grpSp>
        <p:nvGrpSpPr>
          <p:cNvPr id="13" name="Group 12">
            <a:extLst>
              <a:ext uri="{FF2B5EF4-FFF2-40B4-BE49-F238E27FC236}">
                <a16:creationId xmlns:a16="http://schemas.microsoft.com/office/drawing/2014/main" id="{B748821C-9752-4AF9-B1CD-2A6D42A9632E}"/>
              </a:ext>
            </a:extLst>
          </p:cNvPr>
          <p:cNvGrpSpPr/>
          <p:nvPr/>
        </p:nvGrpSpPr>
        <p:grpSpPr>
          <a:xfrm>
            <a:off x="1613044" y="5082757"/>
            <a:ext cx="5820625" cy="603667"/>
            <a:chOff x="-70008" y="0"/>
            <a:chExt cx="4598812" cy="477232"/>
          </a:xfrm>
        </p:grpSpPr>
        <mc:AlternateContent xmlns:mc="http://schemas.openxmlformats.org/markup-compatibility/2006" xmlns:a14="http://schemas.microsoft.com/office/drawing/2010/main">
          <mc:Choice Requires="a14">
            <p:sp>
              <p:nvSpPr>
                <p:cNvPr id="50" name="TextBox 301">
                  <a:extLst>
                    <a:ext uri="{FF2B5EF4-FFF2-40B4-BE49-F238E27FC236}">
                      <a16:creationId xmlns:a16="http://schemas.microsoft.com/office/drawing/2014/main" id="{206F8672-7CEB-4C54-8112-0F81328D67FA}"/>
                    </a:ext>
                  </a:extLst>
                </p:cNvPr>
                <p:cNvSpPr txBox="1"/>
                <p:nvPr/>
              </p:nvSpPr>
              <p:spPr>
                <a:xfrm>
                  <a:off x="2879677" y="13519"/>
                  <a:ext cx="1649127" cy="463713"/>
                </a:xfrm>
                <a:prstGeom prst="rect">
                  <a:avLst/>
                </a:prstGeom>
                <a:noFill/>
              </p:spPr>
              <p:txBody>
                <a:bodyPr wrap="square" rtlCol="0">
                  <a:noAutofit/>
                </a:bodyPr>
                <a:lstStyle/>
                <a:p>
                  <a:pPr marL="0" marR="0" algn="ctr">
                    <a:spcBef>
                      <a:spcPts val="0"/>
                    </a:spcBef>
                    <a:spcAft>
                      <a:spcPts val="0"/>
                    </a:spcAft>
                  </a:pPr>
                  <a:r>
                    <a:rPr lang="en-US" sz="1600" kern="1200">
                      <a:effectLst/>
                      <a:latin typeface="Calibri" panose="020F0502020204030204" pitchFamily="34" charset="0"/>
                      <a:ea typeface="Times New Roman" panose="02020603050405020304" pitchFamily="18" charset="0"/>
                      <a:cs typeface="Times New Roman" panose="02020603050405020304" pitchFamily="18" charset="0"/>
                    </a:rPr>
                    <a:t>Target network topical distributions, </a:t>
                  </a:r>
                  <a14:m>
                    <m:oMath xmlns:m="http://schemas.openxmlformats.org/officeDocument/2006/math">
                      <m:r>
                        <a:rPr lang="en-US" sz="1600" i="1" kern="1200">
                          <a:effectLst/>
                          <a:latin typeface="Cambria Math" panose="02040503050406030204" pitchFamily="18" charset="0"/>
                          <a:ea typeface="Times New Roman" panose="02020603050405020304" pitchFamily="18" charset="0"/>
                          <a:cs typeface="Times New Roman" panose="02020603050405020304" pitchFamily="18" charset="0"/>
                        </a:rPr>
                        <m:t>𝑇𝑟</m:t>
                      </m:r>
                    </m:oMath>
                  </a14:m>
                  <a:endParaRPr lang="en-US" sz="1600">
                    <a:effectLst/>
                    <a:latin typeface="Times New Roman" panose="02020603050405020304" pitchFamily="18" charset="0"/>
                    <a:ea typeface="Times New Roman" panose="02020603050405020304" pitchFamily="18" charset="0"/>
                  </a:endParaRPr>
                </a:p>
              </p:txBody>
            </p:sp>
          </mc:Choice>
          <mc:Fallback xmlns="">
            <p:sp>
              <p:nvSpPr>
                <p:cNvPr id="50" name="TextBox 301">
                  <a:extLst>
                    <a:ext uri="{FF2B5EF4-FFF2-40B4-BE49-F238E27FC236}">
                      <a16:creationId xmlns:a16="http://schemas.microsoft.com/office/drawing/2014/main" id="{206F8672-7CEB-4C54-8112-0F81328D67FA}"/>
                    </a:ext>
                  </a:extLst>
                </p:cNvPr>
                <p:cNvSpPr txBox="1">
                  <a:spLocks noRot="1" noChangeAspect="1" noMove="1" noResize="1" noEditPoints="1" noAdjustHandles="1" noChangeArrowheads="1" noChangeShapeType="1" noTextEdit="1"/>
                </p:cNvSpPr>
                <p:nvPr/>
              </p:nvSpPr>
              <p:spPr>
                <a:xfrm>
                  <a:off x="2879677" y="13519"/>
                  <a:ext cx="1649127" cy="463713"/>
                </a:xfrm>
                <a:prstGeom prst="rect">
                  <a:avLst/>
                </a:prstGeom>
                <a:blipFill>
                  <a:blip r:embed="rId17"/>
                  <a:stretch>
                    <a:fillRect l="-292" t="-3125" r="-2339" b="-12500"/>
                  </a:stretch>
                </a:blipFill>
              </p:spPr>
              <p:txBody>
                <a:bodyPr/>
                <a:lstStyle/>
                <a:p>
                  <a:r>
                    <a:rPr lang="en-US">
                      <a:noFill/>
                    </a:rPr>
                    <a:t> </a:t>
                  </a:r>
                </a:p>
              </p:txBody>
            </p:sp>
          </mc:Fallback>
        </mc:AlternateContent>
        <p:sp>
          <p:nvSpPr>
            <p:cNvPr id="51" name="Text Box 2">
              <a:extLst>
                <a:ext uri="{FF2B5EF4-FFF2-40B4-BE49-F238E27FC236}">
                  <a16:creationId xmlns:a16="http://schemas.microsoft.com/office/drawing/2014/main" id="{ED9B498F-C360-4DDE-90DF-1C9162052F31}"/>
                </a:ext>
              </a:extLst>
            </p:cNvPr>
            <p:cNvSpPr txBox="1">
              <a:spLocks noChangeArrowheads="1"/>
            </p:cNvSpPr>
            <p:nvPr/>
          </p:nvSpPr>
          <p:spPr bwMode="auto">
            <a:xfrm>
              <a:off x="-70008" y="0"/>
              <a:ext cx="1540193" cy="4572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Target network user interactions</a:t>
              </a:r>
              <a:endParaRPr lang="en-US" sz="1600">
                <a:effectLst/>
                <a:latin typeface="Times New Roman" panose="02020603050405020304" pitchFamily="18" charset="0"/>
                <a:ea typeface="Times New Roman" panose="02020603050405020304" pitchFamily="18" charset="0"/>
              </a:endParaRPr>
            </a:p>
          </p:txBody>
        </p:sp>
      </p:grpSp>
      <p:pic>
        <p:nvPicPr>
          <p:cNvPr id="48" name="Picture 47" descr="http://image.naldzgraphics.net/2012/12/9-nine-user-icon.jpg">
            <a:extLst>
              <a:ext uri="{FF2B5EF4-FFF2-40B4-BE49-F238E27FC236}">
                <a16:creationId xmlns:a16="http://schemas.microsoft.com/office/drawing/2014/main" id="{20AA5CA9-9C9B-4924-8218-C5F28DC747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6389" t="-556" b="10445"/>
          <a:stretch/>
        </p:blipFill>
        <p:spPr bwMode="auto">
          <a:xfrm flipH="1">
            <a:off x="1652809" y="4401368"/>
            <a:ext cx="431217" cy="545820"/>
          </a:xfrm>
          <a:prstGeom prst="rect">
            <a:avLst/>
          </a:prstGeom>
          <a:noFill/>
        </p:spPr>
      </p:pic>
      <p:grpSp>
        <p:nvGrpSpPr>
          <p:cNvPr id="43" name="Group 42">
            <a:extLst>
              <a:ext uri="{FF2B5EF4-FFF2-40B4-BE49-F238E27FC236}">
                <a16:creationId xmlns:a16="http://schemas.microsoft.com/office/drawing/2014/main" id="{68486BB3-1BD0-40E2-80B8-AC5CDC9E6D70}"/>
              </a:ext>
            </a:extLst>
          </p:cNvPr>
          <p:cNvGrpSpPr/>
          <p:nvPr/>
        </p:nvGrpSpPr>
        <p:grpSpPr>
          <a:xfrm>
            <a:off x="2102435" y="3799364"/>
            <a:ext cx="1090948" cy="1005374"/>
            <a:chOff x="381869" y="324895"/>
            <a:chExt cx="862667" cy="795488"/>
          </a:xfrm>
        </p:grpSpPr>
        <p:pic>
          <p:nvPicPr>
            <p:cNvPr id="44" name="Picture 43" descr="Image result">
              <a:extLst>
                <a:ext uri="{FF2B5EF4-FFF2-40B4-BE49-F238E27FC236}">
                  <a16:creationId xmlns:a16="http://schemas.microsoft.com/office/drawing/2014/main" id="{44E21F67-7031-4165-853F-EC587432AAD9}"/>
                </a:ext>
              </a:extLst>
            </p:cNvPr>
            <p:cNvPicPr>
              <a:picLocks noChangeAspect="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5" name="Picture 44" descr="Image result">
              <a:extLst>
                <a:ext uri="{FF2B5EF4-FFF2-40B4-BE49-F238E27FC236}">
                  <a16:creationId xmlns:a16="http://schemas.microsoft.com/office/drawing/2014/main" id="{0E61CE1C-93CC-4E33-B30F-A802C68100CF}"/>
                </a:ext>
              </a:extLst>
            </p:cNvPr>
            <p:cNvPicPr>
              <a:picLocks noChangeAspect="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6" name="Picture 45" descr="Image result">
              <a:extLst>
                <a:ext uri="{FF2B5EF4-FFF2-40B4-BE49-F238E27FC236}">
                  <a16:creationId xmlns:a16="http://schemas.microsoft.com/office/drawing/2014/main" id="{9E419FDA-44F6-4C81-B0BF-3F1C340A78B7}"/>
                </a:ext>
              </a:extLst>
            </p:cNvPr>
            <p:cNvPicPr>
              <a:picLocks noChangeAspect="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7" name="Picture 46" descr="Image result">
              <a:extLst>
                <a:ext uri="{FF2B5EF4-FFF2-40B4-BE49-F238E27FC236}">
                  <a16:creationId xmlns:a16="http://schemas.microsoft.com/office/drawing/2014/main" id="{E58F4477-AC4D-4710-9B5B-7300C15C2BC0}"/>
                </a:ext>
              </a:extLst>
            </p:cNvPr>
            <p:cNvPicPr>
              <a:picLocks noChangeAspect="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1" name="Group 100">
            <a:extLst>
              <a:ext uri="{FF2B5EF4-FFF2-40B4-BE49-F238E27FC236}">
                <a16:creationId xmlns:a16="http://schemas.microsoft.com/office/drawing/2014/main" id="{C398E6DF-3B88-41B4-BBEC-C6BDCFA38624}"/>
              </a:ext>
            </a:extLst>
          </p:cNvPr>
          <p:cNvGrpSpPr/>
          <p:nvPr/>
        </p:nvGrpSpPr>
        <p:grpSpPr>
          <a:xfrm>
            <a:off x="2705762" y="4123232"/>
            <a:ext cx="771811" cy="971671"/>
            <a:chOff x="2705762" y="4123232"/>
            <a:chExt cx="771811" cy="971671"/>
          </a:xfrm>
          <a:noFill/>
        </p:grpSpPr>
        <mc:AlternateContent xmlns:mc="http://schemas.openxmlformats.org/markup-compatibility/2006" xmlns:a14="http://schemas.microsoft.com/office/drawing/2010/main">
          <mc:Choice Requires="a14">
            <p:sp>
              <p:nvSpPr>
                <p:cNvPr id="38" name="Text Box 2">
                  <a:extLst>
                    <a:ext uri="{FF2B5EF4-FFF2-40B4-BE49-F238E27FC236}">
                      <a16:creationId xmlns:a16="http://schemas.microsoft.com/office/drawing/2014/main" id="{17DDA601-9181-426B-93B4-80439957799B}"/>
                    </a:ext>
                  </a:extLst>
                </p:cNvPr>
                <p:cNvSpPr txBox="1">
                  <a:spLocks noChangeArrowheads="1"/>
                </p:cNvSpPr>
                <p:nvPr/>
              </p:nvSpPr>
              <p:spPr bwMode="auto">
                <a:xfrm>
                  <a:off x="2705762" y="4732220"/>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8" name="Text Box 2">
                  <a:extLst>
                    <a:ext uri="{FF2B5EF4-FFF2-40B4-BE49-F238E27FC236}">
                      <a16:creationId xmlns:a16="http://schemas.microsoft.com/office/drawing/2014/main" id="{17DDA601-9181-426B-93B4-80439957799B}"/>
                    </a:ext>
                  </a:extLst>
                </p:cNvPr>
                <p:cNvSpPr txBox="1">
                  <a:spLocks noRot="1" noChangeAspect="1" noMove="1" noResize="1" noEditPoints="1" noAdjustHandles="1" noChangeArrowheads="1" noChangeShapeType="1" noTextEdit="1"/>
                </p:cNvSpPr>
                <p:nvPr/>
              </p:nvSpPr>
              <p:spPr bwMode="auto">
                <a:xfrm>
                  <a:off x="2705762" y="4732220"/>
                  <a:ext cx="334619" cy="362683"/>
                </a:xfrm>
                <a:prstGeom prst="rect">
                  <a:avLst/>
                </a:prstGeom>
                <a:blipFill>
                  <a:blip r:embed="rId1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 Box 2">
                  <a:extLst>
                    <a:ext uri="{FF2B5EF4-FFF2-40B4-BE49-F238E27FC236}">
                      <a16:creationId xmlns:a16="http://schemas.microsoft.com/office/drawing/2014/main" id="{234AA3D2-48EF-4D37-B65D-AFDE049730E9}"/>
                    </a:ext>
                  </a:extLst>
                </p:cNvPr>
                <p:cNvSpPr txBox="1">
                  <a:spLocks noChangeArrowheads="1"/>
                </p:cNvSpPr>
                <p:nvPr/>
              </p:nvSpPr>
              <p:spPr bwMode="auto">
                <a:xfrm>
                  <a:off x="2879138" y="4516618"/>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9" name="Text Box 2">
                  <a:extLst>
                    <a:ext uri="{FF2B5EF4-FFF2-40B4-BE49-F238E27FC236}">
                      <a16:creationId xmlns:a16="http://schemas.microsoft.com/office/drawing/2014/main" id="{234AA3D2-48EF-4D37-B65D-AFDE049730E9}"/>
                    </a:ext>
                  </a:extLst>
                </p:cNvPr>
                <p:cNvSpPr txBox="1">
                  <a:spLocks noRot="1" noChangeAspect="1" noMove="1" noResize="1" noEditPoints="1" noAdjustHandles="1" noChangeArrowheads="1" noChangeShapeType="1" noTextEdit="1"/>
                </p:cNvSpPr>
                <p:nvPr/>
              </p:nvSpPr>
              <p:spPr bwMode="auto">
                <a:xfrm>
                  <a:off x="2879138" y="4516618"/>
                  <a:ext cx="334619" cy="362683"/>
                </a:xfrm>
                <a:prstGeom prst="rect">
                  <a:avLst/>
                </a:prstGeom>
                <a:blipFill>
                  <a:blip r:embed="rId19"/>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2">
                  <a:extLst>
                    <a:ext uri="{FF2B5EF4-FFF2-40B4-BE49-F238E27FC236}">
                      <a16:creationId xmlns:a16="http://schemas.microsoft.com/office/drawing/2014/main" id="{AEAFCC8B-C957-4168-836B-0F425B1B7AD6}"/>
                    </a:ext>
                  </a:extLst>
                </p:cNvPr>
                <p:cNvSpPr txBox="1">
                  <a:spLocks noChangeArrowheads="1"/>
                </p:cNvSpPr>
                <p:nvPr/>
              </p:nvSpPr>
              <p:spPr bwMode="auto">
                <a:xfrm>
                  <a:off x="3142954" y="4123232"/>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40" name="Text Box 2">
                  <a:extLst>
                    <a:ext uri="{FF2B5EF4-FFF2-40B4-BE49-F238E27FC236}">
                      <a16:creationId xmlns:a16="http://schemas.microsoft.com/office/drawing/2014/main" id="{AEAFCC8B-C957-4168-836B-0F425B1B7AD6}"/>
                    </a:ext>
                  </a:extLst>
                </p:cNvPr>
                <p:cNvSpPr txBox="1">
                  <a:spLocks noRot="1" noChangeAspect="1" noMove="1" noResize="1" noEditPoints="1" noAdjustHandles="1" noChangeArrowheads="1" noChangeShapeType="1" noTextEdit="1"/>
                </p:cNvSpPr>
                <p:nvPr/>
              </p:nvSpPr>
              <p:spPr bwMode="auto">
                <a:xfrm>
                  <a:off x="3142954" y="4123232"/>
                  <a:ext cx="334619" cy="362683"/>
                </a:xfrm>
                <a:prstGeom prst="rect">
                  <a:avLst/>
                </a:prstGeom>
                <a:blipFill>
                  <a:blip r:embed="rId20"/>
                  <a:stretch>
                    <a:fillRect/>
                  </a:stretch>
                </a:blipFill>
                <a:ln w="9525">
                  <a:noFill/>
                  <a:miter lim="800000"/>
                  <a:headEnd/>
                  <a:tailEnd/>
                </a:ln>
              </p:spPr>
              <p:txBody>
                <a:bodyPr/>
                <a:lstStyle/>
                <a:p>
                  <a:r>
                    <a:rPr lang="en-US">
                      <a:noFill/>
                    </a:rPr>
                    <a:t> </a:t>
                  </a:r>
                </a:p>
              </p:txBody>
            </p:sp>
          </mc:Fallback>
        </mc:AlternateContent>
        <p:sp>
          <p:nvSpPr>
            <p:cNvPr id="37" name="TextBox 307">
              <a:extLst>
                <a:ext uri="{FF2B5EF4-FFF2-40B4-BE49-F238E27FC236}">
                  <a16:creationId xmlns:a16="http://schemas.microsoft.com/office/drawing/2014/main" id="{E09E6372-1146-4F84-B7F9-51C9D01403DE}"/>
                </a:ext>
              </a:extLst>
            </p:cNvPr>
            <p:cNvSpPr txBox="1"/>
            <p:nvPr/>
          </p:nvSpPr>
          <p:spPr>
            <a:xfrm rot="17867559">
              <a:off x="2991196" y="4412591"/>
              <a:ext cx="231413" cy="331938"/>
            </a:xfrm>
            <a:prstGeom prst="rect">
              <a:avLst/>
            </a:prstGeom>
            <a:grpFill/>
          </p:spPr>
          <p:txBody>
            <a:bodyPr wrap="square" rtlCol="0">
              <a:noAutofit/>
            </a:bodyPr>
            <a:lstStyle/>
            <a:p>
              <a:pPr marL="0" marR="0">
                <a:spcBef>
                  <a:spcPts val="0"/>
                </a:spcBef>
                <a:spcAft>
                  <a:spcPts val="0"/>
                </a:spcAft>
              </a:pPr>
              <a:r>
                <a:rPr lang="en-U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Times New Roman" panose="02020603050405020304" pitchFamily="18" charset="0"/>
                <a:ea typeface="Times New Roman" panose="02020603050405020304" pitchFamily="18" charset="0"/>
              </a:endParaRPr>
            </a:p>
          </p:txBody>
        </p:sp>
      </p:grpSp>
      <p:grpSp>
        <p:nvGrpSpPr>
          <p:cNvPr id="18" name="Group 17">
            <a:extLst>
              <a:ext uri="{FF2B5EF4-FFF2-40B4-BE49-F238E27FC236}">
                <a16:creationId xmlns:a16="http://schemas.microsoft.com/office/drawing/2014/main" id="{88360594-2BA6-49CF-8AF7-DAFFE3DC5637}"/>
              </a:ext>
            </a:extLst>
          </p:cNvPr>
          <p:cNvGrpSpPr/>
          <p:nvPr/>
        </p:nvGrpSpPr>
        <p:grpSpPr>
          <a:xfrm>
            <a:off x="5519139" y="3805256"/>
            <a:ext cx="1628242" cy="1140869"/>
            <a:chOff x="332540" y="-2"/>
            <a:chExt cx="1286710" cy="870644"/>
          </a:xfrm>
        </p:grpSpPr>
        <p:grpSp>
          <p:nvGrpSpPr>
            <p:cNvPr id="26" name="Group 25">
              <a:extLst>
                <a:ext uri="{FF2B5EF4-FFF2-40B4-BE49-F238E27FC236}">
                  <a16:creationId xmlns:a16="http://schemas.microsoft.com/office/drawing/2014/main" id="{39C290E6-9AFD-4C7A-8FBB-0DE96E991B03}"/>
                </a:ext>
              </a:extLst>
            </p:cNvPr>
            <p:cNvGrpSpPr/>
            <p:nvPr/>
          </p:nvGrpSpPr>
          <p:grpSpPr>
            <a:xfrm>
              <a:off x="332540" y="-2"/>
              <a:ext cx="1286710" cy="870644"/>
              <a:chOff x="3067203" y="773602"/>
              <a:chExt cx="1286856" cy="871922"/>
            </a:xfrm>
          </p:grpSpPr>
          <p:pic>
            <p:nvPicPr>
              <p:cNvPr id="28" name="Picture 27">
                <a:extLst>
                  <a:ext uri="{FF2B5EF4-FFF2-40B4-BE49-F238E27FC236}">
                    <a16:creationId xmlns:a16="http://schemas.microsoft.com/office/drawing/2014/main" id="{3AD72316-3864-4F08-9AFD-5395BDA079D6}"/>
                  </a:ext>
                </a:extLst>
              </p:cNvPr>
              <p:cNvPicPr>
                <a:picLocks noChangeAspect="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295080" y="1013767"/>
                <a:ext cx="1015413" cy="163816"/>
              </a:xfrm>
              <a:prstGeom prst="rect">
                <a:avLst/>
              </a:prstGeom>
            </p:spPr>
          </p:pic>
          <p:grpSp>
            <p:nvGrpSpPr>
              <p:cNvPr id="29" name="Group 28">
                <a:extLst>
                  <a:ext uri="{FF2B5EF4-FFF2-40B4-BE49-F238E27FC236}">
                    <a16:creationId xmlns:a16="http://schemas.microsoft.com/office/drawing/2014/main" id="{DA83B774-5378-42F2-8354-D5C2BE1A9C94}"/>
                  </a:ext>
                </a:extLst>
              </p:cNvPr>
              <p:cNvGrpSpPr/>
              <p:nvPr/>
            </p:nvGrpSpPr>
            <p:grpSpPr>
              <a:xfrm>
                <a:off x="3067203" y="773602"/>
                <a:ext cx="1286856" cy="871922"/>
                <a:chOff x="3067203" y="773602"/>
                <a:chExt cx="1286856" cy="871922"/>
              </a:xfrm>
            </p:grpSpPr>
            <mc:AlternateContent xmlns:mc="http://schemas.openxmlformats.org/markup-compatibility/2006" xmlns:a14="http://schemas.microsoft.com/office/drawing/2010/main">
              <mc:Choice Requires="a14">
                <p:sp>
                  <p:nvSpPr>
                    <p:cNvPr id="30" name="Text Box 2">
                      <a:extLst>
                        <a:ext uri="{FF2B5EF4-FFF2-40B4-BE49-F238E27FC236}">
                          <a16:creationId xmlns:a16="http://schemas.microsoft.com/office/drawing/2014/main" id="{BC7BEF1B-AF91-4B19-BB74-FD699D33DE75}"/>
                        </a:ext>
                      </a:extLst>
                    </p:cNvPr>
                    <p:cNvSpPr txBox="1">
                      <a:spLocks noChangeArrowheads="1"/>
                    </p:cNvSpPr>
                    <p:nvPr/>
                  </p:nvSpPr>
                  <p:spPr bwMode="auto">
                    <a:xfrm>
                      <a:off x="3067203" y="773602"/>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0" name="Text Box 2">
                      <a:extLst>
                        <a:ext uri="{FF2B5EF4-FFF2-40B4-BE49-F238E27FC236}">
                          <a16:creationId xmlns:a16="http://schemas.microsoft.com/office/drawing/2014/main" id="{BC7BEF1B-AF91-4B19-BB74-FD699D33DE75}"/>
                        </a:ext>
                      </a:extLst>
                    </p:cNvPr>
                    <p:cNvSpPr txBox="1">
                      <a:spLocks noRot="1" noChangeAspect="1" noMove="1" noResize="1" noEditPoints="1" noAdjustHandles="1" noChangeArrowheads="1" noChangeShapeType="1" noTextEdit="1"/>
                    </p:cNvSpPr>
                    <p:nvPr/>
                  </p:nvSpPr>
                  <p:spPr bwMode="auto">
                    <a:xfrm>
                      <a:off x="3067203" y="773602"/>
                      <a:ext cx="264600" cy="286968"/>
                    </a:xfrm>
                    <a:prstGeom prst="rect">
                      <a:avLst/>
                    </a:prstGeom>
                    <a:blipFill>
                      <a:blip r:embed="rId2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 Box 2">
                      <a:extLst>
                        <a:ext uri="{FF2B5EF4-FFF2-40B4-BE49-F238E27FC236}">
                          <a16:creationId xmlns:a16="http://schemas.microsoft.com/office/drawing/2014/main" id="{419DBA37-637F-4E4B-B3F1-D6764BCA0763}"/>
                        </a:ext>
                      </a:extLst>
                    </p:cNvPr>
                    <p:cNvSpPr txBox="1">
                      <a:spLocks noChangeArrowheads="1"/>
                    </p:cNvSpPr>
                    <p:nvPr/>
                  </p:nvSpPr>
                  <p:spPr bwMode="auto">
                    <a:xfrm>
                      <a:off x="3067203" y="1005773"/>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1" name="Text Box 2">
                      <a:extLst>
                        <a:ext uri="{FF2B5EF4-FFF2-40B4-BE49-F238E27FC236}">
                          <a16:creationId xmlns:a16="http://schemas.microsoft.com/office/drawing/2014/main" id="{419DBA37-637F-4E4B-B3F1-D6764BCA0763}"/>
                        </a:ext>
                      </a:extLst>
                    </p:cNvPr>
                    <p:cNvSpPr txBox="1">
                      <a:spLocks noRot="1" noChangeAspect="1" noMove="1" noResize="1" noEditPoints="1" noAdjustHandles="1" noChangeArrowheads="1" noChangeShapeType="1" noTextEdit="1"/>
                    </p:cNvSpPr>
                    <p:nvPr/>
                  </p:nvSpPr>
                  <p:spPr bwMode="auto">
                    <a:xfrm>
                      <a:off x="3067203" y="1005773"/>
                      <a:ext cx="264600" cy="286968"/>
                    </a:xfrm>
                    <a:prstGeom prst="rect">
                      <a:avLst/>
                    </a:prstGeom>
                    <a:blipFill>
                      <a:blip r:embed="rId22"/>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 Box 2">
                      <a:extLst>
                        <a:ext uri="{FF2B5EF4-FFF2-40B4-BE49-F238E27FC236}">
                          <a16:creationId xmlns:a16="http://schemas.microsoft.com/office/drawing/2014/main" id="{5D530E98-CAF0-47B1-B83A-2DC737FFDA23}"/>
                        </a:ext>
                      </a:extLst>
                    </p:cNvPr>
                    <p:cNvSpPr txBox="1">
                      <a:spLocks noChangeArrowheads="1"/>
                    </p:cNvSpPr>
                    <p:nvPr/>
                  </p:nvSpPr>
                  <p:spPr bwMode="auto">
                    <a:xfrm>
                      <a:off x="3076019" y="1337468"/>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2" name="Text Box 2">
                      <a:extLst>
                        <a:ext uri="{FF2B5EF4-FFF2-40B4-BE49-F238E27FC236}">
                          <a16:creationId xmlns:a16="http://schemas.microsoft.com/office/drawing/2014/main" id="{5D530E98-CAF0-47B1-B83A-2DC737FFDA23}"/>
                        </a:ext>
                      </a:extLst>
                    </p:cNvPr>
                    <p:cNvSpPr txBox="1">
                      <a:spLocks noRot="1" noChangeAspect="1" noMove="1" noResize="1" noEditPoints="1" noAdjustHandles="1" noChangeArrowheads="1" noChangeShapeType="1" noTextEdit="1"/>
                    </p:cNvSpPr>
                    <p:nvPr/>
                  </p:nvSpPr>
                  <p:spPr bwMode="auto">
                    <a:xfrm>
                      <a:off x="3076019" y="1337468"/>
                      <a:ext cx="264600" cy="286968"/>
                    </a:xfrm>
                    <a:prstGeom prst="rect">
                      <a:avLst/>
                    </a:prstGeom>
                    <a:blipFill>
                      <a:blip r:embed="rId23"/>
                      <a:stretch>
                        <a:fillRect/>
                      </a:stretch>
                    </a:blipFill>
                    <a:ln w="9525">
                      <a:noFill/>
                      <a:miter lim="800000"/>
                      <a:headEnd/>
                      <a:tailEnd/>
                    </a:ln>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66884EF2-2805-42E0-A143-A57B36F97789}"/>
                    </a:ext>
                  </a:extLst>
                </p:cNvPr>
                <p:cNvGrpSpPr/>
                <p:nvPr/>
              </p:nvGrpSpPr>
              <p:grpSpPr>
                <a:xfrm>
                  <a:off x="3076018" y="790170"/>
                  <a:ext cx="1278041" cy="855354"/>
                  <a:chOff x="3076018" y="790170"/>
                  <a:chExt cx="1278041" cy="855354"/>
                </a:xfrm>
              </p:grpSpPr>
              <p:pic>
                <p:nvPicPr>
                  <p:cNvPr id="34" name="Picture 33">
                    <a:extLst>
                      <a:ext uri="{FF2B5EF4-FFF2-40B4-BE49-F238E27FC236}">
                        <a16:creationId xmlns:a16="http://schemas.microsoft.com/office/drawing/2014/main" id="{F2E9241F-BE81-477B-B04D-3955AC696C7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297455" y="1393084"/>
                    <a:ext cx="1015413" cy="163816"/>
                  </a:xfrm>
                  <a:prstGeom prst="rect">
                    <a:avLst/>
                  </a:prstGeom>
                </p:spPr>
              </p:pic>
              <p:sp>
                <p:nvSpPr>
                  <p:cNvPr id="35" name="Rounded Rectangle 288">
                    <a:extLst>
                      <a:ext uri="{FF2B5EF4-FFF2-40B4-BE49-F238E27FC236}">
                        <a16:creationId xmlns:a16="http://schemas.microsoft.com/office/drawing/2014/main" id="{7990852B-1F8A-40D1-9F82-F4823A630BAB}"/>
                      </a:ext>
                    </a:extLst>
                  </p:cNvPr>
                  <p:cNvSpPr/>
                  <p:nvPr/>
                </p:nvSpPr>
                <p:spPr>
                  <a:xfrm>
                    <a:off x="3076018" y="790170"/>
                    <a:ext cx="1278041" cy="855354"/>
                  </a:xfrm>
                  <a:prstGeom prst="roundRect">
                    <a:avLst>
                      <a:gd name="adj" fmla="val 7778"/>
                    </a:avLst>
                  </a:prstGeom>
                  <a:noFill/>
                  <a:ln w="12700" cap="flat" cmpd="sng" algn="ctr">
                    <a:solidFill>
                      <a:srgbClr val="0070C0"/>
                    </a:solidFill>
                    <a:prstDash val="lg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grpSp>
        <p:pic>
          <p:nvPicPr>
            <p:cNvPr id="27" name="Picture 26">
              <a:extLst>
                <a:ext uri="{FF2B5EF4-FFF2-40B4-BE49-F238E27FC236}">
                  <a16:creationId xmlns:a16="http://schemas.microsoft.com/office/drawing/2014/main" id="{3E0E4387-9E3E-4C72-880B-B5848275FB65}"/>
                </a:ext>
              </a:extLst>
            </p:cNvPr>
            <p:cNvPicPr>
              <a:picLocks noChangeAspect="1"/>
            </p:cNvPicPr>
            <p:nvPr/>
          </p:nvPicPr>
          <p:blipFill>
            <a:blip r:embed="rId1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6382" y="40943"/>
              <a:ext cx="1014730" cy="163195"/>
            </a:xfrm>
            <a:prstGeom prst="rect">
              <a:avLst/>
            </a:prstGeom>
          </p:spPr>
        </p:pic>
      </p:grpSp>
      <p:grpSp>
        <p:nvGrpSpPr>
          <p:cNvPr id="19" name="Group 18">
            <a:extLst>
              <a:ext uri="{FF2B5EF4-FFF2-40B4-BE49-F238E27FC236}">
                <a16:creationId xmlns:a16="http://schemas.microsoft.com/office/drawing/2014/main" id="{C57FBF14-2FB4-48B3-937A-9881E8CE6661}"/>
              </a:ext>
            </a:extLst>
          </p:cNvPr>
          <p:cNvGrpSpPr/>
          <p:nvPr/>
        </p:nvGrpSpPr>
        <p:grpSpPr>
          <a:xfrm>
            <a:off x="10355775" y="4098738"/>
            <a:ext cx="641332" cy="555583"/>
            <a:chOff x="0" y="0"/>
            <a:chExt cx="506768" cy="440055"/>
          </a:xfrm>
        </p:grpSpPr>
        <p:pic>
          <p:nvPicPr>
            <p:cNvPr id="24" name="Picture 23" descr="Image result for recommendations">
              <a:extLst>
                <a:ext uri="{FF2B5EF4-FFF2-40B4-BE49-F238E27FC236}">
                  <a16:creationId xmlns:a16="http://schemas.microsoft.com/office/drawing/2014/main" id="{CBCD95A6-0149-4978-9CFF-E60DD66A2C13}"/>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0" y="0"/>
              <a:ext cx="429895" cy="440055"/>
            </a:xfrm>
            <a:prstGeom prst="rect">
              <a:avLst/>
            </a:prstGeom>
            <a:noFill/>
            <a:ln>
              <a:noFill/>
            </a:ln>
          </p:spPr>
        </p:pic>
        <p:pic>
          <p:nvPicPr>
            <p:cNvPr id="25" name="Picture 24" descr="http://image.naldzgraphics.net/2012/12/9-nine-user-icon.jpg">
              <a:extLst>
                <a:ext uri="{FF2B5EF4-FFF2-40B4-BE49-F238E27FC236}">
                  <a16:creationId xmlns:a16="http://schemas.microsoft.com/office/drawing/2014/main" id="{A4CAEB53-BA5E-49DC-8F9A-D586A65D47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6389" t="-556" b="10445"/>
            <a:stretch/>
          </p:blipFill>
          <p:spPr bwMode="auto">
            <a:xfrm>
              <a:off x="348018" y="204716"/>
              <a:ext cx="158750" cy="201295"/>
            </a:xfrm>
            <a:prstGeom prst="rect">
              <a:avLst/>
            </a:prstGeom>
            <a:noFill/>
          </p:spPr>
        </p:pic>
      </p:grpSp>
      <p:sp>
        <p:nvSpPr>
          <p:cNvPr id="21" name="Rounded Rectangle 300">
            <a:extLst>
              <a:ext uri="{FF2B5EF4-FFF2-40B4-BE49-F238E27FC236}">
                <a16:creationId xmlns:a16="http://schemas.microsoft.com/office/drawing/2014/main" id="{51DB5EB8-AB86-4034-B4E3-37D5A6BF3415}"/>
              </a:ext>
            </a:extLst>
          </p:cNvPr>
          <p:cNvSpPr/>
          <p:nvPr/>
        </p:nvSpPr>
        <p:spPr>
          <a:xfrm>
            <a:off x="7736555" y="3929281"/>
            <a:ext cx="1928869" cy="828430"/>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Target information transfer and integration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Right Arrow 307">
            <a:extLst>
              <a:ext uri="{FF2B5EF4-FFF2-40B4-BE49-F238E27FC236}">
                <a16:creationId xmlns:a16="http://schemas.microsoft.com/office/drawing/2014/main" id="{F78AD839-22CC-4238-86CF-ECFEE3EAC9E2}"/>
              </a:ext>
            </a:extLst>
          </p:cNvPr>
          <p:cNvSpPr/>
          <p:nvPr/>
        </p:nvSpPr>
        <p:spPr>
          <a:xfrm>
            <a:off x="7220598" y="4288636"/>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23" name="Right Arrow 308">
            <a:extLst>
              <a:ext uri="{FF2B5EF4-FFF2-40B4-BE49-F238E27FC236}">
                <a16:creationId xmlns:a16="http://schemas.microsoft.com/office/drawing/2014/main" id="{A40D0F8E-FA6B-468E-8047-B5D7EAA0720C}"/>
              </a:ext>
            </a:extLst>
          </p:cNvPr>
          <p:cNvSpPr/>
          <p:nvPr/>
        </p:nvSpPr>
        <p:spPr>
          <a:xfrm>
            <a:off x="9742181" y="4288636"/>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6" name="Text Box 2">
            <a:extLst>
              <a:ext uri="{FF2B5EF4-FFF2-40B4-BE49-F238E27FC236}">
                <a16:creationId xmlns:a16="http://schemas.microsoft.com/office/drawing/2014/main" id="{6A0CC7B8-0BF6-4B4C-BB7F-B6AD09C9468D}"/>
              </a:ext>
            </a:extLst>
          </p:cNvPr>
          <p:cNvSpPr txBox="1">
            <a:spLocks noChangeArrowheads="1"/>
          </p:cNvSpPr>
          <p:nvPr/>
        </p:nvSpPr>
        <p:spPr bwMode="auto">
          <a:xfrm>
            <a:off x="9899640" y="4593641"/>
            <a:ext cx="1662594" cy="76919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profiles for existing users</a:t>
            </a:r>
            <a:endParaRPr lang="en-US" sz="1600">
              <a:effectLst/>
              <a:latin typeface="Times New Roman" panose="02020603050405020304" pitchFamily="18" charset="0"/>
              <a:ea typeface="Times New Roman" panose="02020603050405020304" pitchFamily="18" charset="0"/>
            </a:endParaRPr>
          </a:p>
        </p:txBody>
      </p:sp>
      <p:sp>
        <p:nvSpPr>
          <p:cNvPr id="9" name="TextBox 307">
            <a:extLst>
              <a:ext uri="{FF2B5EF4-FFF2-40B4-BE49-F238E27FC236}">
                <a16:creationId xmlns:a16="http://schemas.microsoft.com/office/drawing/2014/main" id="{12F05D4E-5C0A-43C0-BC7D-ACC5F0B1EDFD}"/>
              </a:ext>
            </a:extLst>
          </p:cNvPr>
          <p:cNvSpPr txBox="1"/>
          <p:nvPr/>
        </p:nvSpPr>
        <p:spPr>
          <a:xfrm rot="5400000" flipH="1">
            <a:off x="6208886" y="4356193"/>
            <a:ext cx="348726" cy="306021"/>
          </a:xfrm>
          <a:prstGeom prst="rect">
            <a:avLst/>
          </a:prstGeom>
          <a:noFill/>
        </p:spPr>
        <p:txBody>
          <a:bodyPr wrap="square" rtlCol="0">
            <a:no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Times New Roman" panose="02020603050405020304" pitchFamily="18" charset="0"/>
              <a:ea typeface="Times New Roman" panose="02020603050405020304" pitchFamily="18" charset="0"/>
            </a:endParaRPr>
          </a:p>
        </p:txBody>
      </p:sp>
      <p:sp>
        <p:nvSpPr>
          <p:cNvPr id="5" name="Text Box 2">
            <a:extLst>
              <a:ext uri="{FF2B5EF4-FFF2-40B4-BE49-F238E27FC236}">
                <a16:creationId xmlns:a16="http://schemas.microsoft.com/office/drawing/2014/main" id="{4A70ADD5-5BF4-444E-AACD-1BEF2DE51487}"/>
              </a:ext>
            </a:extLst>
          </p:cNvPr>
          <p:cNvSpPr txBox="1">
            <a:spLocks noChangeArrowheads="1"/>
          </p:cNvSpPr>
          <p:nvPr/>
        </p:nvSpPr>
        <p:spPr bwMode="auto">
          <a:xfrm>
            <a:off x="8964140" y="1879024"/>
            <a:ext cx="1949289" cy="668914"/>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Target network user profiles</a:t>
            </a:r>
            <a:endParaRPr lang="en-US" sz="1600">
              <a:effectLst/>
              <a:latin typeface="Times New Roman" panose="02020603050405020304" pitchFamily="18" charset="0"/>
              <a:ea typeface="Times New Roman" panose="02020603050405020304" pitchFamily="18" charset="0"/>
            </a:endParaRPr>
          </a:p>
        </p:txBody>
      </p:sp>
      <p:pic>
        <p:nvPicPr>
          <p:cNvPr id="95" name="Picture 2" descr="Image result for twitter and youtube logos">
            <a:extLst>
              <a:ext uri="{FF2B5EF4-FFF2-40B4-BE49-F238E27FC236}">
                <a16:creationId xmlns:a16="http://schemas.microsoft.com/office/drawing/2014/main" id="{2D994DD6-7222-4BA0-83EB-DB2EC688BCB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34712" r="34445"/>
          <a:stretch/>
        </p:blipFill>
        <p:spPr bwMode="auto">
          <a:xfrm>
            <a:off x="1380943" y="1687476"/>
            <a:ext cx="470041" cy="4190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6" name="Picture 2" descr="Image result for twitter and youtube logos">
            <a:extLst>
              <a:ext uri="{FF2B5EF4-FFF2-40B4-BE49-F238E27FC236}">
                <a16:creationId xmlns:a16="http://schemas.microsoft.com/office/drawing/2014/main" id="{370AF5C5-0ECE-4A43-A74D-53B8CC32DE73}"/>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71010" t="-1745" r="-1853" b="-1034"/>
          <a:stretch/>
        </p:blipFill>
        <p:spPr bwMode="auto">
          <a:xfrm>
            <a:off x="1343738" y="4805446"/>
            <a:ext cx="470041" cy="4307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877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4956-EA49-442B-96D3-64980CB648BF}"/>
              </a:ext>
            </a:extLst>
          </p:cNvPr>
          <p:cNvSpPr>
            <a:spLocks noGrp="1"/>
          </p:cNvSpPr>
          <p:nvPr>
            <p:ph type="title"/>
          </p:nvPr>
        </p:nvSpPr>
        <p:spPr/>
        <p:txBody>
          <a:bodyPr>
            <a:normAutofit/>
          </a:bodyPr>
          <a:lstStyle/>
          <a:p>
            <a:endParaRPr lang="en-US" sz="5400"/>
          </a:p>
        </p:txBody>
      </p:sp>
      <p:sp>
        <p:nvSpPr>
          <p:cNvPr id="10" name="Right Arrow 260">
            <a:extLst>
              <a:ext uri="{FF2B5EF4-FFF2-40B4-BE49-F238E27FC236}">
                <a16:creationId xmlns:a16="http://schemas.microsoft.com/office/drawing/2014/main" id="{398C0914-C887-42E6-B53E-1F68BC9E94AB}"/>
              </a:ext>
            </a:extLst>
          </p:cNvPr>
          <p:cNvSpPr/>
          <p:nvPr/>
        </p:nvSpPr>
        <p:spPr>
          <a:xfrm rot="5400000">
            <a:off x="7739501" y="3250460"/>
            <a:ext cx="751653" cy="164763"/>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mc:AlternateContent xmlns:mc="http://schemas.openxmlformats.org/markup-compatibility/2006" xmlns:a14="http://schemas.microsoft.com/office/drawing/2010/main">
        <mc:Choice Requires="a14">
          <p:sp>
            <p:nvSpPr>
              <p:cNvPr id="91" name="TextBox 301">
                <a:extLst>
                  <a:ext uri="{FF2B5EF4-FFF2-40B4-BE49-F238E27FC236}">
                    <a16:creationId xmlns:a16="http://schemas.microsoft.com/office/drawing/2014/main" id="{608147BC-CC80-4713-A7C1-914C8A61979C}"/>
                  </a:ext>
                </a:extLst>
              </p:cNvPr>
              <p:cNvSpPr txBox="1"/>
              <p:nvPr/>
            </p:nvSpPr>
            <p:spPr>
              <a:xfrm>
                <a:off x="4387874" y="1308654"/>
                <a:ext cx="2088071" cy="586566"/>
              </a:xfrm>
              <a:prstGeom prst="rect">
                <a:avLst/>
              </a:prstGeom>
              <a:noFill/>
            </p:spPr>
            <p:txBody>
              <a:bodyPr wrap="square" rtlCol="0">
                <a:noAutofit/>
              </a:bodyPr>
              <a:lstStyle/>
              <a:p>
                <a:pPr marL="0" marR="0" algn="ctr">
                  <a:spcBef>
                    <a:spcPts val="0"/>
                  </a:spcBef>
                  <a:spcAft>
                    <a:spcPts val="0"/>
                  </a:spcAft>
                </a:pPr>
                <a:r>
                  <a:rPr lang="en-US" sz="1600" kern="1200" dirty="0">
                    <a:effectLst/>
                    <a:latin typeface="Calibri" panose="020F0502020204030204" pitchFamily="34" charset="0"/>
                    <a:ea typeface="Times New Roman" panose="02020603050405020304" pitchFamily="18" charset="0"/>
                    <a:cs typeface="Times New Roman" panose="02020603050405020304" pitchFamily="18" charset="0"/>
                  </a:rPr>
                  <a:t>Source network topical distributions, </a:t>
                </a:r>
                <a14:m>
                  <m:oMath xmlns:m="http://schemas.openxmlformats.org/officeDocument/2006/math">
                    <m:r>
                      <a:rPr lang="en-US" sz="1600" i="1" kern="1200">
                        <a:effectLst/>
                        <a:latin typeface="Cambria Math" panose="02040503050406030204" pitchFamily="18" charset="0"/>
                        <a:ea typeface="Times New Roman" panose="02020603050405020304" pitchFamily="18" charset="0"/>
                        <a:cs typeface="Times New Roman" panose="02020603050405020304" pitchFamily="18" charset="0"/>
                      </a:rPr>
                      <m:t>𝑆𝑟</m:t>
                    </m:r>
                  </m:oMath>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91" name="TextBox 301">
                <a:extLst>
                  <a:ext uri="{FF2B5EF4-FFF2-40B4-BE49-F238E27FC236}">
                    <a16:creationId xmlns:a16="http://schemas.microsoft.com/office/drawing/2014/main" id="{608147BC-CC80-4713-A7C1-914C8A61979C}"/>
                  </a:ext>
                </a:extLst>
              </p:cNvPr>
              <p:cNvSpPr txBox="1">
                <a:spLocks noRot="1" noChangeAspect="1" noMove="1" noResize="1" noEditPoints="1" noAdjustHandles="1" noChangeArrowheads="1" noChangeShapeType="1" noTextEdit="1"/>
              </p:cNvSpPr>
              <p:nvPr/>
            </p:nvSpPr>
            <p:spPr>
              <a:xfrm>
                <a:off x="4387874" y="1308654"/>
                <a:ext cx="2088071" cy="586566"/>
              </a:xfrm>
              <a:prstGeom prst="rect">
                <a:avLst/>
              </a:prstGeom>
              <a:blipFill>
                <a:blip r:embed="rId2"/>
                <a:stretch>
                  <a:fillRect l="-1754" t="-3125" r="-3509" b="-12500"/>
                </a:stretch>
              </a:blipFill>
            </p:spPr>
            <p:txBody>
              <a:bodyPr/>
              <a:lstStyle/>
              <a:p>
                <a:r>
                  <a:rPr lang="en-US">
                    <a:noFill/>
                  </a:rPr>
                  <a:t> </a:t>
                </a:r>
              </a:p>
            </p:txBody>
          </p:sp>
        </mc:Fallback>
      </mc:AlternateContent>
      <p:sp>
        <p:nvSpPr>
          <p:cNvPr id="92" name="Text Box 2">
            <a:extLst>
              <a:ext uri="{FF2B5EF4-FFF2-40B4-BE49-F238E27FC236}">
                <a16:creationId xmlns:a16="http://schemas.microsoft.com/office/drawing/2014/main" id="{00370544-7C70-4D38-AD81-970F8A43D611}"/>
              </a:ext>
            </a:extLst>
          </p:cNvPr>
          <p:cNvSpPr txBox="1">
            <a:spLocks noChangeArrowheads="1"/>
          </p:cNvSpPr>
          <p:nvPr/>
        </p:nvSpPr>
        <p:spPr bwMode="auto">
          <a:xfrm>
            <a:off x="960810" y="1294407"/>
            <a:ext cx="1949618" cy="57853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Source network interactions</a:t>
            </a:r>
            <a:endParaRPr lang="en-US" sz="1600" dirty="0">
              <a:effectLst/>
              <a:latin typeface="Times New Roman" panose="02020603050405020304" pitchFamily="18" charset="0"/>
              <a:ea typeface="Times New Roman" panose="02020603050405020304" pitchFamily="18" charset="0"/>
            </a:endParaRPr>
          </a:p>
        </p:txBody>
      </p:sp>
      <p:grpSp>
        <p:nvGrpSpPr>
          <p:cNvPr id="82" name="Group 81">
            <a:extLst>
              <a:ext uri="{FF2B5EF4-FFF2-40B4-BE49-F238E27FC236}">
                <a16:creationId xmlns:a16="http://schemas.microsoft.com/office/drawing/2014/main" id="{1D6F3955-6F14-4C33-B932-DFFE7CF29181}"/>
              </a:ext>
            </a:extLst>
          </p:cNvPr>
          <p:cNvGrpSpPr/>
          <p:nvPr/>
        </p:nvGrpSpPr>
        <p:grpSpPr>
          <a:xfrm>
            <a:off x="1255586" y="2000824"/>
            <a:ext cx="1091354" cy="1005857"/>
            <a:chOff x="381869" y="324895"/>
            <a:chExt cx="862667" cy="795488"/>
          </a:xfrm>
        </p:grpSpPr>
        <p:pic>
          <p:nvPicPr>
            <p:cNvPr id="83" name="Picture 82" descr="Image result">
              <a:extLst>
                <a:ext uri="{FF2B5EF4-FFF2-40B4-BE49-F238E27FC236}">
                  <a16:creationId xmlns:a16="http://schemas.microsoft.com/office/drawing/2014/main" id="{F763CA83-E5BC-428B-BF33-2902033EDD55}"/>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4" name="Picture 83" descr="Image result">
              <a:extLst>
                <a:ext uri="{FF2B5EF4-FFF2-40B4-BE49-F238E27FC236}">
                  <a16:creationId xmlns:a16="http://schemas.microsoft.com/office/drawing/2014/main" id="{9CE048DF-6CAD-4B26-AC7E-CEF9E3F3DF1F}"/>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5" name="Picture 84" descr="Image result">
              <a:extLst>
                <a:ext uri="{FF2B5EF4-FFF2-40B4-BE49-F238E27FC236}">
                  <a16:creationId xmlns:a16="http://schemas.microsoft.com/office/drawing/2014/main" id="{3D5B7835-7231-4F4E-B3CD-8A0577CC3B28}"/>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6" name="Picture 85" descr="Image result">
              <a:extLst>
                <a:ext uri="{FF2B5EF4-FFF2-40B4-BE49-F238E27FC236}">
                  <a16:creationId xmlns:a16="http://schemas.microsoft.com/office/drawing/2014/main" id="{B1781B8F-23EA-4D9E-9F8F-B8C6CFB21593}"/>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0" name="Group 99">
            <a:extLst>
              <a:ext uri="{FF2B5EF4-FFF2-40B4-BE49-F238E27FC236}">
                <a16:creationId xmlns:a16="http://schemas.microsoft.com/office/drawing/2014/main" id="{195E9BF4-586F-4097-9C55-E00BC9192FDA}"/>
              </a:ext>
            </a:extLst>
          </p:cNvPr>
          <p:cNvGrpSpPr/>
          <p:nvPr/>
        </p:nvGrpSpPr>
        <p:grpSpPr>
          <a:xfrm>
            <a:off x="1859136" y="2324848"/>
            <a:ext cx="772099" cy="972138"/>
            <a:chOff x="2706162" y="2330255"/>
            <a:chExt cx="772099" cy="972138"/>
          </a:xfrm>
          <a:noFill/>
        </p:grpSpPr>
        <mc:AlternateContent xmlns:mc="http://schemas.openxmlformats.org/markup-compatibility/2006" xmlns:a14="http://schemas.microsoft.com/office/drawing/2010/main">
          <mc:Choice Requires="a14">
            <p:sp>
              <p:nvSpPr>
                <p:cNvPr id="77" name="Text Box 2">
                  <a:extLst>
                    <a:ext uri="{FF2B5EF4-FFF2-40B4-BE49-F238E27FC236}">
                      <a16:creationId xmlns:a16="http://schemas.microsoft.com/office/drawing/2014/main" id="{64D52471-891D-48C0-8860-E4E05E550103}"/>
                    </a:ext>
                  </a:extLst>
                </p:cNvPr>
                <p:cNvSpPr txBox="1">
                  <a:spLocks noChangeArrowheads="1"/>
                </p:cNvSpPr>
                <p:nvPr/>
              </p:nvSpPr>
              <p:spPr bwMode="auto">
                <a:xfrm>
                  <a:off x="2706162" y="293953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7" name="Text Box 2">
                  <a:extLst>
                    <a:ext uri="{FF2B5EF4-FFF2-40B4-BE49-F238E27FC236}">
                      <a16:creationId xmlns:a16="http://schemas.microsoft.com/office/drawing/2014/main" id="{64D52471-891D-48C0-8860-E4E05E550103}"/>
                    </a:ext>
                  </a:extLst>
                </p:cNvPr>
                <p:cNvSpPr txBox="1">
                  <a:spLocks noRot="1" noChangeAspect="1" noMove="1" noResize="1" noEditPoints="1" noAdjustHandles="1" noChangeArrowheads="1" noChangeShapeType="1" noTextEdit="1"/>
                </p:cNvSpPr>
                <p:nvPr/>
              </p:nvSpPr>
              <p:spPr bwMode="auto">
                <a:xfrm>
                  <a:off x="2706162" y="2939535"/>
                  <a:ext cx="334743" cy="362858"/>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 Box 2">
                  <a:extLst>
                    <a:ext uri="{FF2B5EF4-FFF2-40B4-BE49-F238E27FC236}">
                      <a16:creationId xmlns:a16="http://schemas.microsoft.com/office/drawing/2014/main" id="{07DD6304-F0BE-4D7B-BCF3-75F305FD3A03}"/>
                    </a:ext>
                  </a:extLst>
                </p:cNvPr>
                <p:cNvSpPr txBox="1">
                  <a:spLocks noChangeArrowheads="1"/>
                </p:cNvSpPr>
                <p:nvPr/>
              </p:nvSpPr>
              <p:spPr bwMode="auto">
                <a:xfrm>
                  <a:off x="2879603" y="2723830"/>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8" name="Text Box 2">
                  <a:extLst>
                    <a:ext uri="{FF2B5EF4-FFF2-40B4-BE49-F238E27FC236}">
                      <a16:creationId xmlns:a16="http://schemas.microsoft.com/office/drawing/2014/main" id="{07DD6304-F0BE-4D7B-BCF3-75F305FD3A03}"/>
                    </a:ext>
                  </a:extLst>
                </p:cNvPr>
                <p:cNvSpPr txBox="1">
                  <a:spLocks noRot="1" noChangeAspect="1" noMove="1" noResize="1" noEditPoints="1" noAdjustHandles="1" noChangeArrowheads="1" noChangeShapeType="1" noTextEdit="1"/>
                </p:cNvSpPr>
                <p:nvPr/>
              </p:nvSpPr>
              <p:spPr bwMode="auto">
                <a:xfrm>
                  <a:off x="2879603" y="2723830"/>
                  <a:ext cx="334743" cy="362858"/>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 Box 2">
                  <a:extLst>
                    <a:ext uri="{FF2B5EF4-FFF2-40B4-BE49-F238E27FC236}">
                      <a16:creationId xmlns:a16="http://schemas.microsoft.com/office/drawing/2014/main" id="{6D12E044-DBFE-4D78-884E-FE5767A8BF7C}"/>
                    </a:ext>
                  </a:extLst>
                </p:cNvPr>
                <p:cNvSpPr txBox="1">
                  <a:spLocks noChangeArrowheads="1"/>
                </p:cNvSpPr>
                <p:nvPr/>
              </p:nvSpPr>
              <p:spPr bwMode="auto">
                <a:xfrm>
                  <a:off x="3143518" y="233025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9" name="Text Box 2">
                  <a:extLst>
                    <a:ext uri="{FF2B5EF4-FFF2-40B4-BE49-F238E27FC236}">
                      <a16:creationId xmlns:a16="http://schemas.microsoft.com/office/drawing/2014/main" id="{6D12E044-DBFE-4D78-884E-FE5767A8BF7C}"/>
                    </a:ext>
                  </a:extLst>
                </p:cNvPr>
                <p:cNvSpPr txBox="1">
                  <a:spLocks noRot="1" noChangeAspect="1" noMove="1" noResize="1" noEditPoints="1" noAdjustHandles="1" noChangeArrowheads="1" noChangeShapeType="1" noTextEdit="1"/>
                </p:cNvSpPr>
                <p:nvPr/>
              </p:nvSpPr>
              <p:spPr bwMode="auto">
                <a:xfrm>
                  <a:off x="3143518" y="2330255"/>
                  <a:ext cx="334743" cy="362858"/>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p:sp>
          <p:nvSpPr>
            <p:cNvPr id="76" name="TextBox 307">
              <a:extLst>
                <a:ext uri="{FF2B5EF4-FFF2-40B4-BE49-F238E27FC236}">
                  <a16:creationId xmlns:a16="http://schemas.microsoft.com/office/drawing/2014/main" id="{9944ACB8-DC4B-4133-A1C5-B0CB5C456331}"/>
                </a:ext>
              </a:extLst>
            </p:cNvPr>
            <p:cNvSpPr txBox="1"/>
            <p:nvPr/>
          </p:nvSpPr>
          <p:spPr>
            <a:xfrm rot="17867559">
              <a:off x="2991685" y="2619932"/>
              <a:ext cx="231413" cy="331938"/>
            </a:xfrm>
            <a:prstGeom prst="rect">
              <a:avLst/>
            </a:prstGeom>
            <a:grpFill/>
          </p:spPr>
          <p:txBody>
            <a:bodyPr wrap="square" rtlCol="0">
              <a:noAutofit/>
            </a:bodyPr>
            <a:lstStyle/>
            <a:p>
              <a:pPr marL="0" marR="0">
                <a:spcBef>
                  <a:spcPts val="0"/>
                </a:spcBef>
                <a:spcAft>
                  <a:spcPts val="0"/>
                </a:spcAft>
              </a:pPr>
              <a:r>
                <a:rPr lang="en-U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grpSp>
        <p:nvGrpSpPr>
          <p:cNvPr id="58" name="Group 57">
            <a:extLst>
              <a:ext uri="{FF2B5EF4-FFF2-40B4-BE49-F238E27FC236}">
                <a16:creationId xmlns:a16="http://schemas.microsoft.com/office/drawing/2014/main" id="{30A3902C-FC83-4F4C-BCE7-8384C21B7E67}"/>
              </a:ext>
            </a:extLst>
          </p:cNvPr>
          <p:cNvGrpSpPr/>
          <p:nvPr/>
        </p:nvGrpSpPr>
        <p:grpSpPr>
          <a:xfrm>
            <a:off x="9749467" y="2245530"/>
            <a:ext cx="693947" cy="557410"/>
            <a:chOff x="5789163" y="476823"/>
            <a:chExt cx="600107" cy="471133"/>
          </a:xfrm>
        </p:grpSpPr>
        <p:pic>
          <p:nvPicPr>
            <p:cNvPr id="63" name="Picture 62" descr="Image result for recommendations">
              <a:extLst>
                <a:ext uri="{FF2B5EF4-FFF2-40B4-BE49-F238E27FC236}">
                  <a16:creationId xmlns:a16="http://schemas.microsoft.com/office/drawing/2014/main" id="{FF883AF4-E209-469A-8DE3-8A58B172C45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89163" y="476823"/>
              <a:ext cx="471134" cy="471133"/>
            </a:xfrm>
            <a:prstGeom prst="rect">
              <a:avLst/>
            </a:prstGeom>
            <a:noFill/>
            <a:ln>
              <a:noFill/>
            </a:ln>
          </p:spPr>
        </p:pic>
        <p:pic>
          <p:nvPicPr>
            <p:cNvPr id="64" name="Picture 63" descr="http://www.standard-icons.com/stock-icons/standard-user-example2.jpg">
              <a:extLst>
                <a:ext uri="{FF2B5EF4-FFF2-40B4-BE49-F238E27FC236}">
                  <a16:creationId xmlns:a16="http://schemas.microsoft.com/office/drawing/2014/main" id="{CDBF7400-1406-4F02-8868-4A1519E7770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44889" b="6428"/>
            <a:stretch/>
          </p:blipFill>
          <p:spPr bwMode="auto">
            <a:xfrm>
              <a:off x="6186392" y="699744"/>
              <a:ext cx="202878" cy="214706"/>
            </a:xfrm>
            <a:prstGeom prst="rect">
              <a:avLst/>
            </a:prstGeom>
            <a:noFill/>
          </p:spPr>
        </p:pic>
      </p:grpSp>
      <p:sp>
        <p:nvSpPr>
          <p:cNvPr id="59" name="Right Arrow 55">
            <a:extLst>
              <a:ext uri="{FF2B5EF4-FFF2-40B4-BE49-F238E27FC236}">
                <a16:creationId xmlns:a16="http://schemas.microsoft.com/office/drawing/2014/main" id="{7B0A8554-994B-448A-A00D-616D1D01E186}"/>
              </a:ext>
            </a:extLst>
          </p:cNvPr>
          <p:cNvSpPr/>
          <p:nvPr/>
        </p:nvSpPr>
        <p:spPr>
          <a:xfrm>
            <a:off x="2762949" y="2200563"/>
            <a:ext cx="1737491" cy="670558"/>
          </a:xfrm>
          <a:prstGeom prst="rightArrow">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kern="1200" dirty="0">
                <a:solidFill>
                  <a:srgbClr val="000000"/>
                </a:solidFill>
                <a:effectLst/>
                <a:ea typeface="Times New Roman" panose="02020603050405020304" pitchFamily="18" charset="0"/>
                <a:cs typeface="Times New Roman" panose="02020603050405020304" pitchFamily="18" charset="0"/>
              </a:rPr>
              <a:t>Topic Modeling</a:t>
            </a:r>
            <a:endParaRPr lang="en-US" sz="1600" dirty="0">
              <a:effectLst/>
              <a:latin typeface="Times New Roman" panose="02020603050405020304" pitchFamily="18" charset="0"/>
              <a:ea typeface="Times New Roman" panose="02020603050405020304" pitchFamily="18" charset="0"/>
            </a:endParaRPr>
          </a:p>
        </p:txBody>
      </p:sp>
      <p:sp>
        <p:nvSpPr>
          <p:cNvPr id="60" name="Rounded Rectangle 56">
            <a:extLst>
              <a:ext uri="{FF2B5EF4-FFF2-40B4-BE49-F238E27FC236}">
                <a16:creationId xmlns:a16="http://schemas.microsoft.com/office/drawing/2014/main" id="{060B3DF6-293A-402D-8B72-DA734BE62F62}"/>
              </a:ext>
            </a:extLst>
          </p:cNvPr>
          <p:cNvSpPr/>
          <p:nvPr/>
        </p:nvSpPr>
        <p:spPr>
          <a:xfrm>
            <a:off x="7188848" y="2245531"/>
            <a:ext cx="1834150" cy="569636"/>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Source information transfer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 name="Right Arrow 57">
            <a:extLst>
              <a:ext uri="{FF2B5EF4-FFF2-40B4-BE49-F238E27FC236}">
                <a16:creationId xmlns:a16="http://schemas.microsoft.com/office/drawing/2014/main" id="{19B4FD40-1635-4246-8E80-7049B1693A0D}"/>
              </a:ext>
            </a:extLst>
          </p:cNvPr>
          <p:cNvSpPr/>
          <p:nvPr/>
        </p:nvSpPr>
        <p:spPr>
          <a:xfrm>
            <a:off x="6640141" y="2444130"/>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62" name="Right Arrow 58">
            <a:extLst>
              <a:ext uri="{FF2B5EF4-FFF2-40B4-BE49-F238E27FC236}">
                <a16:creationId xmlns:a16="http://schemas.microsoft.com/office/drawing/2014/main" id="{05768BBE-3DAC-4056-8E23-7F53B9A04B6E}"/>
              </a:ext>
            </a:extLst>
          </p:cNvPr>
          <p:cNvSpPr/>
          <p:nvPr/>
        </p:nvSpPr>
        <p:spPr>
          <a:xfrm>
            <a:off x="9093055" y="2444130"/>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55" name="Text Box 2">
            <a:extLst>
              <a:ext uri="{FF2B5EF4-FFF2-40B4-BE49-F238E27FC236}">
                <a16:creationId xmlns:a16="http://schemas.microsoft.com/office/drawing/2014/main" id="{61D96BB2-7EC1-40B2-AD83-8BC958CDC593}"/>
              </a:ext>
            </a:extLst>
          </p:cNvPr>
          <p:cNvSpPr txBox="1">
            <a:spLocks noChangeArrowheads="1"/>
          </p:cNvSpPr>
          <p:nvPr/>
        </p:nvSpPr>
        <p:spPr bwMode="auto">
          <a:xfrm>
            <a:off x="9308981" y="2723690"/>
            <a:ext cx="1520115" cy="60450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profiles for new users</a:t>
            </a:r>
            <a:endParaRPr lang="en-US" sz="160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50" name="TextBox 301">
                <a:extLst>
                  <a:ext uri="{FF2B5EF4-FFF2-40B4-BE49-F238E27FC236}">
                    <a16:creationId xmlns:a16="http://schemas.microsoft.com/office/drawing/2014/main" id="{206F8672-7CEB-4C54-8112-0F81328D67FA}"/>
                  </a:ext>
                </a:extLst>
              </p:cNvPr>
              <p:cNvSpPr txBox="1"/>
              <p:nvPr/>
            </p:nvSpPr>
            <p:spPr>
              <a:xfrm>
                <a:off x="4439456" y="5104479"/>
                <a:ext cx="2087267" cy="586566"/>
              </a:xfrm>
              <a:prstGeom prst="rect">
                <a:avLst/>
              </a:prstGeom>
              <a:noFill/>
            </p:spPr>
            <p:txBody>
              <a:bodyPr wrap="square" rtlCol="0">
                <a:noAutofit/>
              </a:bodyPr>
              <a:lstStyle/>
              <a:p>
                <a:pPr marL="0" marR="0" algn="ctr">
                  <a:spcBef>
                    <a:spcPts val="0"/>
                  </a:spcBef>
                  <a:spcAft>
                    <a:spcPts val="0"/>
                  </a:spcAft>
                </a:pPr>
                <a:r>
                  <a:rPr lang="en-US" sz="1600" kern="1200" dirty="0">
                    <a:effectLst/>
                    <a:latin typeface="Calibri" panose="020F0502020204030204" pitchFamily="34" charset="0"/>
                    <a:ea typeface="Times New Roman" panose="02020603050405020304" pitchFamily="18" charset="0"/>
                    <a:cs typeface="Times New Roman" panose="02020603050405020304" pitchFamily="18" charset="0"/>
                  </a:rPr>
                  <a:t>Target network topical distributions, </a:t>
                </a:r>
                <a14:m>
                  <m:oMath xmlns:m="http://schemas.openxmlformats.org/officeDocument/2006/math">
                    <m:r>
                      <a:rPr lang="en-US" sz="1600" i="1" kern="1200">
                        <a:effectLst/>
                        <a:latin typeface="Cambria Math" panose="02040503050406030204" pitchFamily="18" charset="0"/>
                        <a:ea typeface="Times New Roman" panose="02020603050405020304" pitchFamily="18" charset="0"/>
                        <a:cs typeface="Times New Roman" panose="02020603050405020304" pitchFamily="18" charset="0"/>
                      </a:rPr>
                      <m:t>𝑇𝑟</m:t>
                    </m:r>
                  </m:oMath>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50" name="TextBox 301">
                <a:extLst>
                  <a:ext uri="{FF2B5EF4-FFF2-40B4-BE49-F238E27FC236}">
                    <a16:creationId xmlns:a16="http://schemas.microsoft.com/office/drawing/2014/main" id="{206F8672-7CEB-4C54-8112-0F81328D67FA}"/>
                  </a:ext>
                </a:extLst>
              </p:cNvPr>
              <p:cNvSpPr txBox="1">
                <a:spLocks noRot="1" noChangeAspect="1" noMove="1" noResize="1" noEditPoints="1" noAdjustHandles="1" noChangeArrowheads="1" noChangeShapeType="1" noTextEdit="1"/>
              </p:cNvSpPr>
              <p:nvPr/>
            </p:nvSpPr>
            <p:spPr>
              <a:xfrm>
                <a:off x="4439456" y="5104479"/>
                <a:ext cx="2087267" cy="586566"/>
              </a:xfrm>
              <a:prstGeom prst="rect">
                <a:avLst/>
              </a:prstGeom>
              <a:blipFill>
                <a:blip r:embed="rId9"/>
                <a:stretch>
                  <a:fillRect l="-292" t="-3093" r="-2041" b="-11340"/>
                </a:stretch>
              </a:blipFill>
            </p:spPr>
            <p:txBody>
              <a:bodyPr/>
              <a:lstStyle/>
              <a:p>
                <a:r>
                  <a:rPr lang="en-US">
                    <a:noFill/>
                  </a:rPr>
                  <a:t> </a:t>
                </a:r>
              </a:p>
            </p:txBody>
          </p:sp>
        </mc:Fallback>
      </mc:AlternateContent>
      <p:sp>
        <p:nvSpPr>
          <p:cNvPr id="51" name="Text Box 2">
            <a:extLst>
              <a:ext uri="{FF2B5EF4-FFF2-40B4-BE49-F238E27FC236}">
                <a16:creationId xmlns:a16="http://schemas.microsoft.com/office/drawing/2014/main" id="{ED9B498F-C360-4DDE-90DF-1C9162052F31}"/>
              </a:ext>
            </a:extLst>
          </p:cNvPr>
          <p:cNvSpPr txBox="1">
            <a:spLocks noChangeArrowheads="1"/>
          </p:cNvSpPr>
          <p:nvPr/>
        </p:nvSpPr>
        <p:spPr bwMode="auto">
          <a:xfrm>
            <a:off x="726023" y="5278478"/>
            <a:ext cx="1949392" cy="578328"/>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Target network interactions</a:t>
            </a:r>
            <a:endParaRPr lang="en-US" sz="1600" dirty="0">
              <a:effectLst/>
              <a:latin typeface="Times New Roman" panose="02020603050405020304" pitchFamily="18" charset="0"/>
              <a:ea typeface="Times New Roman" panose="02020603050405020304" pitchFamily="18" charset="0"/>
            </a:endParaRPr>
          </a:p>
        </p:txBody>
      </p:sp>
      <p:grpSp>
        <p:nvGrpSpPr>
          <p:cNvPr id="43" name="Group 42">
            <a:extLst>
              <a:ext uri="{FF2B5EF4-FFF2-40B4-BE49-F238E27FC236}">
                <a16:creationId xmlns:a16="http://schemas.microsoft.com/office/drawing/2014/main" id="{68486BB3-1BD0-40E2-80B8-AC5CDC9E6D70}"/>
              </a:ext>
            </a:extLst>
          </p:cNvPr>
          <p:cNvGrpSpPr/>
          <p:nvPr/>
        </p:nvGrpSpPr>
        <p:grpSpPr>
          <a:xfrm>
            <a:off x="1255409" y="3793957"/>
            <a:ext cx="1090948" cy="1005374"/>
            <a:chOff x="381869" y="324895"/>
            <a:chExt cx="862667" cy="795488"/>
          </a:xfrm>
        </p:grpSpPr>
        <p:pic>
          <p:nvPicPr>
            <p:cNvPr id="44" name="Picture 43" descr="Image result">
              <a:extLst>
                <a:ext uri="{FF2B5EF4-FFF2-40B4-BE49-F238E27FC236}">
                  <a16:creationId xmlns:a16="http://schemas.microsoft.com/office/drawing/2014/main" id="{44E21F67-7031-4165-853F-EC587432AAD9}"/>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5" name="Picture 44" descr="Image result">
              <a:extLst>
                <a:ext uri="{FF2B5EF4-FFF2-40B4-BE49-F238E27FC236}">
                  <a16:creationId xmlns:a16="http://schemas.microsoft.com/office/drawing/2014/main" id="{0E61CE1C-93CC-4E33-B30F-A802C68100CF}"/>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6" name="Picture 45" descr="Image result">
              <a:extLst>
                <a:ext uri="{FF2B5EF4-FFF2-40B4-BE49-F238E27FC236}">
                  <a16:creationId xmlns:a16="http://schemas.microsoft.com/office/drawing/2014/main" id="{9E419FDA-44F6-4C81-B0BF-3F1C340A78B7}"/>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7" name="Picture 46" descr="Image result">
              <a:extLst>
                <a:ext uri="{FF2B5EF4-FFF2-40B4-BE49-F238E27FC236}">
                  <a16:creationId xmlns:a16="http://schemas.microsoft.com/office/drawing/2014/main" id="{E58F4477-AC4D-4710-9B5B-7300C15C2BC0}"/>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1" name="Group 100">
            <a:extLst>
              <a:ext uri="{FF2B5EF4-FFF2-40B4-BE49-F238E27FC236}">
                <a16:creationId xmlns:a16="http://schemas.microsoft.com/office/drawing/2014/main" id="{C398E6DF-3B88-41B4-BBEC-C6BDCFA38624}"/>
              </a:ext>
            </a:extLst>
          </p:cNvPr>
          <p:cNvGrpSpPr/>
          <p:nvPr/>
        </p:nvGrpSpPr>
        <p:grpSpPr>
          <a:xfrm>
            <a:off x="1858736" y="4117825"/>
            <a:ext cx="771811" cy="971671"/>
            <a:chOff x="2705762" y="4123232"/>
            <a:chExt cx="771811" cy="971671"/>
          </a:xfrm>
          <a:noFill/>
        </p:grpSpPr>
        <mc:AlternateContent xmlns:mc="http://schemas.openxmlformats.org/markup-compatibility/2006" xmlns:a14="http://schemas.microsoft.com/office/drawing/2010/main">
          <mc:Choice Requires="a14">
            <p:sp>
              <p:nvSpPr>
                <p:cNvPr id="38" name="Text Box 2">
                  <a:extLst>
                    <a:ext uri="{FF2B5EF4-FFF2-40B4-BE49-F238E27FC236}">
                      <a16:creationId xmlns:a16="http://schemas.microsoft.com/office/drawing/2014/main" id="{17DDA601-9181-426B-93B4-80439957799B}"/>
                    </a:ext>
                  </a:extLst>
                </p:cNvPr>
                <p:cNvSpPr txBox="1">
                  <a:spLocks noChangeArrowheads="1"/>
                </p:cNvSpPr>
                <p:nvPr/>
              </p:nvSpPr>
              <p:spPr bwMode="auto">
                <a:xfrm>
                  <a:off x="2705762" y="4732220"/>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8" name="Text Box 2">
                  <a:extLst>
                    <a:ext uri="{FF2B5EF4-FFF2-40B4-BE49-F238E27FC236}">
                      <a16:creationId xmlns:a16="http://schemas.microsoft.com/office/drawing/2014/main" id="{17DDA601-9181-426B-93B4-80439957799B}"/>
                    </a:ext>
                  </a:extLst>
                </p:cNvPr>
                <p:cNvSpPr txBox="1">
                  <a:spLocks noRot="1" noChangeAspect="1" noMove="1" noResize="1" noEditPoints="1" noAdjustHandles="1" noChangeArrowheads="1" noChangeShapeType="1" noTextEdit="1"/>
                </p:cNvSpPr>
                <p:nvPr/>
              </p:nvSpPr>
              <p:spPr bwMode="auto">
                <a:xfrm>
                  <a:off x="2705762" y="4732220"/>
                  <a:ext cx="334619" cy="362683"/>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 Box 2">
                  <a:extLst>
                    <a:ext uri="{FF2B5EF4-FFF2-40B4-BE49-F238E27FC236}">
                      <a16:creationId xmlns:a16="http://schemas.microsoft.com/office/drawing/2014/main" id="{234AA3D2-48EF-4D37-B65D-AFDE049730E9}"/>
                    </a:ext>
                  </a:extLst>
                </p:cNvPr>
                <p:cNvSpPr txBox="1">
                  <a:spLocks noChangeArrowheads="1"/>
                </p:cNvSpPr>
                <p:nvPr/>
              </p:nvSpPr>
              <p:spPr bwMode="auto">
                <a:xfrm>
                  <a:off x="2879138" y="4516618"/>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9" name="Text Box 2">
                  <a:extLst>
                    <a:ext uri="{FF2B5EF4-FFF2-40B4-BE49-F238E27FC236}">
                      <a16:creationId xmlns:a16="http://schemas.microsoft.com/office/drawing/2014/main" id="{234AA3D2-48EF-4D37-B65D-AFDE049730E9}"/>
                    </a:ext>
                  </a:extLst>
                </p:cNvPr>
                <p:cNvSpPr txBox="1">
                  <a:spLocks noRot="1" noChangeAspect="1" noMove="1" noResize="1" noEditPoints="1" noAdjustHandles="1" noChangeArrowheads="1" noChangeShapeType="1" noTextEdit="1"/>
                </p:cNvSpPr>
                <p:nvPr/>
              </p:nvSpPr>
              <p:spPr bwMode="auto">
                <a:xfrm>
                  <a:off x="2879138" y="4516618"/>
                  <a:ext cx="334619" cy="362683"/>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2">
                  <a:extLst>
                    <a:ext uri="{FF2B5EF4-FFF2-40B4-BE49-F238E27FC236}">
                      <a16:creationId xmlns:a16="http://schemas.microsoft.com/office/drawing/2014/main" id="{AEAFCC8B-C957-4168-836B-0F425B1B7AD6}"/>
                    </a:ext>
                  </a:extLst>
                </p:cNvPr>
                <p:cNvSpPr txBox="1">
                  <a:spLocks noChangeArrowheads="1"/>
                </p:cNvSpPr>
                <p:nvPr/>
              </p:nvSpPr>
              <p:spPr bwMode="auto">
                <a:xfrm>
                  <a:off x="3142954" y="4123232"/>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40" name="Text Box 2">
                  <a:extLst>
                    <a:ext uri="{FF2B5EF4-FFF2-40B4-BE49-F238E27FC236}">
                      <a16:creationId xmlns:a16="http://schemas.microsoft.com/office/drawing/2014/main" id="{AEAFCC8B-C957-4168-836B-0F425B1B7AD6}"/>
                    </a:ext>
                  </a:extLst>
                </p:cNvPr>
                <p:cNvSpPr txBox="1">
                  <a:spLocks noRot="1" noChangeAspect="1" noMove="1" noResize="1" noEditPoints="1" noAdjustHandles="1" noChangeArrowheads="1" noChangeShapeType="1" noTextEdit="1"/>
                </p:cNvSpPr>
                <p:nvPr/>
              </p:nvSpPr>
              <p:spPr bwMode="auto">
                <a:xfrm>
                  <a:off x="3142954" y="4123232"/>
                  <a:ext cx="334619" cy="362683"/>
                </a:xfrm>
                <a:prstGeom prst="rect">
                  <a:avLst/>
                </a:prstGeom>
                <a:blipFill>
                  <a:blip r:embed="rId12"/>
                  <a:stretch>
                    <a:fillRect/>
                  </a:stretch>
                </a:blipFill>
                <a:ln w="9525">
                  <a:noFill/>
                  <a:miter lim="800000"/>
                  <a:headEnd/>
                  <a:tailEnd/>
                </a:ln>
              </p:spPr>
              <p:txBody>
                <a:bodyPr/>
                <a:lstStyle/>
                <a:p>
                  <a:r>
                    <a:rPr lang="en-US">
                      <a:noFill/>
                    </a:rPr>
                    <a:t> </a:t>
                  </a:r>
                </a:p>
              </p:txBody>
            </p:sp>
          </mc:Fallback>
        </mc:AlternateContent>
        <p:sp>
          <p:nvSpPr>
            <p:cNvPr id="37" name="TextBox 307">
              <a:extLst>
                <a:ext uri="{FF2B5EF4-FFF2-40B4-BE49-F238E27FC236}">
                  <a16:creationId xmlns:a16="http://schemas.microsoft.com/office/drawing/2014/main" id="{E09E6372-1146-4F84-B7F9-51C9D01403DE}"/>
                </a:ext>
              </a:extLst>
            </p:cNvPr>
            <p:cNvSpPr txBox="1"/>
            <p:nvPr/>
          </p:nvSpPr>
          <p:spPr>
            <a:xfrm rot="17867559">
              <a:off x="2991196" y="4412591"/>
              <a:ext cx="231413" cy="331938"/>
            </a:xfrm>
            <a:prstGeom prst="rect">
              <a:avLst/>
            </a:prstGeom>
            <a:grpFill/>
          </p:spPr>
          <p:txBody>
            <a:bodyPr wrap="square" rtlCol="0">
              <a:noAutofit/>
            </a:bodyPr>
            <a:lstStyle/>
            <a:p>
              <a:pPr marL="0" marR="0">
                <a:spcBef>
                  <a:spcPts val="0"/>
                </a:spcBef>
                <a:spcAft>
                  <a:spcPts val="0"/>
                </a:spcAft>
              </a:pPr>
              <a:r>
                <a:rPr lang="en-U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Times New Roman" panose="02020603050405020304" pitchFamily="18" charset="0"/>
                <a:ea typeface="Times New Roman" panose="02020603050405020304" pitchFamily="18" charset="0"/>
              </a:endParaRPr>
            </a:p>
          </p:txBody>
        </p:sp>
      </p:grpSp>
      <p:grpSp>
        <p:nvGrpSpPr>
          <p:cNvPr id="19" name="Group 18">
            <a:extLst>
              <a:ext uri="{FF2B5EF4-FFF2-40B4-BE49-F238E27FC236}">
                <a16:creationId xmlns:a16="http://schemas.microsoft.com/office/drawing/2014/main" id="{C57FBF14-2FB4-48B3-937A-9881E8CE6661}"/>
              </a:ext>
            </a:extLst>
          </p:cNvPr>
          <p:cNvGrpSpPr/>
          <p:nvPr/>
        </p:nvGrpSpPr>
        <p:grpSpPr>
          <a:xfrm>
            <a:off x="9775210" y="4055868"/>
            <a:ext cx="641332" cy="555583"/>
            <a:chOff x="0" y="0"/>
            <a:chExt cx="506768" cy="440055"/>
          </a:xfrm>
        </p:grpSpPr>
        <p:pic>
          <p:nvPicPr>
            <p:cNvPr id="24" name="Picture 23" descr="Image result for recommendations">
              <a:extLst>
                <a:ext uri="{FF2B5EF4-FFF2-40B4-BE49-F238E27FC236}">
                  <a16:creationId xmlns:a16="http://schemas.microsoft.com/office/drawing/2014/main" id="{CBCD95A6-0149-4978-9CFF-E60DD66A2C13}"/>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429895" cy="440055"/>
            </a:xfrm>
            <a:prstGeom prst="rect">
              <a:avLst/>
            </a:prstGeom>
            <a:noFill/>
            <a:ln>
              <a:noFill/>
            </a:ln>
          </p:spPr>
        </p:pic>
        <p:pic>
          <p:nvPicPr>
            <p:cNvPr id="25" name="Picture 24" descr="http://image.naldzgraphics.net/2012/12/9-nine-user-icon.jpg">
              <a:extLst>
                <a:ext uri="{FF2B5EF4-FFF2-40B4-BE49-F238E27FC236}">
                  <a16:creationId xmlns:a16="http://schemas.microsoft.com/office/drawing/2014/main" id="{A4CAEB53-BA5E-49DC-8F9A-D586A65D471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56389" t="-556" b="10445"/>
            <a:stretch/>
          </p:blipFill>
          <p:spPr bwMode="auto">
            <a:xfrm>
              <a:off x="348018" y="204716"/>
              <a:ext cx="158750" cy="201295"/>
            </a:xfrm>
            <a:prstGeom prst="rect">
              <a:avLst/>
            </a:prstGeom>
            <a:noFill/>
          </p:spPr>
        </p:pic>
      </p:grpSp>
      <p:sp>
        <p:nvSpPr>
          <p:cNvPr id="21" name="Rounded Rectangle 300">
            <a:extLst>
              <a:ext uri="{FF2B5EF4-FFF2-40B4-BE49-F238E27FC236}">
                <a16:creationId xmlns:a16="http://schemas.microsoft.com/office/drawing/2014/main" id="{51DB5EB8-AB86-4034-B4E3-37D5A6BF3415}"/>
              </a:ext>
            </a:extLst>
          </p:cNvPr>
          <p:cNvSpPr/>
          <p:nvPr/>
        </p:nvSpPr>
        <p:spPr>
          <a:xfrm>
            <a:off x="7155990" y="3886411"/>
            <a:ext cx="1928869" cy="828430"/>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Times New Roman" panose="02020603050405020304" pitchFamily="18" charset="0"/>
              </a:rPr>
              <a:t>Target information transfer and integration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Right Arrow 307">
            <a:extLst>
              <a:ext uri="{FF2B5EF4-FFF2-40B4-BE49-F238E27FC236}">
                <a16:creationId xmlns:a16="http://schemas.microsoft.com/office/drawing/2014/main" id="{F78AD839-22CC-4238-86CF-ECFEE3EAC9E2}"/>
              </a:ext>
            </a:extLst>
          </p:cNvPr>
          <p:cNvSpPr/>
          <p:nvPr/>
        </p:nvSpPr>
        <p:spPr>
          <a:xfrm>
            <a:off x="6640033" y="4245766"/>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23" name="Right Arrow 308">
            <a:extLst>
              <a:ext uri="{FF2B5EF4-FFF2-40B4-BE49-F238E27FC236}">
                <a16:creationId xmlns:a16="http://schemas.microsoft.com/office/drawing/2014/main" id="{A40D0F8E-FA6B-468E-8047-B5D7EAA0720C}"/>
              </a:ext>
            </a:extLst>
          </p:cNvPr>
          <p:cNvSpPr/>
          <p:nvPr/>
        </p:nvSpPr>
        <p:spPr>
          <a:xfrm>
            <a:off x="9161616" y="4245766"/>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6" name="Text Box 2">
            <a:extLst>
              <a:ext uri="{FF2B5EF4-FFF2-40B4-BE49-F238E27FC236}">
                <a16:creationId xmlns:a16="http://schemas.microsoft.com/office/drawing/2014/main" id="{6A0CC7B8-0BF6-4B4C-BB7F-B6AD09C9468D}"/>
              </a:ext>
            </a:extLst>
          </p:cNvPr>
          <p:cNvSpPr txBox="1">
            <a:spLocks noChangeArrowheads="1"/>
          </p:cNvSpPr>
          <p:nvPr/>
        </p:nvSpPr>
        <p:spPr bwMode="auto">
          <a:xfrm>
            <a:off x="9319075" y="4550771"/>
            <a:ext cx="1662594" cy="76919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profiles for existing users</a:t>
            </a:r>
            <a:endParaRPr lang="en-US" sz="1600">
              <a:effectLst/>
              <a:latin typeface="Times New Roman" panose="02020603050405020304" pitchFamily="18" charset="0"/>
              <a:ea typeface="Times New Roman" panose="02020603050405020304" pitchFamily="18" charset="0"/>
            </a:endParaRPr>
          </a:p>
        </p:txBody>
      </p:sp>
      <p:grpSp>
        <p:nvGrpSpPr>
          <p:cNvPr id="7" name="Group 6">
            <a:extLst>
              <a:ext uri="{FF2B5EF4-FFF2-40B4-BE49-F238E27FC236}">
                <a16:creationId xmlns:a16="http://schemas.microsoft.com/office/drawing/2014/main" id="{7B01C2E2-CB8F-4E2E-8302-0B0686BC466A}"/>
              </a:ext>
            </a:extLst>
          </p:cNvPr>
          <p:cNvGrpSpPr/>
          <p:nvPr/>
        </p:nvGrpSpPr>
        <p:grpSpPr>
          <a:xfrm>
            <a:off x="4588834" y="1954301"/>
            <a:ext cx="1628419" cy="1141868"/>
            <a:chOff x="4588834" y="1954301"/>
            <a:chExt cx="1628419" cy="1141868"/>
          </a:xfrm>
        </p:grpSpPr>
        <p:sp>
          <p:nvSpPr>
            <p:cNvPr id="6" name="TextBox 307">
              <a:extLst>
                <a:ext uri="{FF2B5EF4-FFF2-40B4-BE49-F238E27FC236}">
                  <a16:creationId xmlns:a16="http://schemas.microsoft.com/office/drawing/2014/main" id="{4729598A-C2D0-4544-A7C6-23FC5A66D74B}"/>
                </a:ext>
              </a:extLst>
            </p:cNvPr>
            <p:cNvSpPr txBox="1"/>
            <p:nvPr/>
          </p:nvSpPr>
          <p:spPr>
            <a:xfrm rot="5400000" flipH="1">
              <a:off x="5304773" y="2468028"/>
              <a:ext cx="348726" cy="306021"/>
            </a:xfrm>
            <a:prstGeom prst="rect">
              <a:avLst/>
            </a:prstGeom>
            <a:noFill/>
          </p:spPr>
          <p:txBody>
            <a:bodyPr wrap="square" rtlCol="0">
              <a:noAutofit/>
            </a:bodyPr>
            <a:lstStyle/>
            <a:p>
              <a:pPr marL="0" marR="0">
                <a:spcBef>
                  <a:spcPts val="0"/>
                </a:spcBef>
                <a:spcAft>
                  <a:spcPts val="0"/>
                </a:spcAft>
              </a:pP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nvGrpSpPr>
            <p:cNvPr id="57" name="Group 56">
              <a:extLst>
                <a:ext uri="{FF2B5EF4-FFF2-40B4-BE49-F238E27FC236}">
                  <a16:creationId xmlns:a16="http://schemas.microsoft.com/office/drawing/2014/main" id="{D4D26F7F-B48F-44DD-9C8D-2BB943AF9A86}"/>
                </a:ext>
              </a:extLst>
            </p:cNvPr>
            <p:cNvGrpSpPr/>
            <p:nvPr/>
          </p:nvGrpSpPr>
          <p:grpSpPr>
            <a:xfrm>
              <a:off x="4588834" y="1954301"/>
              <a:ext cx="1628419" cy="1141868"/>
              <a:chOff x="332400" y="-78"/>
              <a:chExt cx="1286850" cy="870719"/>
            </a:xfrm>
          </p:grpSpPr>
          <p:grpSp>
            <p:nvGrpSpPr>
              <p:cNvPr id="65" name="Group 64">
                <a:extLst>
                  <a:ext uri="{FF2B5EF4-FFF2-40B4-BE49-F238E27FC236}">
                    <a16:creationId xmlns:a16="http://schemas.microsoft.com/office/drawing/2014/main" id="{D1ADAC6B-E14C-46F1-8380-2367B7761F4C}"/>
                  </a:ext>
                </a:extLst>
              </p:cNvPr>
              <p:cNvGrpSpPr/>
              <p:nvPr/>
            </p:nvGrpSpPr>
            <p:grpSpPr>
              <a:xfrm>
                <a:off x="332400" y="-78"/>
                <a:ext cx="1286850" cy="870719"/>
                <a:chOff x="3067063" y="773526"/>
                <a:chExt cx="1286996" cy="871998"/>
              </a:xfrm>
            </p:grpSpPr>
            <p:pic>
              <p:nvPicPr>
                <p:cNvPr id="67" name="Picture 66">
                  <a:extLst>
                    <a:ext uri="{FF2B5EF4-FFF2-40B4-BE49-F238E27FC236}">
                      <a16:creationId xmlns:a16="http://schemas.microsoft.com/office/drawing/2014/main" id="{DA8F8E0E-E547-4BE8-94C0-B677E1FBAB0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95080" y="1013767"/>
                  <a:ext cx="1015413" cy="163816"/>
                </a:xfrm>
                <a:prstGeom prst="rect">
                  <a:avLst/>
                </a:prstGeom>
              </p:spPr>
            </p:pic>
            <p:grpSp>
              <p:nvGrpSpPr>
                <p:cNvPr id="68" name="Group 67">
                  <a:extLst>
                    <a:ext uri="{FF2B5EF4-FFF2-40B4-BE49-F238E27FC236}">
                      <a16:creationId xmlns:a16="http://schemas.microsoft.com/office/drawing/2014/main" id="{9B61DF45-F022-421C-8C02-99DE15353F3E}"/>
                    </a:ext>
                  </a:extLst>
                </p:cNvPr>
                <p:cNvGrpSpPr/>
                <p:nvPr/>
              </p:nvGrpSpPr>
              <p:grpSpPr>
                <a:xfrm>
                  <a:off x="3067063" y="773526"/>
                  <a:ext cx="1286996" cy="871998"/>
                  <a:chOff x="3067063" y="773526"/>
                  <a:chExt cx="1286996" cy="871998"/>
                </a:xfrm>
              </p:grpSpPr>
              <mc:AlternateContent xmlns:mc="http://schemas.openxmlformats.org/markup-compatibility/2006" xmlns:a14="http://schemas.microsoft.com/office/drawing/2010/main">
                <mc:Choice Requires="a14">
                  <p:sp>
                    <p:nvSpPr>
                      <p:cNvPr id="69" name="Text Box 2">
                        <a:extLst>
                          <a:ext uri="{FF2B5EF4-FFF2-40B4-BE49-F238E27FC236}">
                            <a16:creationId xmlns:a16="http://schemas.microsoft.com/office/drawing/2014/main" id="{7F68A42D-ABEC-4AFE-A824-0CA705147337}"/>
                          </a:ext>
                        </a:extLst>
                      </p:cNvPr>
                      <p:cNvSpPr txBox="1">
                        <a:spLocks noChangeArrowheads="1"/>
                      </p:cNvSpPr>
                      <p:nvPr/>
                    </p:nvSpPr>
                    <p:spPr bwMode="auto">
                      <a:xfrm>
                        <a:off x="3067063" y="773526"/>
                        <a:ext cx="264600" cy="30552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69" name="Text Box 2">
                        <a:extLst>
                          <a:ext uri="{FF2B5EF4-FFF2-40B4-BE49-F238E27FC236}">
                            <a16:creationId xmlns:a16="http://schemas.microsoft.com/office/drawing/2014/main" id="{7F68A42D-ABEC-4AFE-A824-0CA705147337}"/>
                          </a:ext>
                        </a:extLst>
                      </p:cNvPr>
                      <p:cNvSpPr txBox="1">
                        <a:spLocks noRot="1" noChangeAspect="1" noMove="1" noResize="1" noEditPoints="1" noAdjustHandles="1" noChangeArrowheads="1" noChangeShapeType="1" noTextEdit="1"/>
                      </p:cNvSpPr>
                      <p:nvPr/>
                    </p:nvSpPr>
                    <p:spPr bwMode="auto">
                      <a:xfrm>
                        <a:off x="3067063" y="773526"/>
                        <a:ext cx="264600" cy="305522"/>
                      </a:xfrm>
                      <a:prstGeom prst="rect">
                        <a:avLst/>
                      </a:prstGeom>
                      <a:blipFill>
                        <a:blip r:embed="rId1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 Box 2">
                        <a:extLst>
                          <a:ext uri="{FF2B5EF4-FFF2-40B4-BE49-F238E27FC236}">
                            <a16:creationId xmlns:a16="http://schemas.microsoft.com/office/drawing/2014/main" id="{C7E7080B-1798-4724-922D-FC81A77056F1}"/>
                          </a:ext>
                        </a:extLst>
                      </p:cNvPr>
                      <p:cNvSpPr txBox="1">
                        <a:spLocks noChangeArrowheads="1"/>
                      </p:cNvSpPr>
                      <p:nvPr/>
                    </p:nvSpPr>
                    <p:spPr bwMode="auto">
                      <a:xfrm>
                        <a:off x="3067203" y="974909"/>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0" name="Text Box 2">
                        <a:extLst>
                          <a:ext uri="{FF2B5EF4-FFF2-40B4-BE49-F238E27FC236}">
                            <a16:creationId xmlns:a16="http://schemas.microsoft.com/office/drawing/2014/main" id="{C7E7080B-1798-4724-922D-FC81A77056F1}"/>
                          </a:ext>
                        </a:extLst>
                      </p:cNvPr>
                      <p:cNvSpPr txBox="1">
                        <a:spLocks noRot="1" noChangeAspect="1" noMove="1" noResize="1" noEditPoints="1" noAdjustHandles="1" noChangeArrowheads="1" noChangeShapeType="1" noTextEdit="1"/>
                      </p:cNvSpPr>
                      <p:nvPr/>
                    </p:nvSpPr>
                    <p:spPr bwMode="auto">
                      <a:xfrm>
                        <a:off x="3067203" y="974909"/>
                        <a:ext cx="264600" cy="286968"/>
                      </a:xfrm>
                      <a:prstGeom prst="rect">
                        <a:avLst/>
                      </a:prstGeom>
                      <a:blipFill>
                        <a:blip r:embed="rId1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 Box 2">
                        <a:extLst>
                          <a:ext uri="{FF2B5EF4-FFF2-40B4-BE49-F238E27FC236}">
                            <a16:creationId xmlns:a16="http://schemas.microsoft.com/office/drawing/2014/main" id="{40C260A3-2D89-4C88-B9F6-C83801F38E38}"/>
                          </a:ext>
                        </a:extLst>
                      </p:cNvPr>
                      <p:cNvSpPr txBox="1">
                        <a:spLocks noChangeArrowheads="1"/>
                      </p:cNvSpPr>
                      <p:nvPr/>
                    </p:nvSpPr>
                    <p:spPr bwMode="auto">
                      <a:xfrm>
                        <a:off x="3076019" y="1337468"/>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1" name="Text Box 2">
                        <a:extLst>
                          <a:ext uri="{FF2B5EF4-FFF2-40B4-BE49-F238E27FC236}">
                            <a16:creationId xmlns:a16="http://schemas.microsoft.com/office/drawing/2014/main" id="{40C260A3-2D89-4C88-B9F6-C83801F38E38}"/>
                          </a:ext>
                        </a:extLst>
                      </p:cNvPr>
                      <p:cNvSpPr txBox="1">
                        <a:spLocks noRot="1" noChangeAspect="1" noMove="1" noResize="1" noEditPoints="1" noAdjustHandles="1" noChangeArrowheads="1" noChangeShapeType="1" noTextEdit="1"/>
                      </p:cNvSpPr>
                      <p:nvPr/>
                    </p:nvSpPr>
                    <p:spPr bwMode="auto">
                      <a:xfrm>
                        <a:off x="3076019" y="1337468"/>
                        <a:ext cx="264600" cy="286968"/>
                      </a:xfrm>
                      <a:prstGeom prst="rect">
                        <a:avLst/>
                      </a:prstGeom>
                      <a:blipFill>
                        <a:blip r:embed="rId18"/>
                        <a:stretch>
                          <a:fillRect/>
                        </a:stretch>
                      </a:blipFill>
                      <a:ln w="9525">
                        <a:noFill/>
                        <a:miter lim="800000"/>
                        <a:headEnd/>
                        <a:tailEnd/>
                      </a:ln>
                    </p:spPr>
                    <p:txBody>
                      <a:bodyPr/>
                      <a:lstStyle/>
                      <a:p>
                        <a:r>
                          <a:rPr lang="en-US">
                            <a:noFill/>
                          </a:rPr>
                          <a:t> </a:t>
                        </a:r>
                      </a:p>
                    </p:txBody>
                  </p:sp>
                </mc:Fallback>
              </mc:AlternateContent>
              <p:grpSp>
                <p:nvGrpSpPr>
                  <p:cNvPr id="72" name="Group 71">
                    <a:extLst>
                      <a:ext uri="{FF2B5EF4-FFF2-40B4-BE49-F238E27FC236}">
                        <a16:creationId xmlns:a16="http://schemas.microsoft.com/office/drawing/2014/main" id="{0B1756A5-1CBD-422D-AEDA-341FF4AD4E6C}"/>
                      </a:ext>
                    </a:extLst>
                  </p:cNvPr>
                  <p:cNvGrpSpPr/>
                  <p:nvPr/>
                </p:nvGrpSpPr>
                <p:grpSpPr>
                  <a:xfrm>
                    <a:off x="3076018" y="790170"/>
                    <a:ext cx="1278041" cy="855354"/>
                    <a:chOff x="3076018" y="790170"/>
                    <a:chExt cx="1278041" cy="855354"/>
                  </a:xfrm>
                </p:grpSpPr>
                <p:pic>
                  <p:nvPicPr>
                    <p:cNvPr id="73" name="Picture 72">
                      <a:extLst>
                        <a:ext uri="{FF2B5EF4-FFF2-40B4-BE49-F238E27FC236}">
                          <a16:creationId xmlns:a16="http://schemas.microsoft.com/office/drawing/2014/main" id="{A08B91DC-047F-4F96-9646-E114C85C908A}"/>
                        </a:ext>
                      </a:extLst>
                    </p:cNvPr>
                    <p:cNvPicPr>
                      <a:picLocks noChangeAspect="1"/>
                    </p:cNvPicPr>
                    <p:nvPr/>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297455" y="1393084"/>
                      <a:ext cx="1015413" cy="163816"/>
                    </a:xfrm>
                    <a:prstGeom prst="rect">
                      <a:avLst/>
                    </a:prstGeom>
                  </p:spPr>
                </p:pic>
                <p:sp>
                  <p:nvSpPr>
                    <p:cNvPr id="74" name="Rounded Rectangle 50">
                      <a:extLst>
                        <a:ext uri="{FF2B5EF4-FFF2-40B4-BE49-F238E27FC236}">
                          <a16:creationId xmlns:a16="http://schemas.microsoft.com/office/drawing/2014/main" id="{389A2DD4-8D30-44CA-9B45-85F73EF8B8E7}"/>
                        </a:ext>
                      </a:extLst>
                    </p:cNvPr>
                    <p:cNvSpPr/>
                    <p:nvPr/>
                  </p:nvSpPr>
                  <p:spPr>
                    <a:xfrm>
                      <a:off x="3076018" y="790170"/>
                      <a:ext cx="1278041" cy="855354"/>
                    </a:xfrm>
                    <a:prstGeom prst="roundRect">
                      <a:avLst>
                        <a:gd name="adj" fmla="val 7778"/>
                      </a:avLst>
                    </a:prstGeom>
                    <a:noFill/>
                    <a:ln w="12700" cap="flat" cmpd="sng" algn="ctr">
                      <a:solidFill>
                        <a:srgbClr val="0070C0"/>
                      </a:solidFill>
                      <a:prstDash val="lg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grpSp>
          <p:pic>
            <p:nvPicPr>
              <p:cNvPr id="66" name="Picture 65">
                <a:extLst>
                  <a:ext uri="{FF2B5EF4-FFF2-40B4-BE49-F238E27FC236}">
                    <a16:creationId xmlns:a16="http://schemas.microsoft.com/office/drawing/2014/main" id="{A7E598D2-7D52-4006-9344-C1C5E86CC981}"/>
                  </a:ext>
                </a:extLst>
              </p:cNvPr>
              <p:cNvPicPr>
                <a:picLocks noChangeAspect="1"/>
              </p:cNvPicPr>
              <p:nvPr/>
            </p:nvPicPr>
            <p:blipFill>
              <a:blip r:embed="rId20"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6382" y="40943"/>
                <a:ext cx="1014730" cy="163195"/>
              </a:xfrm>
              <a:prstGeom prst="rect">
                <a:avLst/>
              </a:prstGeom>
            </p:spPr>
          </p:pic>
        </p:grpSp>
      </p:grpSp>
      <p:grpSp>
        <p:nvGrpSpPr>
          <p:cNvPr id="4" name="Group 3">
            <a:extLst>
              <a:ext uri="{FF2B5EF4-FFF2-40B4-BE49-F238E27FC236}">
                <a16:creationId xmlns:a16="http://schemas.microsoft.com/office/drawing/2014/main" id="{47B3B454-4024-4AF0-8DFF-86FAAAD0913A}"/>
              </a:ext>
            </a:extLst>
          </p:cNvPr>
          <p:cNvGrpSpPr/>
          <p:nvPr/>
        </p:nvGrpSpPr>
        <p:grpSpPr>
          <a:xfrm>
            <a:off x="4588937" y="3756208"/>
            <a:ext cx="1628242" cy="1140869"/>
            <a:chOff x="4588937" y="3756208"/>
            <a:chExt cx="1628242" cy="1140869"/>
          </a:xfrm>
        </p:grpSpPr>
        <p:grpSp>
          <p:nvGrpSpPr>
            <p:cNvPr id="18" name="Group 17">
              <a:extLst>
                <a:ext uri="{FF2B5EF4-FFF2-40B4-BE49-F238E27FC236}">
                  <a16:creationId xmlns:a16="http://schemas.microsoft.com/office/drawing/2014/main" id="{88360594-2BA6-49CF-8AF7-DAFFE3DC5637}"/>
                </a:ext>
              </a:extLst>
            </p:cNvPr>
            <p:cNvGrpSpPr/>
            <p:nvPr/>
          </p:nvGrpSpPr>
          <p:grpSpPr>
            <a:xfrm>
              <a:off x="4588937" y="3756208"/>
              <a:ext cx="1628242" cy="1140869"/>
              <a:chOff x="332540" y="-2"/>
              <a:chExt cx="1286710" cy="870644"/>
            </a:xfrm>
          </p:grpSpPr>
          <p:grpSp>
            <p:nvGrpSpPr>
              <p:cNvPr id="26" name="Group 25">
                <a:extLst>
                  <a:ext uri="{FF2B5EF4-FFF2-40B4-BE49-F238E27FC236}">
                    <a16:creationId xmlns:a16="http://schemas.microsoft.com/office/drawing/2014/main" id="{39C290E6-9AFD-4C7A-8FBB-0DE96E991B03}"/>
                  </a:ext>
                </a:extLst>
              </p:cNvPr>
              <p:cNvGrpSpPr/>
              <p:nvPr/>
            </p:nvGrpSpPr>
            <p:grpSpPr>
              <a:xfrm>
                <a:off x="332540" y="-2"/>
                <a:ext cx="1286710" cy="870644"/>
                <a:chOff x="3067203" y="773602"/>
                <a:chExt cx="1286856" cy="871922"/>
              </a:xfrm>
            </p:grpSpPr>
            <p:pic>
              <p:nvPicPr>
                <p:cNvPr id="28" name="Picture 27">
                  <a:extLst>
                    <a:ext uri="{FF2B5EF4-FFF2-40B4-BE49-F238E27FC236}">
                      <a16:creationId xmlns:a16="http://schemas.microsoft.com/office/drawing/2014/main" id="{3AD72316-3864-4F08-9AFD-5395BDA079D6}"/>
                    </a:ext>
                  </a:extLst>
                </p:cNvPr>
                <p:cNvPicPr>
                  <a:picLocks noChangeAspect="1"/>
                </p:cNvPicPr>
                <p:nvPr/>
              </p:nvPicPr>
              <p:blipFill>
                <a:blip r:embed="rId1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295080" y="1013767"/>
                  <a:ext cx="1015413" cy="163816"/>
                </a:xfrm>
                <a:prstGeom prst="rect">
                  <a:avLst/>
                </a:prstGeom>
              </p:spPr>
            </p:pic>
            <p:grpSp>
              <p:nvGrpSpPr>
                <p:cNvPr id="29" name="Group 28">
                  <a:extLst>
                    <a:ext uri="{FF2B5EF4-FFF2-40B4-BE49-F238E27FC236}">
                      <a16:creationId xmlns:a16="http://schemas.microsoft.com/office/drawing/2014/main" id="{DA83B774-5378-42F2-8354-D5C2BE1A9C94}"/>
                    </a:ext>
                  </a:extLst>
                </p:cNvPr>
                <p:cNvGrpSpPr/>
                <p:nvPr/>
              </p:nvGrpSpPr>
              <p:grpSpPr>
                <a:xfrm>
                  <a:off x="3067203" y="773602"/>
                  <a:ext cx="1286856" cy="871922"/>
                  <a:chOff x="3067203" y="773602"/>
                  <a:chExt cx="1286856" cy="871922"/>
                </a:xfrm>
              </p:grpSpPr>
              <mc:AlternateContent xmlns:mc="http://schemas.openxmlformats.org/markup-compatibility/2006" xmlns:a14="http://schemas.microsoft.com/office/drawing/2010/main">
                <mc:Choice Requires="a14">
                  <p:sp>
                    <p:nvSpPr>
                      <p:cNvPr id="30" name="Text Box 2">
                        <a:extLst>
                          <a:ext uri="{FF2B5EF4-FFF2-40B4-BE49-F238E27FC236}">
                            <a16:creationId xmlns:a16="http://schemas.microsoft.com/office/drawing/2014/main" id="{BC7BEF1B-AF91-4B19-BB74-FD699D33DE75}"/>
                          </a:ext>
                        </a:extLst>
                      </p:cNvPr>
                      <p:cNvSpPr txBox="1">
                        <a:spLocks noChangeArrowheads="1"/>
                      </p:cNvSpPr>
                      <p:nvPr/>
                    </p:nvSpPr>
                    <p:spPr bwMode="auto">
                      <a:xfrm>
                        <a:off x="3067203" y="773602"/>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0" name="Text Box 2">
                        <a:extLst>
                          <a:ext uri="{FF2B5EF4-FFF2-40B4-BE49-F238E27FC236}">
                            <a16:creationId xmlns:a16="http://schemas.microsoft.com/office/drawing/2014/main" id="{BC7BEF1B-AF91-4B19-BB74-FD699D33DE75}"/>
                          </a:ext>
                        </a:extLst>
                      </p:cNvPr>
                      <p:cNvSpPr txBox="1">
                        <a:spLocks noRot="1" noChangeAspect="1" noMove="1" noResize="1" noEditPoints="1" noAdjustHandles="1" noChangeArrowheads="1" noChangeShapeType="1" noTextEdit="1"/>
                      </p:cNvSpPr>
                      <p:nvPr/>
                    </p:nvSpPr>
                    <p:spPr bwMode="auto">
                      <a:xfrm>
                        <a:off x="3067203" y="773602"/>
                        <a:ext cx="264600" cy="286968"/>
                      </a:xfrm>
                      <a:prstGeom prst="rect">
                        <a:avLst/>
                      </a:prstGeom>
                      <a:blipFill>
                        <a:blip r:embed="rId2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 Box 2">
                        <a:extLst>
                          <a:ext uri="{FF2B5EF4-FFF2-40B4-BE49-F238E27FC236}">
                            <a16:creationId xmlns:a16="http://schemas.microsoft.com/office/drawing/2014/main" id="{419DBA37-637F-4E4B-B3F1-D6764BCA0763}"/>
                          </a:ext>
                        </a:extLst>
                      </p:cNvPr>
                      <p:cNvSpPr txBox="1">
                        <a:spLocks noChangeArrowheads="1"/>
                      </p:cNvSpPr>
                      <p:nvPr/>
                    </p:nvSpPr>
                    <p:spPr bwMode="auto">
                      <a:xfrm>
                        <a:off x="3067203" y="1005773"/>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1" name="Text Box 2">
                        <a:extLst>
                          <a:ext uri="{FF2B5EF4-FFF2-40B4-BE49-F238E27FC236}">
                            <a16:creationId xmlns:a16="http://schemas.microsoft.com/office/drawing/2014/main" id="{419DBA37-637F-4E4B-B3F1-D6764BCA0763}"/>
                          </a:ext>
                        </a:extLst>
                      </p:cNvPr>
                      <p:cNvSpPr txBox="1">
                        <a:spLocks noRot="1" noChangeAspect="1" noMove="1" noResize="1" noEditPoints="1" noAdjustHandles="1" noChangeArrowheads="1" noChangeShapeType="1" noTextEdit="1"/>
                      </p:cNvSpPr>
                      <p:nvPr/>
                    </p:nvSpPr>
                    <p:spPr bwMode="auto">
                      <a:xfrm>
                        <a:off x="3067203" y="1005773"/>
                        <a:ext cx="264600" cy="286968"/>
                      </a:xfrm>
                      <a:prstGeom prst="rect">
                        <a:avLst/>
                      </a:prstGeom>
                      <a:blipFill>
                        <a:blip r:embed="rId22"/>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 Box 2">
                        <a:extLst>
                          <a:ext uri="{FF2B5EF4-FFF2-40B4-BE49-F238E27FC236}">
                            <a16:creationId xmlns:a16="http://schemas.microsoft.com/office/drawing/2014/main" id="{5D530E98-CAF0-47B1-B83A-2DC737FFDA23}"/>
                          </a:ext>
                        </a:extLst>
                      </p:cNvPr>
                      <p:cNvSpPr txBox="1">
                        <a:spLocks noChangeArrowheads="1"/>
                      </p:cNvSpPr>
                      <p:nvPr/>
                    </p:nvSpPr>
                    <p:spPr bwMode="auto">
                      <a:xfrm>
                        <a:off x="3076019" y="1337468"/>
                        <a:ext cx="264600" cy="28696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2" name="Text Box 2">
                        <a:extLst>
                          <a:ext uri="{FF2B5EF4-FFF2-40B4-BE49-F238E27FC236}">
                            <a16:creationId xmlns:a16="http://schemas.microsoft.com/office/drawing/2014/main" id="{5D530E98-CAF0-47B1-B83A-2DC737FFDA23}"/>
                          </a:ext>
                        </a:extLst>
                      </p:cNvPr>
                      <p:cNvSpPr txBox="1">
                        <a:spLocks noRot="1" noChangeAspect="1" noMove="1" noResize="1" noEditPoints="1" noAdjustHandles="1" noChangeArrowheads="1" noChangeShapeType="1" noTextEdit="1"/>
                      </p:cNvSpPr>
                      <p:nvPr/>
                    </p:nvSpPr>
                    <p:spPr bwMode="auto">
                      <a:xfrm>
                        <a:off x="3076019" y="1337468"/>
                        <a:ext cx="264600" cy="286968"/>
                      </a:xfrm>
                      <a:prstGeom prst="rect">
                        <a:avLst/>
                      </a:prstGeom>
                      <a:blipFill>
                        <a:blip r:embed="rId23"/>
                        <a:stretch>
                          <a:fillRect/>
                        </a:stretch>
                      </a:blipFill>
                      <a:ln w="9525">
                        <a:noFill/>
                        <a:miter lim="800000"/>
                        <a:headEnd/>
                        <a:tailEnd/>
                      </a:ln>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66884EF2-2805-42E0-A143-A57B36F97789}"/>
                      </a:ext>
                    </a:extLst>
                  </p:cNvPr>
                  <p:cNvGrpSpPr/>
                  <p:nvPr/>
                </p:nvGrpSpPr>
                <p:grpSpPr>
                  <a:xfrm>
                    <a:off x="3076018" y="790170"/>
                    <a:ext cx="1278041" cy="855354"/>
                    <a:chOff x="3076018" y="790170"/>
                    <a:chExt cx="1278041" cy="855354"/>
                  </a:xfrm>
                </p:grpSpPr>
                <p:pic>
                  <p:nvPicPr>
                    <p:cNvPr id="34" name="Picture 33">
                      <a:extLst>
                        <a:ext uri="{FF2B5EF4-FFF2-40B4-BE49-F238E27FC236}">
                          <a16:creationId xmlns:a16="http://schemas.microsoft.com/office/drawing/2014/main" id="{F2E9241F-BE81-477B-B04D-3955AC696C7D}"/>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297455" y="1393084"/>
                      <a:ext cx="1015413" cy="163816"/>
                    </a:xfrm>
                    <a:prstGeom prst="rect">
                      <a:avLst/>
                    </a:prstGeom>
                  </p:spPr>
                </p:pic>
                <p:sp>
                  <p:nvSpPr>
                    <p:cNvPr id="35" name="Rounded Rectangle 288">
                      <a:extLst>
                        <a:ext uri="{FF2B5EF4-FFF2-40B4-BE49-F238E27FC236}">
                          <a16:creationId xmlns:a16="http://schemas.microsoft.com/office/drawing/2014/main" id="{7990852B-1F8A-40D1-9F82-F4823A630BAB}"/>
                        </a:ext>
                      </a:extLst>
                    </p:cNvPr>
                    <p:cNvSpPr/>
                    <p:nvPr/>
                  </p:nvSpPr>
                  <p:spPr>
                    <a:xfrm>
                      <a:off x="3076018" y="790170"/>
                      <a:ext cx="1278041" cy="855354"/>
                    </a:xfrm>
                    <a:prstGeom prst="roundRect">
                      <a:avLst>
                        <a:gd name="adj" fmla="val 7778"/>
                      </a:avLst>
                    </a:prstGeom>
                    <a:noFill/>
                    <a:ln w="12700" cap="flat" cmpd="sng" algn="ctr">
                      <a:solidFill>
                        <a:srgbClr val="0070C0"/>
                      </a:solidFill>
                      <a:prstDash val="lg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grpSp>
          <p:pic>
            <p:nvPicPr>
              <p:cNvPr id="27" name="Picture 26">
                <a:extLst>
                  <a:ext uri="{FF2B5EF4-FFF2-40B4-BE49-F238E27FC236}">
                    <a16:creationId xmlns:a16="http://schemas.microsoft.com/office/drawing/2014/main" id="{3E0E4387-9E3E-4C72-880B-B5848275FB65}"/>
                  </a:ext>
                </a:extLst>
              </p:cNvPr>
              <p:cNvPicPr>
                <a:picLocks noChangeAspect="1"/>
              </p:cNvPicPr>
              <p:nvPr/>
            </p:nvPicPr>
            <p:blipFill>
              <a:blip r:embed="rId20"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6382" y="40943"/>
                <a:ext cx="1014730" cy="163195"/>
              </a:xfrm>
              <a:prstGeom prst="rect">
                <a:avLst/>
              </a:prstGeom>
            </p:spPr>
          </p:pic>
        </p:grpSp>
        <p:sp>
          <p:nvSpPr>
            <p:cNvPr id="9" name="TextBox 307">
              <a:extLst>
                <a:ext uri="{FF2B5EF4-FFF2-40B4-BE49-F238E27FC236}">
                  <a16:creationId xmlns:a16="http://schemas.microsoft.com/office/drawing/2014/main" id="{12F05D4E-5C0A-43C0-BC7D-ACC5F0B1EDFD}"/>
                </a:ext>
              </a:extLst>
            </p:cNvPr>
            <p:cNvSpPr txBox="1"/>
            <p:nvPr/>
          </p:nvSpPr>
          <p:spPr>
            <a:xfrm rot="5400000" flipH="1">
              <a:off x="5304774" y="4297800"/>
              <a:ext cx="348726" cy="306021"/>
            </a:xfrm>
            <a:prstGeom prst="rect">
              <a:avLst/>
            </a:prstGeom>
            <a:noFill/>
          </p:spPr>
          <p:txBody>
            <a:bodyPr wrap="square" rtlCol="0">
              <a:noAutofit/>
            </a:bodyPr>
            <a:lstStyle/>
            <a:p>
              <a:pPr marL="0" marR="0">
                <a:spcBef>
                  <a:spcPts val="0"/>
                </a:spcBef>
                <a:spcAft>
                  <a:spcPts val="0"/>
                </a:spcAft>
              </a:pPr>
              <a:r>
                <a:rPr lang="en-US"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sp>
        <p:nvSpPr>
          <p:cNvPr id="5" name="Text Box 2">
            <a:extLst>
              <a:ext uri="{FF2B5EF4-FFF2-40B4-BE49-F238E27FC236}">
                <a16:creationId xmlns:a16="http://schemas.microsoft.com/office/drawing/2014/main" id="{4A70ADD5-5BF4-444E-AACD-1BEF2DE51487}"/>
              </a:ext>
            </a:extLst>
          </p:cNvPr>
          <p:cNvSpPr txBox="1">
            <a:spLocks noChangeArrowheads="1"/>
          </p:cNvSpPr>
          <p:nvPr/>
        </p:nvSpPr>
        <p:spPr bwMode="auto">
          <a:xfrm>
            <a:off x="8383575" y="1836154"/>
            <a:ext cx="1949289" cy="668914"/>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Target network user profiles</a:t>
            </a:r>
            <a:endParaRPr lang="en-US" sz="1600">
              <a:effectLst/>
              <a:latin typeface="Times New Roman" panose="02020603050405020304" pitchFamily="18" charset="0"/>
              <a:ea typeface="Times New Roman" panose="02020603050405020304" pitchFamily="18" charset="0"/>
            </a:endParaRPr>
          </a:p>
        </p:txBody>
      </p:sp>
      <p:pic>
        <p:nvPicPr>
          <p:cNvPr id="95" name="Picture 2" descr="Image result for twitter and youtube logos">
            <a:extLst>
              <a:ext uri="{FF2B5EF4-FFF2-40B4-BE49-F238E27FC236}">
                <a16:creationId xmlns:a16="http://schemas.microsoft.com/office/drawing/2014/main" id="{2D994DD6-7222-4BA0-83EB-DB2EC688BCB0}"/>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34712" r="34445"/>
          <a:stretch/>
        </p:blipFill>
        <p:spPr bwMode="auto">
          <a:xfrm>
            <a:off x="1006943" y="2795905"/>
            <a:ext cx="470041" cy="4190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6" name="Picture 2" descr="Image result for twitter and youtube logos">
            <a:extLst>
              <a:ext uri="{FF2B5EF4-FFF2-40B4-BE49-F238E27FC236}">
                <a16:creationId xmlns:a16="http://schemas.microsoft.com/office/drawing/2014/main" id="{370AF5C5-0ECE-4A43-A74D-53B8CC32DE73}"/>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71010" t="-1745" r="-1853" b="-1034"/>
          <a:stretch/>
        </p:blipFill>
        <p:spPr bwMode="auto">
          <a:xfrm>
            <a:off x="960810" y="4605932"/>
            <a:ext cx="470041" cy="4307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5" name="Right Arrow 55">
            <a:extLst>
              <a:ext uri="{FF2B5EF4-FFF2-40B4-BE49-F238E27FC236}">
                <a16:creationId xmlns:a16="http://schemas.microsoft.com/office/drawing/2014/main" id="{B749953C-DB6C-4788-BE6F-EBB9F064F8DC}"/>
              </a:ext>
            </a:extLst>
          </p:cNvPr>
          <p:cNvSpPr/>
          <p:nvPr/>
        </p:nvSpPr>
        <p:spPr>
          <a:xfrm>
            <a:off x="2775934" y="3983763"/>
            <a:ext cx="1737491" cy="670558"/>
          </a:xfrm>
          <a:prstGeom prst="rightArrow">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kern="1200">
                <a:solidFill>
                  <a:srgbClr val="000000"/>
                </a:solidFill>
                <a:effectLst/>
                <a:ea typeface="Times New Roman" panose="02020603050405020304" pitchFamily="18" charset="0"/>
                <a:cs typeface="Times New Roman" panose="02020603050405020304" pitchFamily="18" charset="0"/>
              </a:rPr>
              <a:t>Topic Modeling</a:t>
            </a:r>
            <a:endParaRPr lang="en-US" sz="1600">
              <a:effectLst/>
              <a:latin typeface="Times New Roman" panose="02020603050405020304" pitchFamily="18" charset="0"/>
              <a:ea typeface="Times New Roman" panose="02020603050405020304" pitchFamily="18" charset="0"/>
            </a:endParaRPr>
          </a:p>
        </p:txBody>
      </p:sp>
      <p:pic>
        <p:nvPicPr>
          <p:cNvPr id="80" name="Picture 4" descr="http://icons.iconarchive.com/icons/designbolts/free-male-avatars/icons-390.jpg">
            <a:extLst>
              <a:ext uri="{FF2B5EF4-FFF2-40B4-BE49-F238E27FC236}">
                <a16:creationId xmlns:a16="http://schemas.microsoft.com/office/drawing/2014/main" id="{7F527899-3365-4034-B6B6-9EA8728EC72C}"/>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r="69629" b="54358"/>
          <a:stretch/>
        </p:blipFill>
        <p:spPr bwMode="auto">
          <a:xfrm>
            <a:off x="48150" y="3206658"/>
            <a:ext cx="864471" cy="866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039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93AB-103D-4750-817C-8DCB62344318}"/>
              </a:ext>
            </a:extLst>
          </p:cNvPr>
          <p:cNvSpPr>
            <a:spLocks noGrp="1"/>
          </p:cNvSpPr>
          <p:nvPr>
            <p:ph type="title"/>
          </p:nvPr>
        </p:nvSpPr>
        <p:spPr/>
        <p:txBody>
          <a:bodyPr/>
          <a:lstStyle/>
          <a:p>
            <a:r>
              <a:rPr lang="en-US" dirty="0"/>
              <a:t>Journey &amp; focus</a:t>
            </a:r>
          </a:p>
        </p:txBody>
      </p:sp>
      <p:graphicFrame>
        <p:nvGraphicFramePr>
          <p:cNvPr id="4" name="Content Placeholder 3">
            <a:extLst>
              <a:ext uri="{FF2B5EF4-FFF2-40B4-BE49-F238E27FC236}">
                <a16:creationId xmlns:a16="http://schemas.microsoft.com/office/drawing/2014/main" id="{C9FEF37A-D57F-4BAB-A3DF-CB466E96BA9D}"/>
              </a:ext>
            </a:extLst>
          </p:cNvPr>
          <p:cNvGraphicFramePr>
            <a:graphicFrameLocks noGrp="1"/>
          </p:cNvGraphicFramePr>
          <p:nvPr>
            <p:ph idx="1"/>
            <p:extLst>
              <p:ext uri="{D42A27DB-BD31-4B8C-83A1-F6EECF244321}">
                <p14:modId xmlns:p14="http://schemas.microsoft.com/office/powerpoint/2010/main" val="1909834324"/>
              </p:ext>
            </p:extLst>
          </p:nvPr>
        </p:nvGraphicFramePr>
        <p:xfrm>
          <a:off x="838200" y="1016000"/>
          <a:ext cx="10515600" cy="5556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2695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9764-466C-44D7-893A-8B6BAA0E3030}"/>
              </a:ext>
            </a:extLst>
          </p:cNvPr>
          <p:cNvSpPr>
            <a:spLocks noGrp="1"/>
          </p:cNvSpPr>
          <p:nvPr>
            <p:ph type="title"/>
          </p:nvPr>
        </p:nvSpPr>
        <p:spPr/>
        <p:txBody>
          <a:bodyPr/>
          <a:lstStyle/>
          <a:p>
            <a:r>
              <a:rPr lang="en-US" dirty="0"/>
              <a:t>Study 1 : Effectiveness</a:t>
            </a:r>
          </a:p>
        </p:txBody>
      </p:sp>
      <p:sp>
        <p:nvSpPr>
          <p:cNvPr id="3" name="Content Placeholder 2">
            <a:extLst>
              <a:ext uri="{FF2B5EF4-FFF2-40B4-BE49-F238E27FC236}">
                <a16:creationId xmlns:a16="http://schemas.microsoft.com/office/drawing/2014/main" id="{4915B872-6CDB-4EB5-94D6-786075C7363B}"/>
              </a:ext>
            </a:extLst>
          </p:cNvPr>
          <p:cNvSpPr>
            <a:spLocks noGrp="1"/>
          </p:cNvSpPr>
          <p:nvPr>
            <p:ph idx="1"/>
          </p:nvPr>
        </p:nvSpPr>
        <p:spPr/>
        <p:txBody>
          <a:bodyPr/>
          <a:lstStyle/>
          <a:p>
            <a:r>
              <a:rPr lang="en-US" dirty="0"/>
              <a:t>We propose :</a:t>
            </a:r>
          </a:p>
          <a:p>
            <a:pPr lvl="1"/>
            <a:r>
              <a:rPr lang="en-US" dirty="0"/>
              <a:t>Unified (Existing user + New user)</a:t>
            </a:r>
          </a:p>
          <a:p>
            <a:pPr lvl="1"/>
            <a:r>
              <a:rPr lang="en-US" dirty="0"/>
              <a:t>Time aware</a:t>
            </a:r>
          </a:p>
          <a:p>
            <a:pPr lvl="1"/>
            <a:r>
              <a:rPr lang="en-US" dirty="0"/>
              <a:t>Cross-network, recommender solution</a:t>
            </a:r>
          </a:p>
          <a:p>
            <a:pPr lvl="1"/>
            <a:endParaRPr lang="en-US" dirty="0"/>
          </a:p>
          <a:p>
            <a:pPr lvl="1"/>
            <a:endParaRPr lang="en-US" dirty="0"/>
          </a:p>
          <a:p>
            <a:r>
              <a:rPr lang="en-US" dirty="0"/>
              <a:t>YouTube video recommendations using Twitter auxiliary information</a:t>
            </a:r>
          </a:p>
          <a:p>
            <a:endParaRPr lang="en-US" dirty="0"/>
          </a:p>
          <a:p>
            <a:endParaRPr lang="en-US" dirty="0"/>
          </a:p>
          <a:p>
            <a:endParaRPr lang="en-US" dirty="0"/>
          </a:p>
        </p:txBody>
      </p:sp>
      <p:grpSp>
        <p:nvGrpSpPr>
          <p:cNvPr id="4" name="Group 3">
            <a:extLst>
              <a:ext uri="{FF2B5EF4-FFF2-40B4-BE49-F238E27FC236}">
                <a16:creationId xmlns:a16="http://schemas.microsoft.com/office/drawing/2014/main" id="{0E8A5F7B-2C30-4057-AD91-96C9A5DEB001}"/>
              </a:ext>
            </a:extLst>
          </p:cNvPr>
          <p:cNvGrpSpPr/>
          <p:nvPr/>
        </p:nvGrpSpPr>
        <p:grpSpPr>
          <a:xfrm>
            <a:off x="4141900" y="4531549"/>
            <a:ext cx="3908199" cy="1272352"/>
            <a:chOff x="1492565" y="3802278"/>
            <a:chExt cx="6340769" cy="2064300"/>
          </a:xfrm>
        </p:grpSpPr>
        <p:grpSp>
          <p:nvGrpSpPr>
            <p:cNvPr id="5" name="Group 4">
              <a:extLst>
                <a:ext uri="{FF2B5EF4-FFF2-40B4-BE49-F238E27FC236}">
                  <a16:creationId xmlns:a16="http://schemas.microsoft.com/office/drawing/2014/main" id="{5E10A0D0-C426-46E9-9BAE-9D45088EA7D9}"/>
                </a:ext>
              </a:extLst>
            </p:cNvPr>
            <p:cNvGrpSpPr/>
            <p:nvPr/>
          </p:nvGrpSpPr>
          <p:grpSpPr>
            <a:xfrm>
              <a:off x="1492565" y="5150033"/>
              <a:ext cx="6340769" cy="716545"/>
              <a:chOff x="1494890" y="4905275"/>
              <a:chExt cx="6340769" cy="716545"/>
            </a:xfrm>
          </p:grpSpPr>
          <p:sp>
            <p:nvSpPr>
              <p:cNvPr id="9" name="TextBox 8">
                <a:extLst>
                  <a:ext uri="{FF2B5EF4-FFF2-40B4-BE49-F238E27FC236}">
                    <a16:creationId xmlns:a16="http://schemas.microsoft.com/office/drawing/2014/main" id="{940FE5BD-14BF-48FF-8C6B-88FBA653B284}"/>
                  </a:ext>
                </a:extLst>
              </p:cNvPr>
              <p:cNvSpPr txBox="1"/>
              <p:nvPr/>
            </p:nvSpPr>
            <p:spPr>
              <a:xfrm>
                <a:off x="1494890" y="4915785"/>
                <a:ext cx="2193087" cy="599768"/>
              </a:xfrm>
              <a:prstGeom prst="rect">
                <a:avLst/>
              </a:prstGeom>
              <a:noFill/>
            </p:spPr>
            <p:txBody>
              <a:bodyPr wrap="none" rtlCol="0">
                <a:spAutoFit/>
              </a:bodyPr>
              <a:lstStyle/>
              <a:p>
                <a:r>
                  <a:rPr lang="en-US" sz="1600" dirty="0"/>
                  <a:t>Source network</a:t>
                </a:r>
              </a:p>
            </p:txBody>
          </p:sp>
          <p:sp>
            <p:nvSpPr>
              <p:cNvPr id="10" name="TextBox 9">
                <a:extLst>
                  <a:ext uri="{FF2B5EF4-FFF2-40B4-BE49-F238E27FC236}">
                    <a16:creationId xmlns:a16="http://schemas.microsoft.com/office/drawing/2014/main" id="{7D188ED8-63E7-4871-BF32-599DDB4A76D2}"/>
                  </a:ext>
                </a:extLst>
              </p:cNvPr>
              <p:cNvSpPr txBox="1"/>
              <p:nvPr/>
            </p:nvSpPr>
            <p:spPr>
              <a:xfrm>
                <a:off x="5446990" y="4905275"/>
                <a:ext cx="2388669" cy="716545"/>
              </a:xfrm>
              <a:prstGeom prst="rect">
                <a:avLst/>
              </a:prstGeom>
              <a:noFill/>
            </p:spPr>
            <p:txBody>
              <a:bodyPr wrap="square" rtlCol="0">
                <a:spAutoFit/>
              </a:bodyPr>
              <a:lstStyle/>
              <a:p>
                <a:r>
                  <a:rPr lang="en-US" sz="1600" dirty="0"/>
                  <a:t>Target network</a:t>
                </a:r>
              </a:p>
            </p:txBody>
          </p:sp>
        </p:grpSp>
        <p:pic>
          <p:nvPicPr>
            <p:cNvPr id="6" name="Picture 2" descr="Image result for twitter and youtube logos">
              <a:extLst>
                <a:ext uri="{FF2B5EF4-FFF2-40B4-BE49-F238E27FC236}">
                  <a16:creationId xmlns:a16="http://schemas.microsoft.com/office/drawing/2014/main" id="{B7963B38-9672-4F09-B147-4031CA8E98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2" r="34445"/>
            <a:stretch/>
          </p:blipFill>
          <p:spPr bwMode="auto">
            <a:xfrm>
              <a:off x="1935887" y="3818628"/>
              <a:ext cx="1319325" cy="1176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Image result for twitter and youtube logos">
              <a:extLst>
                <a:ext uri="{FF2B5EF4-FFF2-40B4-BE49-F238E27FC236}">
                  <a16:creationId xmlns:a16="http://schemas.microsoft.com/office/drawing/2014/main" id="{1CFA9427-3870-4E81-86C5-C9F73B2FC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10" t="-1745" r="-1853" b="-1034"/>
            <a:stretch/>
          </p:blipFill>
          <p:spPr bwMode="auto">
            <a:xfrm>
              <a:off x="5944392" y="3802278"/>
              <a:ext cx="1319325" cy="1209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Right Arrow 15">
              <a:extLst>
                <a:ext uri="{FF2B5EF4-FFF2-40B4-BE49-F238E27FC236}">
                  <a16:creationId xmlns:a16="http://schemas.microsoft.com/office/drawing/2014/main" id="{D2778CF4-556C-4EE9-9673-3CA42A74BB1B}"/>
                </a:ext>
              </a:extLst>
            </p:cNvPr>
            <p:cNvSpPr/>
            <p:nvPr/>
          </p:nvSpPr>
          <p:spPr bwMode="auto">
            <a:xfrm>
              <a:off x="4157104" y="4126664"/>
              <a:ext cx="885395" cy="560256"/>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spTree>
    <p:extLst>
      <p:ext uri="{BB962C8B-B14F-4D97-AF65-F5344CB8AC3E}">
        <p14:creationId xmlns:p14="http://schemas.microsoft.com/office/powerpoint/2010/main" val="125422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5B555-AF17-45F1-B0EC-F285A6364166}"/>
              </a:ext>
            </a:extLst>
          </p:cNvPr>
          <p:cNvSpPr>
            <a:spLocks noGrp="1"/>
          </p:cNvSpPr>
          <p:nvPr>
            <p:ph type="title"/>
          </p:nvPr>
        </p:nvSpPr>
        <p:spPr/>
        <p:txBody>
          <a:bodyPr>
            <a:normAutofit/>
          </a:bodyPr>
          <a:lstStyle/>
          <a:p>
            <a:r>
              <a:rPr lang="en-US" dirty="0"/>
              <a:t>Study 1: Effectiveness</a:t>
            </a:r>
          </a:p>
        </p:txBody>
      </p:sp>
      <p:sp>
        <p:nvSpPr>
          <p:cNvPr id="3" name="Content Placeholder 2">
            <a:extLst>
              <a:ext uri="{FF2B5EF4-FFF2-40B4-BE49-F238E27FC236}">
                <a16:creationId xmlns:a16="http://schemas.microsoft.com/office/drawing/2014/main" id="{5A8C270B-F164-46FB-A9A6-713F2E73D6EF}"/>
              </a:ext>
            </a:extLst>
          </p:cNvPr>
          <p:cNvSpPr>
            <a:spLocks noGrp="1"/>
          </p:cNvSpPr>
          <p:nvPr>
            <p:ph idx="1"/>
          </p:nvPr>
        </p:nvSpPr>
        <p:spPr/>
        <p:txBody>
          <a:bodyPr/>
          <a:lstStyle/>
          <a:p>
            <a:r>
              <a:rPr lang="en-US" dirty="0"/>
              <a:t>YouTube recommender System using Twitter auxiliary data</a:t>
            </a:r>
          </a:p>
          <a:p>
            <a:r>
              <a:rPr lang="en-US" dirty="0"/>
              <a:t>new user and Existing user recommendations</a:t>
            </a:r>
          </a:p>
          <a:p>
            <a:pPr lvl="1"/>
            <a:endParaRPr lang="en-US" dirty="0"/>
          </a:p>
          <a:p>
            <a:pPr lvl="1"/>
            <a:endParaRPr lang="en-US" dirty="0"/>
          </a:p>
          <a:p>
            <a:r>
              <a:rPr lang="en-US" dirty="0"/>
              <a:t>Study 2: Practicality</a:t>
            </a:r>
          </a:p>
          <a:p>
            <a:pPr lvl="1"/>
            <a:r>
              <a:rPr lang="en-US" dirty="0"/>
              <a:t>Online Cross-network Recommender Systems</a:t>
            </a:r>
          </a:p>
          <a:p>
            <a:pPr lvl="1"/>
            <a:r>
              <a:rPr lang="en-US" dirty="0"/>
              <a:t>Extended vanilla LSTM to support recommendations</a:t>
            </a:r>
          </a:p>
          <a:p>
            <a:pPr lvl="1"/>
            <a:endParaRPr lang="en-US" dirty="0"/>
          </a:p>
        </p:txBody>
      </p:sp>
    </p:spTree>
    <p:extLst>
      <p:ext uri="{BB962C8B-B14F-4D97-AF65-F5344CB8AC3E}">
        <p14:creationId xmlns:p14="http://schemas.microsoft.com/office/powerpoint/2010/main" val="1955150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4956-EA49-442B-96D3-64980CB648BF}"/>
              </a:ext>
            </a:extLst>
          </p:cNvPr>
          <p:cNvSpPr>
            <a:spLocks noGrp="1"/>
          </p:cNvSpPr>
          <p:nvPr>
            <p:ph type="title"/>
          </p:nvPr>
        </p:nvSpPr>
        <p:spPr>
          <a:xfrm>
            <a:off x="838200" y="89352"/>
            <a:ext cx="10515600" cy="854075"/>
          </a:xfrm>
        </p:spPr>
        <p:txBody>
          <a:bodyPr>
            <a:normAutofit/>
          </a:bodyPr>
          <a:lstStyle/>
          <a:p>
            <a:r>
              <a:rPr lang="en-US" sz="5400" dirty="0"/>
              <a:t>Study 1: Brief Overview</a:t>
            </a:r>
          </a:p>
        </p:txBody>
      </p:sp>
      <p:grpSp>
        <p:nvGrpSpPr>
          <p:cNvPr id="12" name="Group 11">
            <a:extLst>
              <a:ext uri="{FF2B5EF4-FFF2-40B4-BE49-F238E27FC236}">
                <a16:creationId xmlns:a16="http://schemas.microsoft.com/office/drawing/2014/main" id="{54F689BB-0AC1-4EDE-8745-0C8EC7DB4EB3}"/>
              </a:ext>
            </a:extLst>
          </p:cNvPr>
          <p:cNvGrpSpPr/>
          <p:nvPr/>
        </p:nvGrpSpPr>
        <p:grpSpPr>
          <a:xfrm>
            <a:off x="2272361" y="2065734"/>
            <a:ext cx="2382857" cy="569636"/>
            <a:chOff x="2967686" y="2103834"/>
            <a:chExt cx="2382857" cy="569636"/>
          </a:xfrm>
        </p:grpSpPr>
        <p:sp>
          <p:nvSpPr>
            <p:cNvPr id="60" name="Rounded Rectangle 56">
              <a:extLst>
                <a:ext uri="{FF2B5EF4-FFF2-40B4-BE49-F238E27FC236}">
                  <a16:creationId xmlns:a16="http://schemas.microsoft.com/office/drawing/2014/main" id="{060B3DF6-293A-402D-8B72-DA734BE62F62}"/>
                </a:ext>
              </a:extLst>
            </p:cNvPr>
            <p:cNvSpPr/>
            <p:nvPr/>
          </p:nvSpPr>
          <p:spPr>
            <a:xfrm>
              <a:off x="3516393" y="2103834"/>
              <a:ext cx="1834150" cy="569636"/>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Source information transfer function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 name="Right Arrow 57">
              <a:extLst>
                <a:ext uri="{FF2B5EF4-FFF2-40B4-BE49-F238E27FC236}">
                  <a16:creationId xmlns:a16="http://schemas.microsoft.com/office/drawing/2014/main" id="{19B4FD40-1635-4246-8E80-7049B1693A0D}"/>
                </a:ext>
              </a:extLst>
            </p:cNvPr>
            <p:cNvSpPr/>
            <p:nvPr/>
          </p:nvSpPr>
          <p:spPr>
            <a:xfrm>
              <a:off x="2967686" y="2302433"/>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nvGrpSpPr>
          <p:cNvPr id="15" name="Group 14">
            <a:extLst>
              <a:ext uri="{FF2B5EF4-FFF2-40B4-BE49-F238E27FC236}">
                <a16:creationId xmlns:a16="http://schemas.microsoft.com/office/drawing/2014/main" id="{C22FBDE3-044B-4EDD-87B1-11050E4ACF7D}"/>
              </a:ext>
            </a:extLst>
          </p:cNvPr>
          <p:cNvGrpSpPr/>
          <p:nvPr/>
        </p:nvGrpSpPr>
        <p:grpSpPr>
          <a:xfrm>
            <a:off x="4725275" y="2065733"/>
            <a:ext cx="1895653" cy="1082667"/>
            <a:chOff x="4725275" y="2065733"/>
            <a:chExt cx="1895653" cy="1082667"/>
          </a:xfrm>
        </p:grpSpPr>
        <p:pic>
          <p:nvPicPr>
            <p:cNvPr id="63" name="Picture 62" descr="Image result for recommendations">
              <a:extLst>
                <a:ext uri="{FF2B5EF4-FFF2-40B4-BE49-F238E27FC236}">
                  <a16:creationId xmlns:a16="http://schemas.microsoft.com/office/drawing/2014/main" id="{FF883AF4-E209-469A-8DE3-8A58B172C45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1687" y="2065733"/>
              <a:ext cx="544806" cy="557410"/>
            </a:xfrm>
            <a:prstGeom prst="rect">
              <a:avLst/>
            </a:prstGeom>
            <a:noFill/>
            <a:ln>
              <a:noFill/>
            </a:ln>
          </p:spPr>
        </p:pic>
        <p:sp>
          <p:nvSpPr>
            <p:cNvPr id="62" name="Right Arrow 58">
              <a:extLst>
                <a:ext uri="{FF2B5EF4-FFF2-40B4-BE49-F238E27FC236}">
                  <a16:creationId xmlns:a16="http://schemas.microsoft.com/office/drawing/2014/main" id="{05768BBE-3DAC-4056-8E23-7F53B9A04B6E}"/>
                </a:ext>
              </a:extLst>
            </p:cNvPr>
            <p:cNvSpPr/>
            <p:nvPr/>
          </p:nvSpPr>
          <p:spPr>
            <a:xfrm>
              <a:off x="4725275" y="2264333"/>
              <a:ext cx="466935" cy="164645"/>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55" name="Text Box 2">
              <a:extLst>
                <a:ext uri="{FF2B5EF4-FFF2-40B4-BE49-F238E27FC236}">
                  <a16:creationId xmlns:a16="http://schemas.microsoft.com/office/drawing/2014/main" id="{61D96BB2-7EC1-40B2-AD83-8BC958CDC593}"/>
                </a:ext>
              </a:extLst>
            </p:cNvPr>
            <p:cNvSpPr txBox="1">
              <a:spLocks noChangeArrowheads="1"/>
            </p:cNvSpPr>
            <p:nvPr/>
          </p:nvSpPr>
          <p:spPr bwMode="auto">
            <a:xfrm>
              <a:off x="4781588" y="2543893"/>
              <a:ext cx="1839340" cy="60450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Recommendations for new users</a:t>
              </a:r>
              <a:endParaRPr lang="en-US" sz="1600" dirty="0">
                <a:effectLst/>
                <a:latin typeface="Times New Roman" panose="02020603050405020304" pitchFamily="18" charset="0"/>
                <a:ea typeface="Times New Roman" panose="02020603050405020304" pitchFamily="18" charset="0"/>
              </a:endParaRPr>
            </a:p>
          </p:txBody>
        </p:sp>
      </p:grpSp>
      <p:grpSp>
        <p:nvGrpSpPr>
          <p:cNvPr id="13" name="Group 12">
            <a:extLst>
              <a:ext uri="{FF2B5EF4-FFF2-40B4-BE49-F238E27FC236}">
                <a16:creationId xmlns:a16="http://schemas.microsoft.com/office/drawing/2014/main" id="{315C4DC6-6A10-426F-BEE8-C509F07BD9DB}"/>
              </a:ext>
            </a:extLst>
          </p:cNvPr>
          <p:cNvGrpSpPr/>
          <p:nvPr/>
        </p:nvGrpSpPr>
        <p:grpSpPr>
          <a:xfrm>
            <a:off x="2301925" y="2762910"/>
            <a:ext cx="2444826" cy="1757826"/>
            <a:chOff x="2967578" y="2815318"/>
            <a:chExt cx="2444826" cy="1757826"/>
          </a:xfrm>
        </p:grpSpPr>
        <p:sp>
          <p:nvSpPr>
            <p:cNvPr id="10" name="Right Arrow 260">
              <a:extLst>
                <a:ext uri="{FF2B5EF4-FFF2-40B4-BE49-F238E27FC236}">
                  <a16:creationId xmlns:a16="http://schemas.microsoft.com/office/drawing/2014/main" id="{398C0914-C887-42E6-B53E-1F68BC9E94AB}"/>
                </a:ext>
              </a:extLst>
            </p:cNvPr>
            <p:cNvSpPr/>
            <p:nvPr/>
          </p:nvSpPr>
          <p:spPr>
            <a:xfrm rot="5400000">
              <a:off x="4067046" y="3108763"/>
              <a:ext cx="751653" cy="164763"/>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21" name="Rounded Rectangle 300">
              <a:extLst>
                <a:ext uri="{FF2B5EF4-FFF2-40B4-BE49-F238E27FC236}">
                  <a16:creationId xmlns:a16="http://schemas.microsoft.com/office/drawing/2014/main" id="{51DB5EB8-AB86-4034-B4E3-37D5A6BF3415}"/>
                </a:ext>
              </a:extLst>
            </p:cNvPr>
            <p:cNvSpPr/>
            <p:nvPr/>
          </p:nvSpPr>
          <p:spPr>
            <a:xfrm>
              <a:off x="3483535" y="3744714"/>
              <a:ext cx="1928869" cy="828430"/>
            </a:xfrm>
            <a:prstGeom prst="roundRect">
              <a:avLst>
                <a:gd name="adj" fmla="val 0"/>
              </a:avLst>
            </a:prstGeom>
            <a:noFill/>
            <a:ln w="127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Target information transfer and integration function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Right Arrow 307">
              <a:extLst>
                <a:ext uri="{FF2B5EF4-FFF2-40B4-BE49-F238E27FC236}">
                  <a16:creationId xmlns:a16="http://schemas.microsoft.com/office/drawing/2014/main" id="{F78AD839-22CC-4238-86CF-ECFEE3EAC9E2}"/>
                </a:ext>
              </a:extLst>
            </p:cNvPr>
            <p:cNvSpPr/>
            <p:nvPr/>
          </p:nvSpPr>
          <p:spPr>
            <a:xfrm>
              <a:off x="2967578" y="4104069"/>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grpSp>
        <p:nvGrpSpPr>
          <p:cNvPr id="11" name="Group 10">
            <a:extLst>
              <a:ext uri="{FF2B5EF4-FFF2-40B4-BE49-F238E27FC236}">
                <a16:creationId xmlns:a16="http://schemas.microsoft.com/office/drawing/2014/main" id="{76290242-106D-42E4-BECD-CF6456D0B850}"/>
              </a:ext>
            </a:extLst>
          </p:cNvPr>
          <p:cNvGrpSpPr/>
          <p:nvPr/>
        </p:nvGrpSpPr>
        <p:grpSpPr>
          <a:xfrm>
            <a:off x="87848" y="1246782"/>
            <a:ext cx="2184405" cy="5536537"/>
            <a:chOff x="783173" y="1284882"/>
            <a:chExt cx="2184405" cy="5536537"/>
          </a:xfrm>
        </p:grpSpPr>
        <p:grpSp>
          <p:nvGrpSpPr>
            <p:cNvPr id="5" name="Group 4">
              <a:extLst>
                <a:ext uri="{FF2B5EF4-FFF2-40B4-BE49-F238E27FC236}">
                  <a16:creationId xmlns:a16="http://schemas.microsoft.com/office/drawing/2014/main" id="{A22F82D3-122A-46A3-970E-C02EC1150B17}"/>
                </a:ext>
              </a:extLst>
            </p:cNvPr>
            <p:cNvGrpSpPr/>
            <p:nvPr/>
          </p:nvGrpSpPr>
          <p:grpSpPr>
            <a:xfrm>
              <a:off x="1017960" y="1284882"/>
              <a:ext cx="1949618" cy="2002579"/>
              <a:chOff x="1017960" y="1284882"/>
              <a:chExt cx="1949618" cy="2002579"/>
            </a:xfrm>
          </p:grpSpPr>
          <p:sp>
            <p:nvSpPr>
              <p:cNvPr id="92" name="Text Box 2">
                <a:extLst>
                  <a:ext uri="{FF2B5EF4-FFF2-40B4-BE49-F238E27FC236}">
                    <a16:creationId xmlns:a16="http://schemas.microsoft.com/office/drawing/2014/main" id="{00370544-7C70-4D38-AD81-970F8A43D611}"/>
                  </a:ext>
                </a:extLst>
              </p:cNvPr>
              <p:cNvSpPr txBox="1">
                <a:spLocks noChangeArrowheads="1"/>
              </p:cNvSpPr>
              <p:nvPr/>
            </p:nvSpPr>
            <p:spPr bwMode="auto">
              <a:xfrm>
                <a:off x="1017960" y="1284882"/>
                <a:ext cx="1949618" cy="578532"/>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Source network interactions</a:t>
                </a:r>
                <a:endParaRPr lang="en-US" sz="1600" dirty="0">
                  <a:effectLst/>
                  <a:latin typeface="Times New Roman" panose="02020603050405020304" pitchFamily="18" charset="0"/>
                  <a:ea typeface="Times New Roman" panose="02020603050405020304" pitchFamily="18" charset="0"/>
                </a:endParaRPr>
              </a:p>
            </p:txBody>
          </p:sp>
          <p:grpSp>
            <p:nvGrpSpPr>
              <p:cNvPr id="82" name="Group 81">
                <a:extLst>
                  <a:ext uri="{FF2B5EF4-FFF2-40B4-BE49-F238E27FC236}">
                    <a16:creationId xmlns:a16="http://schemas.microsoft.com/office/drawing/2014/main" id="{1D6F3955-6F14-4C33-B932-DFFE7CF29181}"/>
                  </a:ext>
                </a:extLst>
              </p:cNvPr>
              <p:cNvGrpSpPr/>
              <p:nvPr/>
            </p:nvGrpSpPr>
            <p:grpSpPr>
              <a:xfrm>
                <a:off x="1312736" y="1991299"/>
                <a:ext cx="1091354" cy="1005857"/>
                <a:chOff x="381869" y="324895"/>
                <a:chExt cx="862667" cy="795488"/>
              </a:xfrm>
            </p:grpSpPr>
            <p:pic>
              <p:nvPicPr>
                <p:cNvPr id="83" name="Picture 82" descr="Image result">
                  <a:extLst>
                    <a:ext uri="{FF2B5EF4-FFF2-40B4-BE49-F238E27FC236}">
                      <a16:creationId xmlns:a16="http://schemas.microsoft.com/office/drawing/2014/main" id="{F763CA83-E5BC-428B-BF33-2902033EDD55}"/>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4" name="Picture 83" descr="Image result">
                  <a:extLst>
                    <a:ext uri="{FF2B5EF4-FFF2-40B4-BE49-F238E27FC236}">
                      <a16:creationId xmlns:a16="http://schemas.microsoft.com/office/drawing/2014/main" id="{9CE048DF-6CAD-4B26-AC7E-CEF9E3F3DF1F}"/>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5" name="Picture 84" descr="Image result">
                  <a:extLst>
                    <a:ext uri="{FF2B5EF4-FFF2-40B4-BE49-F238E27FC236}">
                      <a16:creationId xmlns:a16="http://schemas.microsoft.com/office/drawing/2014/main" id="{3D5B7835-7231-4F4E-B3CD-8A0577CC3B28}"/>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6" name="Picture 85" descr="Image result">
                  <a:extLst>
                    <a:ext uri="{FF2B5EF4-FFF2-40B4-BE49-F238E27FC236}">
                      <a16:creationId xmlns:a16="http://schemas.microsoft.com/office/drawing/2014/main" id="{B1781B8F-23EA-4D9E-9F8F-B8C6CFB21593}"/>
                    </a:ext>
                  </a:extLst>
                </p:cNvPr>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0" name="Group 99">
                <a:extLst>
                  <a:ext uri="{FF2B5EF4-FFF2-40B4-BE49-F238E27FC236}">
                    <a16:creationId xmlns:a16="http://schemas.microsoft.com/office/drawing/2014/main" id="{195E9BF4-586F-4097-9C55-E00BC9192FDA}"/>
                  </a:ext>
                </a:extLst>
              </p:cNvPr>
              <p:cNvGrpSpPr/>
              <p:nvPr/>
            </p:nvGrpSpPr>
            <p:grpSpPr>
              <a:xfrm>
                <a:off x="1916286" y="2315323"/>
                <a:ext cx="772099" cy="972138"/>
                <a:chOff x="2706162" y="2330255"/>
                <a:chExt cx="772099" cy="972138"/>
              </a:xfrm>
              <a:noFill/>
            </p:grpSpPr>
            <mc:AlternateContent xmlns:mc="http://schemas.openxmlformats.org/markup-compatibility/2006" xmlns:a14="http://schemas.microsoft.com/office/drawing/2010/main">
              <mc:Choice Requires="a14">
                <p:sp>
                  <p:nvSpPr>
                    <p:cNvPr id="77" name="Text Box 2">
                      <a:extLst>
                        <a:ext uri="{FF2B5EF4-FFF2-40B4-BE49-F238E27FC236}">
                          <a16:creationId xmlns:a16="http://schemas.microsoft.com/office/drawing/2014/main" id="{64D52471-891D-48C0-8860-E4E05E550103}"/>
                        </a:ext>
                      </a:extLst>
                    </p:cNvPr>
                    <p:cNvSpPr txBox="1">
                      <a:spLocks noChangeArrowheads="1"/>
                    </p:cNvSpPr>
                    <p:nvPr/>
                  </p:nvSpPr>
                  <p:spPr bwMode="auto">
                    <a:xfrm>
                      <a:off x="2706162" y="293953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7" name="Text Box 2">
                      <a:extLst>
                        <a:ext uri="{FF2B5EF4-FFF2-40B4-BE49-F238E27FC236}">
                          <a16:creationId xmlns:a16="http://schemas.microsoft.com/office/drawing/2014/main" id="{64D52471-891D-48C0-8860-E4E05E550103}"/>
                        </a:ext>
                      </a:extLst>
                    </p:cNvPr>
                    <p:cNvSpPr txBox="1">
                      <a:spLocks noRot="1" noChangeAspect="1" noMove="1" noResize="1" noEditPoints="1" noAdjustHandles="1" noChangeArrowheads="1" noChangeShapeType="1" noTextEdit="1"/>
                    </p:cNvSpPr>
                    <p:nvPr/>
                  </p:nvSpPr>
                  <p:spPr bwMode="auto">
                    <a:xfrm>
                      <a:off x="2706162" y="2939535"/>
                      <a:ext cx="334743" cy="362858"/>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 Box 2">
                      <a:extLst>
                        <a:ext uri="{FF2B5EF4-FFF2-40B4-BE49-F238E27FC236}">
                          <a16:creationId xmlns:a16="http://schemas.microsoft.com/office/drawing/2014/main" id="{07DD6304-F0BE-4D7B-BCF3-75F305FD3A03}"/>
                        </a:ext>
                      </a:extLst>
                    </p:cNvPr>
                    <p:cNvSpPr txBox="1">
                      <a:spLocks noChangeArrowheads="1"/>
                    </p:cNvSpPr>
                    <p:nvPr/>
                  </p:nvSpPr>
                  <p:spPr bwMode="auto">
                    <a:xfrm>
                      <a:off x="2879603" y="2723830"/>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8" name="Text Box 2">
                      <a:extLst>
                        <a:ext uri="{FF2B5EF4-FFF2-40B4-BE49-F238E27FC236}">
                          <a16:creationId xmlns:a16="http://schemas.microsoft.com/office/drawing/2014/main" id="{07DD6304-F0BE-4D7B-BCF3-75F305FD3A03}"/>
                        </a:ext>
                      </a:extLst>
                    </p:cNvPr>
                    <p:cNvSpPr txBox="1">
                      <a:spLocks noRot="1" noChangeAspect="1" noMove="1" noResize="1" noEditPoints="1" noAdjustHandles="1" noChangeArrowheads="1" noChangeShapeType="1" noTextEdit="1"/>
                    </p:cNvSpPr>
                    <p:nvPr/>
                  </p:nvSpPr>
                  <p:spPr bwMode="auto">
                    <a:xfrm>
                      <a:off x="2879603" y="2723830"/>
                      <a:ext cx="334743" cy="362858"/>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 Box 2">
                      <a:extLst>
                        <a:ext uri="{FF2B5EF4-FFF2-40B4-BE49-F238E27FC236}">
                          <a16:creationId xmlns:a16="http://schemas.microsoft.com/office/drawing/2014/main" id="{6D12E044-DBFE-4D78-884E-FE5767A8BF7C}"/>
                        </a:ext>
                      </a:extLst>
                    </p:cNvPr>
                    <p:cNvSpPr txBox="1">
                      <a:spLocks noChangeArrowheads="1"/>
                    </p:cNvSpPr>
                    <p:nvPr/>
                  </p:nvSpPr>
                  <p:spPr bwMode="auto">
                    <a:xfrm>
                      <a:off x="3143518" y="2330255"/>
                      <a:ext cx="334743" cy="362858"/>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79" name="Text Box 2">
                      <a:extLst>
                        <a:ext uri="{FF2B5EF4-FFF2-40B4-BE49-F238E27FC236}">
                          <a16:creationId xmlns:a16="http://schemas.microsoft.com/office/drawing/2014/main" id="{6D12E044-DBFE-4D78-884E-FE5767A8BF7C}"/>
                        </a:ext>
                      </a:extLst>
                    </p:cNvPr>
                    <p:cNvSpPr txBox="1">
                      <a:spLocks noRot="1" noChangeAspect="1" noMove="1" noResize="1" noEditPoints="1" noAdjustHandles="1" noChangeArrowheads="1" noChangeShapeType="1" noTextEdit="1"/>
                    </p:cNvSpPr>
                    <p:nvPr/>
                  </p:nvSpPr>
                  <p:spPr bwMode="auto">
                    <a:xfrm>
                      <a:off x="3143518" y="2330255"/>
                      <a:ext cx="334743" cy="362858"/>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p:sp>
              <p:nvSpPr>
                <p:cNvPr id="76" name="TextBox 307">
                  <a:extLst>
                    <a:ext uri="{FF2B5EF4-FFF2-40B4-BE49-F238E27FC236}">
                      <a16:creationId xmlns:a16="http://schemas.microsoft.com/office/drawing/2014/main" id="{9944ACB8-DC4B-4133-A1C5-B0CB5C456331}"/>
                    </a:ext>
                  </a:extLst>
                </p:cNvPr>
                <p:cNvSpPr txBox="1"/>
                <p:nvPr/>
              </p:nvSpPr>
              <p:spPr>
                <a:xfrm rot="17867559">
                  <a:off x="2991685" y="2619932"/>
                  <a:ext cx="231413" cy="331938"/>
                </a:xfrm>
                <a:prstGeom prst="rect">
                  <a:avLst/>
                </a:prstGeom>
                <a:grpFill/>
              </p:spPr>
              <p:txBody>
                <a:bodyPr wrap="square" rtlCol="0">
                  <a:noAutofit/>
                </a:bodyPr>
                <a:lstStyle/>
                <a:p>
                  <a:pPr marL="0" marR="0">
                    <a:spcBef>
                      <a:spcPts val="0"/>
                    </a:spcBef>
                    <a:spcAft>
                      <a:spcPts val="0"/>
                    </a:spcAft>
                  </a:pPr>
                  <a:r>
                    <a:rPr lang="en-U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grpSp>
        </p:grpSp>
        <p:grpSp>
          <p:nvGrpSpPr>
            <p:cNvPr id="8" name="Group 7">
              <a:extLst>
                <a:ext uri="{FF2B5EF4-FFF2-40B4-BE49-F238E27FC236}">
                  <a16:creationId xmlns:a16="http://schemas.microsoft.com/office/drawing/2014/main" id="{8B9953A4-9690-44A7-89AC-F16E4EF70447}"/>
                </a:ext>
              </a:extLst>
            </p:cNvPr>
            <p:cNvGrpSpPr/>
            <p:nvPr/>
          </p:nvGrpSpPr>
          <p:grpSpPr>
            <a:xfrm>
              <a:off x="783173" y="3784432"/>
              <a:ext cx="1949392" cy="2062849"/>
              <a:chOff x="783173" y="3784432"/>
              <a:chExt cx="1949392" cy="2062849"/>
            </a:xfrm>
          </p:grpSpPr>
          <p:sp>
            <p:nvSpPr>
              <p:cNvPr id="51" name="Text Box 2">
                <a:extLst>
                  <a:ext uri="{FF2B5EF4-FFF2-40B4-BE49-F238E27FC236}">
                    <a16:creationId xmlns:a16="http://schemas.microsoft.com/office/drawing/2014/main" id="{ED9B498F-C360-4DDE-90DF-1C9162052F31}"/>
                  </a:ext>
                </a:extLst>
              </p:cNvPr>
              <p:cNvSpPr txBox="1">
                <a:spLocks noChangeArrowheads="1"/>
              </p:cNvSpPr>
              <p:nvPr/>
            </p:nvSpPr>
            <p:spPr bwMode="auto">
              <a:xfrm>
                <a:off x="783173" y="5268953"/>
                <a:ext cx="1949392" cy="578328"/>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Target network interactions</a:t>
                </a:r>
                <a:endParaRPr lang="en-US" sz="1600" dirty="0">
                  <a:effectLst/>
                  <a:latin typeface="Times New Roman" panose="02020603050405020304" pitchFamily="18" charset="0"/>
                  <a:ea typeface="Times New Roman" panose="02020603050405020304" pitchFamily="18" charset="0"/>
                </a:endParaRPr>
              </a:p>
            </p:txBody>
          </p:sp>
          <p:grpSp>
            <p:nvGrpSpPr>
              <p:cNvPr id="43" name="Group 42">
                <a:extLst>
                  <a:ext uri="{FF2B5EF4-FFF2-40B4-BE49-F238E27FC236}">
                    <a16:creationId xmlns:a16="http://schemas.microsoft.com/office/drawing/2014/main" id="{68486BB3-1BD0-40E2-80B8-AC5CDC9E6D70}"/>
                  </a:ext>
                </a:extLst>
              </p:cNvPr>
              <p:cNvGrpSpPr/>
              <p:nvPr/>
            </p:nvGrpSpPr>
            <p:grpSpPr>
              <a:xfrm>
                <a:off x="1312559" y="3784432"/>
                <a:ext cx="1090948" cy="1005374"/>
                <a:chOff x="381869" y="324895"/>
                <a:chExt cx="862667" cy="795488"/>
              </a:xfrm>
            </p:grpSpPr>
            <p:pic>
              <p:nvPicPr>
                <p:cNvPr id="44" name="Picture 43" descr="Image result">
                  <a:extLst>
                    <a:ext uri="{FF2B5EF4-FFF2-40B4-BE49-F238E27FC236}">
                      <a16:creationId xmlns:a16="http://schemas.microsoft.com/office/drawing/2014/main" id="{44E21F67-7031-4165-853F-EC587432AAD9}"/>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733998" y="32489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5" name="Picture 44" descr="Image result">
                  <a:extLst>
                    <a:ext uri="{FF2B5EF4-FFF2-40B4-BE49-F238E27FC236}">
                      <a16:creationId xmlns:a16="http://schemas.microsoft.com/office/drawing/2014/main" id="{0E61CE1C-93CC-4E33-B30F-A802C68100CF}"/>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619536" y="474314"/>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6" name="Picture 45" descr="Image result">
                  <a:extLst>
                    <a:ext uri="{FF2B5EF4-FFF2-40B4-BE49-F238E27FC236}">
                      <a16:creationId xmlns:a16="http://schemas.microsoft.com/office/drawing/2014/main" id="{9E419FDA-44F6-4C81-B0BF-3F1C340A78B7}"/>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524572" y="639144"/>
                  <a:ext cx="510538" cy="356547"/>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47" name="Picture 46" descr="Image result">
                  <a:extLst>
                    <a:ext uri="{FF2B5EF4-FFF2-40B4-BE49-F238E27FC236}">
                      <a16:creationId xmlns:a16="http://schemas.microsoft.com/office/drawing/2014/main" id="{E58F4477-AC4D-4710-9B5B-7300C15C2BC0}"/>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t="45384" r="46462"/>
                <a:stretch/>
              </p:blipFill>
              <p:spPr bwMode="auto">
                <a:xfrm>
                  <a:off x="381869" y="763835"/>
                  <a:ext cx="510538" cy="35654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pSp>
          <p:grpSp>
            <p:nvGrpSpPr>
              <p:cNvPr id="101" name="Group 100">
                <a:extLst>
                  <a:ext uri="{FF2B5EF4-FFF2-40B4-BE49-F238E27FC236}">
                    <a16:creationId xmlns:a16="http://schemas.microsoft.com/office/drawing/2014/main" id="{C398E6DF-3B88-41B4-BBEC-C6BDCFA38624}"/>
                  </a:ext>
                </a:extLst>
              </p:cNvPr>
              <p:cNvGrpSpPr/>
              <p:nvPr/>
            </p:nvGrpSpPr>
            <p:grpSpPr>
              <a:xfrm>
                <a:off x="1915886" y="4108300"/>
                <a:ext cx="771811" cy="971671"/>
                <a:chOff x="2705762" y="4123232"/>
                <a:chExt cx="771811" cy="971671"/>
              </a:xfrm>
              <a:noFill/>
            </p:grpSpPr>
            <mc:AlternateContent xmlns:mc="http://schemas.openxmlformats.org/markup-compatibility/2006" xmlns:a14="http://schemas.microsoft.com/office/drawing/2010/main">
              <mc:Choice Requires="a14">
                <p:sp>
                  <p:nvSpPr>
                    <p:cNvPr id="38" name="Text Box 2">
                      <a:extLst>
                        <a:ext uri="{FF2B5EF4-FFF2-40B4-BE49-F238E27FC236}">
                          <a16:creationId xmlns:a16="http://schemas.microsoft.com/office/drawing/2014/main" id="{17DDA601-9181-426B-93B4-80439957799B}"/>
                        </a:ext>
                      </a:extLst>
                    </p:cNvPr>
                    <p:cNvSpPr txBox="1">
                      <a:spLocks noChangeArrowheads="1"/>
                    </p:cNvSpPr>
                    <p:nvPr/>
                  </p:nvSpPr>
                  <p:spPr bwMode="auto">
                    <a:xfrm>
                      <a:off x="2705762" y="4732220"/>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1</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8" name="Text Box 2">
                      <a:extLst>
                        <a:ext uri="{FF2B5EF4-FFF2-40B4-BE49-F238E27FC236}">
                          <a16:creationId xmlns:a16="http://schemas.microsoft.com/office/drawing/2014/main" id="{17DDA601-9181-426B-93B4-80439957799B}"/>
                        </a:ext>
                      </a:extLst>
                    </p:cNvPr>
                    <p:cNvSpPr txBox="1">
                      <a:spLocks noRot="1" noChangeAspect="1" noMove="1" noResize="1" noEditPoints="1" noAdjustHandles="1" noChangeArrowheads="1" noChangeShapeType="1" noTextEdit="1"/>
                    </p:cNvSpPr>
                    <p:nvPr/>
                  </p:nvSpPr>
                  <p:spPr bwMode="auto">
                    <a:xfrm>
                      <a:off x="2705762" y="4732220"/>
                      <a:ext cx="334619" cy="362683"/>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 Box 2">
                      <a:extLst>
                        <a:ext uri="{FF2B5EF4-FFF2-40B4-BE49-F238E27FC236}">
                          <a16:creationId xmlns:a16="http://schemas.microsoft.com/office/drawing/2014/main" id="{234AA3D2-48EF-4D37-B65D-AFDE049730E9}"/>
                        </a:ext>
                      </a:extLst>
                    </p:cNvPr>
                    <p:cNvSpPr txBox="1">
                      <a:spLocks noChangeArrowheads="1"/>
                    </p:cNvSpPr>
                    <p:nvPr/>
                  </p:nvSpPr>
                  <p:spPr bwMode="auto">
                    <a:xfrm>
                      <a:off x="2879138" y="4516618"/>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2</m:t>
                                </m:r>
                              </m:sub>
                            </m:sSub>
                          </m:oMath>
                        </m:oMathPara>
                      </a14:m>
                      <a:endParaRPr lang="en-US" sz="1600">
                        <a:effectLst/>
                        <a:latin typeface="Times New Roman" panose="02020603050405020304" pitchFamily="18" charset="0"/>
                        <a:ea typeface="Times New Roman" panose="02020603050405020304" pitchFamily="18" charset="0"/>
                      </a:endParaRPr>
                    </a:p>
                  </p:txBody>
                </p:sp>
              </mc:Choice>
              <mc:Fallback xmlns="">
                <p:sp>
                  <p:nvSpPr>
                    <p:cNvPr id="39" name="Text Box 2">
                      <a:extLst>
                        <a:ext uri="{FF2B5EF4-FFF2-40B4-BE49-F238E27FC236}">
                          <a16:creationId xmlns:a16="http://schemas.microsoft.com/office/drawing/2014/main" id="{234AA3D2-48EF-4D37-B65D-AFDE049730E9}"/>
                        </a:ext>
                      </a:extLst>
                    </p:cNvPr>
                    <p:cNvSpPr txBox="1">
                      <a:spLocks noRot="1" noChangeAspect="1" noMove="1" noResize="1" noEditPoints="1" noAdjustHandles="1" noChangeArrowheads="1" noChangeShapeType="1" noTextEdit="1"/>
                    </p:cNvSpPr>
                    <p:nvPr/>
                  </p:nvSpPr>
                  <p:spPr bwMode="auto">
                    <a:xfrm>
                      <a:off x="2879138" y="4516618"/>
                      <a:ext cx="334619" cy="362683"/>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2">
                      <a:extLst>
                        <a:ext uri="{FF2B5EF4-FFF2-40B4-BE49-F238E27FC236}">
                          <a16:creationId xmlns:a16="http://schemas.microsoft.com/office/drawing/2014/main" id="{AEAFCC8B-C957-4168-836B-0F425B1B7AD6}"/>
                        </a:ext>
                      </a:extLst>
                    </p:cNvPr>
                    <p:cNvSpPr txBox="1">
                      <a:spLocks noChangeArrowheads="1"/>
                    </p:cNvSpPr>
                    <p:nvPr/>
                  </p:nvSpPr>
                  <p:spPr bwMode="auto">
                    <a:xfrm>
                      <a:off x="3142954" y="4123232"/>
                      <a:ext cx="334619" cy="362683"/>
                    </a:xfrm>
                    <a:prstGeom prst="rect">
                      <a:avLst/>
                    </a:prstGeom>
                    <a:grpFill/>
                    <a:ln w="9525">
                      <a:no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600" i="1" kern="1200">
                                    <a:solidFill>
                                      <a:srgbClr val="000000"/>
                                    </a:solidFill>
                                    <a:effectLst/>
                                    <a:latin typeface="Cambria Math" panose="02040503050406030204" pitchFamily="18" charset="0"/>
                                    <a:ea typeface="Calibri" panose="020F0502020204030204" pitchFamily="34" charset="0"/>
                                  </a:rPr>
                                </m:ctrlPr>
                              </m:sSubPr>
                              <m:e>
                                <m:r>
                                  <a:rPr lang="en-US" sz="1600" i="1" kern="1200">
                                    <a:solidFill>
                                      <a:srgbClr val="000000"/>
                                    </a:solidFill>
                                    <a:effectLst/>
                                    <a:latin typeface="Cambria Math" panose="02040503050406030204" pitchFamily="18" charset="0"/>
                                    <a:ea typeface="Calibri" panose="020F0502020204030204" pitchFamily="34" charset="0"/>
                                  </a:rPr>
                                  <m:t>𝑡</m:t>
                                </m:r>
                              </m:e>
                              <m:sub>
                                <m:r>
                                  <a:rPr lang="en-US" sz="1600" i="1" kern="1200">
                                    <a:solidFill>
                                      <a:srgbClr val="000000"/>
                                    </a:solidFill>
                                    <a:effectLst/>
                                    <a:latin typeface="Cambria Math" panose="02040503050406030204" pitchFamily="18" charset="0"/>
                                    <a:ea typeface="Calibri" panose="020F0502020204030204" pitchFamily="34" charset="0"/>
                                  </a:rPr>
                                  <m:t>𝑛</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40" name="Text Box 2">
                      <a:extLst>
                        <a:ext uri="{FF2B5EF4-FFF2-40B4-BE49-F238E27FC236}">
                          <a16:creationId xmlns:a16="http://schemas.microsoft.com/office/drawing/2014/main" id="{AEAFCC8B-C957-4168-836B-0F425B1B7AD6}"/>
                        </a:ext>
                      </a:extLst>
                    </p:cNvPr>
                    <p:cNvSpPr txBox="1">
                      <a:spLocks noRot="1" noChangeAspect="1" noMove="1" noResize="1" noEditPoints="1" noAdjustHandles="1" noChangeArrowheads="1" noChangeShapeType="1" noTextEdit="1"/>
                    </p:cNvSpPr>
                    <p:nvPr/>
                  </p:nvSpPr>
                  <p:spPr bwMode="auto">
                    <a:xfrm>
                      <a:off x="3142954" y="4123232"/>
                      <a:ext cx="334619" cy="362683"/>
                    </a:xfrm>
                    <a:prstGeom prst="rect">
                      <a:avLst/>
                    </a:prstGeom>
                    <a:blipFill>
                      <a:blip r:embed="rId9"/>
                      <a:stretch>
                        <a:fillRect/>
                      </a:stretch>
                    </a:blipFill>
                    <a:ln w="9525">
                      <a:noFill/>
                      <a:miter lim="800000"/>
                      <a:headEnd/>
                      <a:tailEnd/>
                    </a:ln>
                  </p:spPr>
                  <p:txBody>
                    <a:bodyPr/>
                    <a:lstStyle/>
                    <a:p>
                      <a:r>
                        <a:rPr lang="en-US">
                          <a:noFill/>
                        </a:rPr>
                        <a:t> </a:t>
                      </a:r>
                    </a:p>
                  </p:txBody>
                </p:sp>
              </mc:Fallback>
            </mc:AlternateContent>
            <p:sp>
              <p:nvSpPr>
                <p:cNvPr id="37" name="TextBox 307">
                  <a:extLst>
                    <a:ext uri="{FF2B5EF4-FFF2-40B4-BE49-F238E27FC236}">
                      <a16:creationId xmlns:a16="http://schemas.microsoft.com/office/drawing/2014/main" id="{E09E6372-1146-4F84-B7F9-51C9D01403DE}"/>
                    </a:ext>
                  </a:extLst>
                </p:cNvPr>
                <p:cNvSpPr txBox="1"/>
                <p:nvPr/>
              </p:nvSpPr>
              <p:spPr>
                <a:xfrm rot="17867559">
                  <a:off x="2991196" y="4412591"/>
                  <a:ext cx="231413" cy="331938"/>
                </a:xfrm>
                <a:prstGeom prst="rect">
                  <a:avLst/>
                </a:prstGeom>
                <a:grpFill/>
              </p:spPr>
              <p:txBody>
                <a:bodyPr wrap="square" rtlCol="0">
                  <a:noAutofit/>
                </a:bodyPr>
                <a:lstStyle/>
                <a:p>
                  <a:pPr marL="0" marR="0">
                    <a:spcBef>
                      <a:spcPts val="0"/>
                    </a:spcBef>
                    <a:spcAft>
                      <a:spcPts val="0"/>
                    </a:spcAft>
                  </a:pPr>
                  <a:r>
                    <a:rPr lang="en-U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Times New Roman" panose="02020603050405020304" pitchFamily="18" charset="0"/>
                    <a:ea typeface="Times New Roman" panose="02020603050405020304" pitchFamily="18" charset="0"/>
                  </a:endParaRPr>
                </a:p>
              </p:txBody>
            </p:sp>
          </p:grpSp>
        </p:grpSp>
        <p:grpSp>
          <p:nvGrpSpPr>
            <p:cNvPr id="3" name="Group 2">
              <a:extLst>
                <a:ext uri="{FF2B5EF4-FFF2-40B4-BE49-F238E27FC236}">
                  <a16:creationId xmlns:a16="http://schemas.microsoft.com/office/drawing/2014/main" id="{CF08B5CC-077F-4C71-AE92-B9471B296BA8}"/>
                </a:ext>
              </a:extLst>
            </p:cNvPr>
            <p:cNvGrpSpPr/>
            <p:nvPr/>
          </p:nvGrpSpPr>
          <p:grpSpPr>
            <a:xfrm>
              <a:off x="1017960" y="2786380"/>
              <a:ext cx="1172144" cy="4035039"/>
              <a:chOff x="1017960" y="2786380"/>
              <a:chExt cx="1172144" cy="4035039"/>
            </a:xfrm>
          </p:grpSpPr>
          <p:pic>
            <p:nvPicPr>
              <p:cNvPr id="95" name="Picture 2" descr="Image result for twitter and youtube logos">
                <a:extLst>
                  <a:ext uri="{FF2B5EF4-FFF2-40B4-BE49-F238E27FC236}">
                    <a16:creationId xmlns:a16="http://schemas.microsoft.com/office/drawing/2014/main" id="{2D994DD6-7222-4BA0-83EB-DB2EC688BCB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4712" r="34445"/>
              <a:stretch/>
            </p:blipFill>
            <p:spPr bwMode="auto">
              <a:xfrm>
                <a:off x="1064093" y="2786380"/>
                <a:ext cx="470041" cy="4190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6" name="Picture 2" descr="Image result for twitter and youtube logos">
                <a:extLst>
                  <a:ext uri="{FF2B5EF4-FFF2-40B4-BE49-F238E27FC236}">
                    <a16:creationId xmlns:a16="http://schemas.microsoft.com/office/drawing/2014/main" id="{370AF5C5-0ECE-4A43-A74D-53B8CC32DE7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71010" t="-1745" r="-1853" b="-1034"/>
              <a:stretch/>
            </p:blipFill>
            <p:spPr bwMode="auto">
              <a:xfrm>
                <a:off x="1017960" y="4596407"/>
                <a:ext cx="470041" cy="4307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0" name="Picture 4" descr="http://icons.iconarchive.com/icons/designbolts/free-male-avatars/icons-390.jpg">
                <a:extLst>
                  <a:ext uri="{FF2B5EF4-FFF2-40B4-BE49-F238E27FC236}">
                    <a16:creationId xmlns:a16="http://schemas.microsoft.com/office/drawing/2014/main" id="{7F527899-3365-4034-B6B6-9EA8728EC72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69629" b="54358"/>
              <a:stretch/>
            </p:blipFill>
            <p:spPr bwMode="auto">
              <a:xfrm>
                <a:off x="1325633" y="5955322"/>
                <a:ext cx="864471" cy="866097"/>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4" name="Group 13">
            <a:extLst>
              <a:ext uri="{FF2B5EF4-FFF2-40B4-BE49-F238E27FC236}">
                <a16:creationId xmlns:a16="http://schemas.microsoft.com/office/drawing/2014/main" id="{C0ADA787-4986-45BF-A0D5-92FC08F9904D}"/>
              </a:ext>
            </a:extLst>
          </p:cNvPr>
          <p:cNvGrpSpPr/>
          <p:nvPr/>
        </p:nvGrpSpPr>
        <p:grpSpPr>
          <a:xfrm>
            <a:off x="4793836" y="3876071"/>
            <a:ext cx="1912168" cy="1261927"/>
            <a:chOff x="4793836" y="3876071"/>
            <a:chExt cx="1912168" cy="1261927"/>
          </a:xfrm>
        </p:grpSpPr>
        <p:pic>
          <p:nvPicPr>
            <p:cNvPr id="24" name="Picture 23" descr="Image result for recommendations">
              <a:extLst>
                <a:ext uri="{FF2B5EF4-FFF2-40B4-BE49-F238E27FC236}">
                  <a16:creationId xmlns:a16="http://schemas.microsoft.com/office/drawing/2014/main" id="{CBCD95A6-0149-4978-9CFF-E60DD66A2C13}"/>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07430" y="3876071"/>
              <a:ext cx="544047" cy="555583"/>
            </a:xfrm>
            <a:prstGeom prst="rect">
              <a:avLst/>
            </a:prstGeom>
            <a:noFill/>
            <a:ln>
              <a:noFill/>
            </a:ln>
          </p:spPr>
        </p:pic>
        <p:sp>
          <p:nvSpPr>
            <p:cNvPr id="23" name="Right Arrow 308">
              <a:extLst>
                <a:ext uri="{FF2B5EF4-FFF2-40B4-BE49-F238E27FC236}">
                  <a16:creationId xmlns:a16="http://schemas.microsoft.com/office/drawing/2014/main" id="{A40D0F8E-FA6B-468E-8047-B5D7EAA0720C}"/>
                </a:ext>
              </a:extLst>
            </p:cNvPr>
            <p:cNvSpPr/>
            <p:nvPr/>
          </p:nvSpPr>
          <p:spPr>
            <a:xfrm>
              <a:off x="4793836" y="4065969"/>
              <a:ext cx="466906" cy="164570"/>
            </a:xfrm>
            <a:prstGeom prst="rightArrow">
              <a:avLst/>
            </a:prstGeom>
            <a:solidFill>
              <a:schemeClr val="bg1">
                <a:lumMod val="75000"/>
              </a:schemeClr>
            </a:solidFill>
            <a:ln w="127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6" name="Text Box 2">
              <a:extLst>
                <a:ext uri="{FF2B5EF4-FFF2-40B4-BE49-F238E27FC236}">
                  <a16:creationId xmlns:a16="http://schemas.microsoft.com/office/drawing/2014/main" id="{6A0CC7B8-0BF6-4B4C-BB7F-B6AD09C9468D}"/>
                </a:ext>
              </a:extLst>
            </p:cNvPr>
            <p:cNvSpPr txBox="1">
              <a:spLocks noChangeArrowheads="1"/>
            </p:cNvSpPr>
            <p:nvPr/>
          </p:nvSpPr>
          <p:spPr bwMode="auto">
            <a:xfrm>
              <a:off x="4838866" y="4368804"/>
              <a:ext cx="1867138" cy="76919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6000"/>
                </a:lnSpc>
                <a:spcBef>
                  <a:spcPts val="0"/>
                </a:spcBef>
                <a:spcAft>
                  <a:spcPts val="800"/>
                </a:spcAft>
              </a:pPr>
              <a:r>
                <a:rPr lang="en-US"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Recommendations for existing users</a:t>
              </a:r>
              <a:endParaRPr lang="en-US" sz="1600" dirty="0">
                <a:effectLst/>
                <a:latin typeface="Times New Roman" panose="02020603050405020304" pitchFamily="18" charset="0"/>
                <a:ea typeface="Times New Roman" panose="02020603050405020304" pitchFamily="18" charset="0"/>
              </a:endParaRPr>
            </a:p>
          </p:txBody>
        </p:sp>
      </p:grpSp>
      <p:grpSp>
        <p:nvGrpSpPr>
          <p:cNvPr id="20" name="Group 19">
            <a:extLst>
              <a:ext uri="{FF2B5EF4-FFF2-40B4-BE49-F238E27FC236}">
                <a16:creationId xmlns:a16="http://schemas.microsoft.com/office/drawing/2014/main" id="{641FC7B0-9621-460E-A9CB-7A7F9CC55EEB}"/>
              </a:ext>
            </a:extLst>
          </p:cNvPr>
          <p:cNvGrpSpPr/>
          <p:nvPr/>
        </p:nvGrpSpPr>
        <p:grpSpPr>
          <a:xfrm>
            <a:off x="7432473" y="1059915"/>
            <a:ext cx="5055652" cy="4893647"/>
            <a:chOff x="7432473" y="1059915"/>
            <a:chExt cx="5055652" cy="4893647"/>
          </a:xfrm>
        </p:grpSpPr>
        <p:pic>
          <p:nvPicPr>
            <p:cNvPr id="81" name="Picture 80">
              <a:extLst>
                <a:ext uri="{FF2B5EF4-FFF2-40B4-BE49-F238E27FC236}">
                  <a16:creationId xmlns:a16="http://schemas.microsoft.com/office/drawing/2014/main" id="{8C866305-B873-4456-AE21-AAFC01762577}"/>
                </a:ext>
              </a:extLst>
            </p:cNvPr>
            <p:cNvPicPr>
              <a:picLocks noChangeAspect="1"/>
            </p:cNvPicPr>
            <p:nvPr/>
          </p:nvPicPr>
          <p:blipFill>
            <a:blip r:embed="rId13"/>
            <a:stretch>
              <a:fillRect/>
            </a:stretch>
          </p:blipFill>
          <p:spPr>
            <a:xfrm>
              <a:off x="7513981" y="1881425"/>
              <a:ext cx="4565367" cy="2908381"/>
            </a:xfrm>
            <a:prstGeom prst="rect">
              <a:avLst/>
            </a:prstGeom>
          </p:spPr>
        </p:pic>
        <p:sp>
          <p:nvSpPr>
            <p:cNvPr id="17" name="TextBox 16">
              <a:extLst>
                <a:ext uri="{FF2B5EF4-FFF2-40B4-BE49-F238E27FC236}">
                  <a16:creationId xmlns:a16="http://schemas.microsoft.com/office/drawing/2014/main" id="{6CF255D4-3B29-4210-AE83-56860191747A}"/>
                </a:ext>
              </a:extLst>
            </p:cNvPr>
            <p:cNvSpPr txBox="1"/>
            <p:nvPr/>
          </p:nvSpPr>
          <p:spPr>
            <a:xfrm>
              <a:off x="7432473" y="1059915"/>
              <a:ext cx="5055652"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t>Accuracy :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b="1" dirty="0"/>
            </a:p>
            <a:p>
              <a:endParaRPr lang="en-US" sz="2400" b="1" dirty="0"/>
            </a:p>
            <a:p>
              <a:pPr marL="342900" indent="-342900">
                <a:buFont typeface="Arial" panose="020B0604020202020204" pitchFamily="34" charset="0"/>
                <a:buChar char="•"/>
              </a:pPr>
              <a:r>
                <a:rPr lang="en-US" sz="2400" b="1" dirty="0"/>
                <a:t>Novelty : 11%</a:t>
              </a:r>
              <a:r>
                <a:rPr lang="en-US" sz="2400" dirty="0"/>
                <a:t> and </a:t>
              </a:r>
              <a:r>
                <a:rPr lang="en-US" sz="2400" b="1" dirty="0"/>
                <a:t>Diversity : 38%</a:t>
              </a:r>
              <a:endParaRPr lang="en-US" sz="1200" dirty="0"/>
            </a:p>
          </p:txBody>
        </p:sp>
      </p:grpSp>
    </p:spTree>
    <p:extLst>
      <p:ext uri="{BB962C8B-B14F-4D97-AF65-F5344CB8AC3E}">
        <p14:creationId xmlns:p14="http://schemas.microsoft.com/office/powerpoint/2010/main" val="348039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9764-466C-44D7-893A-8B6BAA0E3030}"/>
              </a:ext>
            </a:extLst>
          </p:cNvPr>
          <p:cNvSpPr>
            <a:spLocks noGrp="1"/>
          </p:cNvSpPr>
          <p:nvPr>
            <p:ph type="title"/>
          </p:nvPr>
        </p:nvSpPr>
        <p:spPr/>
        <p:txBody>
          <a:bodyPr/>
          <a:lstStyle/>
          <a:p>
            <a:r>
              <a:rPr lang="en-US" dirty="0"/>
              <a:t>Study 2 : Practicality</a:t>
            </a:r>
          </a:p>
        </p:txBody>
      </p:sp>
      <p:sp>
        <p:nvSpPr>
          <p:cNvPr id="3" name="Content Placeholder 2">
            <a:extLst>
              <a:ext uri="{FF2B5EF4-FFF2-40B4-BE49-F238E27FC236}">
                <a16:creationId xmlns:a16="http://schemas.microsoft.com/office/drawing/2014/main" id="{4915B872-6CDB-4EB5-94D6-786075C7363B}"/>
              </a:ext>
            </a:extLst>
          </p:cNvPr>
          <p:cNvSpPr>
            <a:spLocks noGrp="1"/>
          </p:cNvSpPr>
          <p:nvPr>
            <p:ph idx="1"/>
          </p:nvPr>
        </p:nvSpPr>
        <p:spPr/>
        <p:txBody>
          <a:bodyPr/>
          <a:lstStyle/>
          <a:p>
            <a:r>
              <a:rPr lang="en-US" dirty="0"/>
              <a:t>We propose :</a:t>
            </a:r>
          </a:p>
          <a:p>
            <a:pPr lvl="1"/>
            <a:r>
              <a:rPr lang="en-US" dirty="0"/>
              <a:t>LSTM based online Cross-network Recommender System</a:t>
            </a:r>
          </a:p>
          <a:p>
            <a:pPr lvl="1"/>
            <a:endParaRPr lang="en-US" dirty="0"/>
          </a:p>
          <a:p>
            <a:pPr lvl="1"/>
            <a:endParaRPr lang="en-US" dirty="0"/>
          </a:p>
          <a:p>
            <a:r>
              <a:rPr lang="en-US" dirty="0"/>
              <a:t>YouTube video recommendations using Google+ and Twitter auxiliary information</a:t>
            </a:r>
          </a:p>
          <a:p>
            <a:endParaRPr lang="en-US" dirty="0"/>
          </a:p>
          <a:p>
            <a:endParaRPr lang="en-US" dirty="0"/>
          </a:p>
          <a:p>
            <a:endParaRPr lang="en-US" dirty="0"/>
          </a:p>
        </p:txBody>
      </p:sp>
      <p:grpSp>
        <p:nvGrpSpPr>
          <p:cNvPr id="11" name="Group 10">
            <a:extLst>
              <a:ext uri="{FF2B5EF4-FFF2-40B4-BE49-F238E27FC236}">
                <a16:creationId xmlns:a16="http://schemas.microsoft.com/office/drawing/2014/main" id="{2BCE8B69-22CA-4687-B911-416D92F116F2}"/>
              </a:ext>
            </a:extLst>
          </p:cNvPr>
          <p:cNvGrpSpPr/>
          <p:nvPr/>
        </p:nvGrpSpPr>
        <p:grpSpPr>
          <a:xfrm>
            <a:off x="3627077" y="4531549"/>
            <a:ext cx="4423022" cy="1272352"/>
            <a:chOff x="3627077" y="4531549"/>
            <a:chExt cx="4423022" cy="1272352"/>
          </a:xfrm>
        </p:grpSpPr>
        <p:grpSp>
          <p:nvGrpSpPr>
            <p:cNvPr id="4" name="Group 3">
              <a:extLst>
                <a:ext uri="{FF2B5EF4-FFF2-40B4-BE49-F238E27FC236}">
                  <a16:creationId xmlns:a16="http://schemas.microsoft.com/office/drawing/2014/main" id="{0E8A5F7B-2C30-4057-AD91-96C9A5DEB001}"/>
                </a:ext>
              </a:extLst>
            </p:cNvPr>
            <p:cNvGrpSpPr/>
            <p:nvPr/>
          </p:nvGrpSpPr>
          <p:grpSpPr>
            <a:xfrm>
              <a:off x="3627077" y="4531549"/>
              <a:ext cx="4423022" cy="1272352"/>
              <a:chOff x="657302" y="3802278"/>
              <a:chExt cx="7176032" cy="2064300"/>
            </a:xfrm>
          </p:grpSpPr>
          <p:grpSp>
            <p:nvGrpSpPr>
              <p:cNvPr id="5" name="Group 4">
                <a:extLst>
                  <a:ext uri="{FF2B5EF4-FFF2-40B4-BE49-F238E27FC236}">
                    <a16:creationId xmlns:a16="http://schemas.microsoft.com/office/drawing/2014/main" id="{5E10A0D0-C426-46E9-9BAE-9D45088EA7D9}"/>
                  </a:ext>
                </a:extLst>
              </p:cNvPr>
              <p:cNvGrpSpPr/>
              <p:nvPr/>
            </p:nvGrpSpPr>
            <p:grpSpPr>
              <a:xfrm>
                <a:off x="657302" y="5143081"/>
                <a:ext cx="7176032" cy="723497"/>
                <a:chOff x="659627" y="4898323"/>
                <a:chExt cx="7176032" cy="723497"/>
              </a:xfrm>
            </p:grpSpPr>
            <p:sp>
              <p:nvSpPr>
                <p:cNvPr id="9" name="TextBox 8">
                  <a:extLst>
                    <a:ext uri="{FF2B5EF4-FFF2-40B4-BE49-F238E27FC236}">
                      <a16:creationId xmlns:a16="http://schemas.microsoft.com/office/drawing/2014/main" id="{940FE5BD-14BF-48FF-8C6B-88FBA653B284}"/>
                    </a:ext>
                  </a:extLst>
                </p:cNvPr>
                <p:cNvSpPr txBox="1"/>
                <p:nvPr/>
              </p:nvSpPr>
              <p:spPr>
                <a:xfrm>
                  <a:off x="659627" y="4898323"/>
                  <a:ext cx="2557168" cy="549279"/>
                </a:xfrm>
                <a:prstGeom prst="rect">
                  <a:avLst/>
                </a:prstGeom>
                <a:noFill/>
              </p:spPr>
              <p:txBody>
                <a:bodyPr wrap="none" rtlCol="0">
                  <a:spAutoFit/>
                </a:bodyPr>
                <a:lstStyle/>
                <a:p>
                  <a:r>
                    <a:rPr lang="en-US" sz="1600" dirty="0"/>
                    <a:t>Source networks</a:t>
                  </a:r>
                </a:p>
              </p:txBody>
            </p:sp>
            <p:sp>
              <p:nvSpPr>
                <p:cNvPr id="10" name="TextBox 9">
                  <a:extLst>
                    <a:ext uri="{FF2B5EF4-FFF2-40B4-BE49-F238E27FC236}">
                      <a16:creationId xmlns:a16="http://schemas.microsoft.com/office/drawing/2014/main" id="{7D188ED8-63E7-4871-BF32-599DDB4A76D2}"/>
                    </a:ext>
                  </a:extLst>
                </p:cNvPr>
                <p:cNvSpPr txBox="1"/>
                <p:nvPr/>
              </p:nvSpPr>
              <p:spPr>
                <a:xfrm>
                  <a:off x="5446990" y="4905275"/>
                  <a:ext cx="2388669" cy="716545"/>
                </a:xfrm>
                <a:prstGeom prst="rect">
                  <a:avLst/>
                </a:prstGeom>
                <a:noFill/>
              </p:spPr>
              <p:txBody>
                <a:bodyPr wrap="square" rtlCol="0">
                  <a:spAutoFit/>
                </a:bodyPr>
                <a:lstStyle/>
                <a:p>
                  <a:r>
                    <a:rPr lang="en-US" sz="1600" dirty="0"/>
                    <a:t>Target network</a:t>
                  </a:r>
                </a:p>
              </p:txBody>
            </p:sp>
          </p:grpSp>
          <p:pic>
            <p:nvPicPr>
              <p:cNvPr id="6" name="Picture 2" descr="Image result for twitter and youtube logos">
                <a:extLst>
                  <a:ext uri="{FF2B5EF4-FFF2-40B4-BE49-F238E27FC236}">
                    <a16:creationId xmlns:a16="http://schemas.microsoft.com/office/drawing/2014/main" id="{B7963B38-9672-4F09-B147-4031CA8E98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2" r="34445"/>
              <a:stretch/>
            </p:blipFill>
            <p:spPr bwMode="auto">
              <a:xfrm>
                <a:off x="1935887" y="3818628"/>
                <a:ext cx="1319325" cy="1176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Image result for twitter and youtube logos">
                <a:extLst>
                  <a:ext uri="{FF2B5EF4-FFF2-40B4-BE49-F238E27FC236}">
                    <a16:creationId xmlns:a16="http://schemas.microsoft.com/office/drawing/2014/main" id="{1CFA9427-3870-4E81-86C5-C9F73B2FC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10" t="-1745" r="-1853" b="-1034"/>
              <a:stretch/>
            </p:blipFill>
            <p:spPr bwMode="auto">
              <a:xfrm>
                <a:off x="5944392" y="3802278"/>
                <a:ext cx="1319325" cy="1209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Right Arrow 15">
                <a:extLst>
                  <a:ext uri="{FF2B5EF4-FFF2-40B4-BE49-F238E27FC236}">
                    <a16:creationId xmlns:a16="http://schemas.microsoft.com/office/drawing/2014/main" id="{D2778CF4-556C-4EE9-9673-3CA42A74BB1B}"/>
                  </a:ext>
                </a:extLst>
              </p:cNvPr>
              <p:cNvSpPr/>
              <p:nvPr/>
            </p:nvSpPr>
            <p:spPr bwMode="auto">
              <a:xfrm>
                <a:off x="4157104" y="4126664"/>
                <a:ext cx="885395" cy="560256"/>
              </a:xfrm>
              <a:prstGeom prst="rightArrow">
                <a:avLst/>
              </a:prstGeom>
              <a:ln>
                <a:headEnd type="none" w="med" len="med"/>
                <a:tailEnd type="none" w="med" len="med"/>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tx1"/>
                  </a:solidFill>
                  <a:latin typeface="Times" pitchFamily="18" charset="0"/>
                </a:endParaRPr>
              </a:p>
            </p:txBody>
          </p:sp>
        </p:grpSp>
        <p:pic>
          <p:nvPicPr>
            <p:cNvPr id="4098" name="Picture 2" descr="Image result for google plus logo">
              <a:extLst>
                <a:ext uri="{FF2B5EF4-FFF2-40B4-BE49-F238E27FC236}">
                  <a16:creationId xmlns:a16="http://schemas.microsoft.com/office/drawing/2014/main" id="{7B94CFFC-A34B-429B-B185-DF6FD7129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2189" y="4571115"/>
              <a:ext cx="695553" cy="695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3219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9968-C798-4223-A9EF-46AD6DCEA6E9}"/>
              </a:ext>
            </a:extLst>
          </p:cNvPr>
          <p:cNvSpPr>
            <a:spLocks noGrp="1"/>
          </p:cNvSpPr>
          <p:nvPr>
            <p:ph type="title"/>
          </p:nvPr>
        </p:nvSpPr>
        <p:spPr/>
        <p:txBody>
          <a:bodyPr/>
          <a:lstStyle/>
          <a:p>
            <a:r>
              <a:rPr lang="en-US" b="1" dirty="0"/>
              <a:t>Model : LSTM</a:t>
            </a:r>
          </a:p>
        </p:txBody>
      </p:sp>
      <p:sp>
        <p:nvSpPr>
          <p:cNvPr id="3" name="Content Placeholder 2">
            <a:extLst>
              <a:ext uri="{FF2B5EF4-FFF2-40B4-BE49-F238E27FC236}">
                <a16:creationId xmlns:a16="http://schemas.microsoft.com/office/drawing/2014/main" id="{D9745B37-14D6-4955-9775-9E3A6295F438}"/>
              </a:ext>
            </a:extLst>
          </p:cNvPr>
          <p:cNvSpPr>
            <a:spLocks noGrp="1"/>
          </p:cNvSpPr>
          <p:nvPr>
            <p:ph idx="1"/>
          </p:nvPr>
        </p:nvSpPr>
        <p:spPr>
          <a:xfrm>
            <a:off x="838200" y="943427"/>
            <a:ext cx="10515600" cy="5703150"/>
          </a:xfrm>
        </p:spPr>
        <p:txBody>
          <a:bodyPr>
            <a:normAutofit/>
          </a:bodyPr>
          <a:lstStyle/>
          <a:p>
            <a:pPr marL="0" indent="0">
              <a:buNone/>
            </a:pPr>
            <a:endParaRPr lang="en-US" dirty="0"/>
          </a:p>
          <a:p>
            <a:endParaRPr lang="en-US" dirty="0"/>
          </a:p>
          <a:p>
            <a:endParaRPr lang="en-US" dirty="0"/>
          </a:p>
          <a:p>
            <a:pPr marL="0" indent="0">
              <a:buNone/>
            </a:pPr>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9ACCCE2C-38FD-4415-9998-0BE446D52D93}"/>
              </a:ext>
            </a:extLst>
          </p:cNvPr>
          <p:cNvSpPr>
            <a:spLocks noGrp="1"/>
          </p:cNvSpPr>
          <p:nvPr>
            <p:ph type="sldNum" sz="quarter" idx="4294967295"/>
          </p:nvPr>
        </p:nvSpPr>
        <p:spPr>
          <a:xfrm>
            <a:off x="8610600" y="6501491"/>
            <a:ext cx="2743200" cy="365125"/>
          </a:xfrm>
        </p:spPr>
        <p:txBody>
          <a:bodyPr/>
          <a:lstStyle/>
          <a:p>
            <a:fld id="{8897D297-2330-469C-AF8C-AF5E5F1258A3}" type="slidenum">
              <a:rPr lang="en-US" smtClean="0"/>
              <a:t>35</a:t>
            </a:fld>
            <a:endParaRPr lang="en-US"/>
          </a:p>
        </p:txBody>
      </p:sp>
      <p:grpSp>
        <p:nvGrpSpPr>
          <p:cNvPr id="4110" name="Group 4109">
            <a:extLst>
              <a:ext uri="{FF2B5EF4-FFF2-40B4-BE49-F238E27FC236}">
                <a16:creationId xmlns:a16="http://schemas.microsoft.com/office/drawing/2014/main" id="{6FF01CA1-79C0-488F-AA2D-6D6B6877CC87}"/>
              </a:ext>
            </a:extLst>
          </p:cNvPr>
          <p:cNvGrpSpPr/>
          <p:nvPr/>
        </p:nvGrpSpPr>
        <p:grpSpPr>
          <a:xfrm>
            <a:off x="3170139" y="2871791"/>
            <a:ext cx="4078183" cy="2615947"/>
            <a:chOff x="2842479" y="1616053"/>
            <a:chExt cx="4078183" cy="2615947"/>
          </a:xfrm>
        </p:grpSpPr>
        <p:sp>
          <p:nvSpPr>
            <p:cNvPr id="52" name="Rectangle: Rounded Corners 51">
              <a:extLst>
                <a:ext uri="{FF2B5EF4-FFF2-40B4-BE49-F238E27FC236}">
                  <a16:creationId xmlns:a16="http://schemas.microsoft.com/office/drawing/2014/main" id="{DD0C59E5-0DE2-4F61-B007-1BFEEB09377B}"/>
                </a:ext>
              </a:extLst>
            </p:cNvPr>
            <p:cNvSpPr/>
            <p:nvPr/>
          </p:nvSpPr>
          <p:spPr>
            <a:xfrm>
              <a:off x="3778338" y="2011748"/>
              <a:ext cx="3142324" cy="1545125"/>
            </a:xfrm>
            <a:prstGeom prst="roundRect">
              <a:avLst/>
            </a:prstGeom>
            <a:ln>
              <a:solidFill>
                <a:schemeClr val="tx1">
                  <a:lumMod val="85000"/>
                  <a:lumOff val="1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4" name="Rectangle 123">
              <a:extLst>
                <a:ext uri="{FF2B5EF4-FFF2-40B4-BE49-F238E27FC236}">
                  <a16:creationId xmlns:a16="http://schemas.microsoft.com/office/drawing/2014/main" id="{A467A765-E019-4BDE-92CF-C500643B776E}"/>
                </a:ext>
              </a:extLst>
            </p:cNvPr>
            <p:cNvSpPr/>
            <p:nvPr/>
          </p:nvSpPr>
          <p:spPr>
            <a:xfrm>
              <a:off x="3705601" y="1616053"/>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LSTM Cell</a:t>
              </a:r>
            </a:p>
          </p:txBody>
        </p:sp>
        <p:grpSp>
          <p:nvGrpSpPr>
            <p:cNvPr id="4109" name="Group 4108">
              <a:extLst>
                <a:ext uri="{FF2B5EF4-FFF2-40B4-BE49-F238E27FC236}">
                  <a16:creationId xmlns:a16="http://schemas.microsoft.com/office/drawing/2014/main" id="{2D4F17D3-F508-43E4-9247-BBC4B1D4CC3F}"/>
                </a:ext>
              </a:extLst>
            </p:cNvPr>
            <p:cNvGrpSpPr/>
            <p:nvPr/>
          </p:nvGrpSpPr>
          <p:grpSpPr>
            <a:xfrm>
              <a:off x="2842479" y="3024472"/>
              <a:ext cx="2539760" cy="1207528"/>
              <a:chOff x="2842479" y="3024472"/>
              <a:chExt cx="2539760" cy="1207528"/>
            </a:xfrm>
          </p:grpSpPr>
          <p:cxnSp>
            <p:nvCxnSpPr>
              <p:cNvPr id="73" name="Straight Arrow Connector 72">
                <a:extLst>
                  <a:ext uri="{FF2B5EF4-FFF2-40B4-BE49-F238E27FC236}">
                    <a16:creationId xmlns:a16="http://schemas.microsoft.com/office/drawing/2014/main" id="{4117B178-97FD-4783-83CE-CC423CC177D2}"/>
                  </a:ext>
                </a:extLst>
              </p:cNvPr>
              <p:cNvCxnSpPr>
                <a:cxnSpLocks/>
              </p:cNvCxnSpPr>
              <p:nvPr/>
            </p:nvCxnSpPr>
            <p:spPr>
              <a:xfrm>
                <a:off x="2842479" y="3024472"/>
                <a:ext cx="120533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351376B4-5660-41FD-B1B6-BBAF7CEBED53}"/>
                  </a:ext>
                </a:extLst>
              </p:cNvPr>
              <p:cNvSpPr/>
              <p:nvPr/>
            </p:nvSpPr>
            <p:spPr>
              <a:xfrm>
                <a:off x="4290326" y="3758368"/>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input</a:t>
                </a:r>
              </a:p>
            </p:txBody>
          </p:sp>
          <p:cxnSp>
            <p:nvCxnSpPr>
              <p:cNvPr id="140" name="Straight Arrow Connector 139">
                <a:extLst>
                  <a:ext uri="{FF2B5EF4-FFF2-40B4-BE49-F238E27FC236}">
                    <a16:creationId xmlns:a16="http://schemas.microsoft.com/office/drawing/2014/main" id="{90054673-1EE6-4779-9121-B562D3362347}"/>
                  </a:ext>
                </a:extLst>
              </p:cNvPr>
              <p:cNvCxnSpPr>
                <a:cxnSpLocks/>
              </p:cNvCxnSpPr>
              <p:nvPr/>
            </p:nvCxnSpPr>
            <p:spPr>
              <a:xfrm flipV="1">
                <a:off x="5315261" y="3636802"/>
                <a:ext cx="0" cy="521224"/>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120" name="Group 4119">
            <a:extLst>
              <a:ext uri="{FF2B5EF4-FFF2-40B4-BE49-F238E27FC236}">
                <a16:creationId xmlns:a16="http://schemas.microsoft.com/office/drawing/2014/main" id="{31A2F883-4E8B-4F31-86B9-394047F31D60}"/>
              </a:ext>
            </a:extLst>
          </p:cNvPr>
          <p:cNvGrpSpPr/>
          <p:nvPr/>
        </p:nvGrpSpPr>
        <p:grpSpPr>
          <a:xfrm>
            <a:off x="4130577" y="2533517"/>
            <a:ext cx="4009385" cy="2900579"/>
            <a:chOff x="3802917" y="1277779"/>
            <a:chExt cx="4009385" cy="2900579"/>
          </a:xfrm>
        </p:grpSpPr>
        <p:grpSp>
          <p:nvGrpSpPr>
            <p:cNvPr id="4111" name="Group 4110">
              <a:extLst>
                <a:ext uri="{FF2B5EF4-FFF2-40B4-BE49-F238E27FC236}">
                  <a16:creationId xmlns:a16="http://schemas.microsoft.com/office/drawing/2014/main" id="{2F5EC973-900B-4C03-985B-7F27917111CE}"/>
                </a:ext>
              </a:extLst>
            </p:cNvPr>
            <p:cNvGrpSpPr/>
            <p:nvPr/>
          </p:nvGrpSpPr>
          <p:grpSpPr>
            <a:xfrm>
              <a:off x="4268288" y="2799317"/>
              <a:ext cx="1923260" cy="1379041"/>
              <a:chOff x="4268288" y="2799317"/>
              <a:chExt cx="1923260" cy="1379041"/>
            </a:xfrm>
          </p:grpSpPr>
          <p:cxnSp>
            <p:nvCxnSpPr>
              <p:cNvPr id="75" name="Straight Arrow Connector 74">
                <a:extLst>
                  <a:ext uri="{FF2B5EF4-FFF2-40B4-BE49-F238E27FC236}">
                    <a16:creationId xmlns:a16="http://schemas.microsoft.com/office/drawing/2014/main" id="{E21960B3-065A-4F99-B40E-F9ED2B7149C8}"/>
                  </a:ext>
                </a:extLst>
              </p:cNvPr>
              <p:cNvCxnSpPr>
                <a:cxnSpLocks/>
              </p:cNvCxnSpPr>
              <p:nvPr/>
            </p:nvCxnSpPr>
            <p:spPr>
              <a:xfrm rot="16200000" flipV="1">
                <a:off x="4072775" y="3445258"/>
                <a:ext cx="391026"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8B724135-C22D-44EB-A490-7C08054D2975}"/>
                  </a:ext>
                </a:extLst>
              </p:cNvPr>
              <p:cNvCxnSpPr>
                <a:cxnSpLocks/>
              </p:cNvCxnSpPr>
              <p:nvPr/>
            </p:nvCxnSpPr>
            <p:spPr>
              <a:xfrm flipV="1">
                <a:off x="5315261" y="3256276"/>
                <a:ext cx="0" cy="922082"/>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66089FA3-48BD-4F03-801D-0B2F58597F3B}"/>
                  </a:ext>
                </a:extLst>
              </p:cNvPr>
              <p:cNvCxnSpPr>
                <a:cxnSpLocks/>
              </p:cNvCxnSpPr>
              <p:nvPr/>
            </p:nvCxnSpPr>
            <p:spPr>
              <a:xfrm rot="16200000" flipV="1">
                <a:off x="5765397" y="3218417"/>
                <a:ext cx="838200"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7509A78-1F82-454E-8BCD-28B32D8DB181}"/>
                  </a:ext>
                </a:extLst>
              </p:cNvPr>
              <p:cNvCxnSpPr>
                <a:cxnSpLocks/>
              </p:cNvCxnSpPr>
              <p:nvPr/>
            </p:nvCxnSpPr>
            <p:spPr>
              <a:xfrm>
                <a:off x="4268288" y="3636802"/>
                <a:ext cx="1923260" cy="0"/>
              </a:xfrm>
              <a:prstGeom prst="line">
                <a:avLst/>
              </a:prstGeom>
              <a:ln w="19050">
                <a:solidFill>
                  <a:srgbClr val="00B050"/>
                </a:solidFill>
              </a:ln>
            </p:spPr>
            <p:style>
              <a:lnRef idx="1">
                <a:schemeClr val="dk1"/>
              </a:lnRef>
              <a:fillRef idx="0">
                <a:schemeClr val="dk1"/>
              </a:fillRef>
              <a:effectRef idx="0">
                <a:schemeClr val="dk1"/>
              </a:effectRef>
              <a:fontRef idx="minor">
                <a:schemeClr val="tx1"/>
              </a:fontRef>
            </p:style>
          </p:cxnSp>
        </p:grpSp>
        <p:grpSp>
          <p:nvGrpSpPr>
            <p:cNvPr id="4112" name="Group 4111">
              <a:extLst>
                <a:ext uri="{FF2B5EF4-FFF2-40B4-BE49-F238E27FC236}">
                  <a16:creationId xmlns:a16="http://schemas.microsoft.com/office/drawing/2014/main" id="{762D3CC3-14F5-4D8C-97B0-6EB18160CEED}"/>
                </a:ext>
              </a:extLst>
            </p:cNvPr>
            <p:cNvGrpSpPr/>
            <p:nvPr/>
          </p:nvGrpSpPr>
          <p:grpSpPr>
            <a:xfrm>
              <a:off x="3802917" y="2300497"/>
              <a:ext cx="910369" cy="944764"/>
              <a:chOff x="3802917" y="2300497"/>
              <a:chExt cx="910369" cy="944764"/>
            </a:xfrm>
          </p:grpSpPr>
          <p:sp>
            <p:nvSpPr>
              <p:cNvPr id="53" name="Rectangle 52">
                <a:extLst>
                  <a:ext uri="{FF2B5EF4-FFF2-40B4-BE49-F238E27FC236}">
                    <a16:creationId xmlns:a16="http://schemas.microsoft.com/office/drawing/2014/main" id="{3DF28ED0-E8FE-4053-94F6-65647FD1AF34}"/>
                  </a:ext>
                </a:extLst>
              </p:cNvPr>
              <p:cNvSpPr/>
              <p:nvPr/>
            </p:nvSpPr>
            <p:spPr>
              <a:xfrm>
                <a:off x="3802917" y="2300497"/>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Forget</a:t>
                </a:r>
              </a:p>
              <a:p>
                <a:pPr algn="ctr"/>
                <a:r>
                  <a:rPr lang="en-US" sz="1200" dirty="0">
                    <a:solidFill>
                      <a:schemeClr val="tx1"/>
                    </a:solidFill>
                  </a:rPr>
                  <a:t>gate</a:t>
                </a:r>
              </a:p>
            </p:txBody>
          </p:sp>
          <p:grpSp>
            <p:nvGrpSpPr>
              <p:cNvPr id="58" name="Group 57">
                <a:extLst>
                  <a:ext uri="{FF2B5EF4-FFF2-40B4-BE49-F238E27FC236}">
                    <a16:creationId xmlns:a16="http://schemas.microsoft.com/office/drawing/2014/main" id="{79B7F97A-D8C3-4986-8B89-47A355CA8A87}"/>
                  </a:ext>
                </a:extLst>
              </p:cNvPr>
              <p:cNvGrpSpPr/>
              <p:nvPr/>
            </p:nvGrpSpPr>
            <p:grpSpPr>
              <a:xfrm>
                <a:off x="4051441" y="2767490"/>
                <a:ext cx="477771" cy="477771"/>
                <a:chOff x="3737521" y="3108001"/>
                <a:chExt cx="477771" cy="477771"/>
              </a:xfrm>
            </p:grpSpPr>
            <p:sp>
              <p:nvSpPr>
                <p:cNvPr id="69" name="Oval 68">
                  <a:extLst>
                    <a:ext uri="{FF2B5EF4-FFF2-40B4-BE49-F238E27FC236}">
                      <a16:creationId xmlns:a16="http://schemas.microsoft.com/office/drawing/2014/main" id="{FCC6D6D7-1593-4D1B-9FEE-8FF217E002F4}"/>
                    </a:ext>
                  </a:extLst>
                </p:cNvPr>
                <p:cNvSpPr/>
                <p:nvPr/>
              </p:nvSpPr>
              <p:spPr>
                <a:xfrm>
                  <a:off x="3737521" y="3108001"/>
                  <a:ext cx="477771" cy="477771"/>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a:extLst>
                    <a:ext uri="{FF2B5EF4-FFF2-40B4-BE49-F238E27FC236}">
                      <a16:creationId xmlns:a16="http://schemas.microsoft.com/office/drawing/2014/main" id="{EE05EA91-C377-4D26-A9D0-39D74C5CB933}"/>
                    </a:ext>
                  </a:extLst>
                </p:cNvPr>
                <p:cNvCxnSpPr>
                  <a:cxnSpLocks/>
                </p:cNvCxnSpPr>
                <p:nvPr/>
              </p:nvCxnSpPr>
              <p:spPr>
                <a:xfrm>
                  <a:off x="3846866" y="3346886"/>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grpSp>
          <p:nvGrpSpPr>
            <p:cNvPr id="4118" name="Group 4117">
              <a:extLst>
                <a:ext uri="{FF2B5EF4-FFF2-40B4-BE49-F238E27FC236}">
                  <a16:creationId xmlns:a16="http://schemas.microsoft.com/office/drawing/2014/main" id="{4D113A54-3C20-4D2B-93AB-D201715FA87C}"/>
                </a:ext>
              </a:extLst>
            </p:cNvPr>
            <p:cNvGrpSpPr/>
            <p:nvPr/>
          </p:nvGrpSpPr>
          <p:grpSpPr>
            <a:xfrm>
              <a:off x="5952663" y="2299651"/>
              <a:ext cx="1222719" cy="487985"/>
              <a:chOff x="5952663" y="2299651"/>
              <a:chExt cx="1222719" cy="487985"/>
            </a:xfrm>
          </p:grpSpPr>
          <p:sp>
            <p:nvSpPr>
              <p:cNvPr id="55" name="Rectangle 54">
                <a:extLst>
                  <a:ext uri="{FF2B5EF4-FFF2-40B4-BE49-F238E27FC236}">
                    <a16:creationId xmlns:a16="http://schemas.microsoft.com/office/drawing/2014/main" id="{529BF1F1-C13C-4E6B-9944-3FE9AD7F7F7E}"/>
                  </a:ext>
                </a:extLst>
              </p:cNvPr>
              <p:cNvSpPr/>
              <p:nvPr/>
            </p:nvSpPr>
            <p:spPr>
              <a:xfrm>
                <a:off x="6164014" y="2299651"/>
                <a:ext cx="1011368"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Output</a:t>
                </a:r>
              </a:p>
              <a:p>
                <a:pPr algn="ctr"/>
                <a:r>
                  <a:rPr lang="en-US" sz="1200" dirty="0">
                    <a:solidFill>
                      <a:schemeClr val="tx1"/>
                    </a:solidFill>
                  </a:rPr>
                  <a:t>gate</a:t>
                </a:r>
              </a:p>
            </p:txBody>
          </p:sp>
          <p:grpSp>
            <p:nvGrpSpPr>
              <p:cNvPr id="60" name="Group 59">
                <a:extLst>
                  <a:ext uri="{FF2B5EF4-FFF2-40B4-BE49-F238E27FC236}">
                    <a16:creationId xmlns:a16="http://schemas.microsoft.com/office/drawing/2014/main" id="{8BDCF534-6A98-4451-AE1C-9F35235567D0}"/>
                  </a:ext>
                </a:extLst>
              </p:cNvPr>
              <p:cNvGrpSpPr/>
              <p:nvPr/>
            </p:nvGrpSpPr>
            <p:grpSpPr>
              <a:xfrm>
                <a:off x="5952663" y="2309865"/>
                <a:ext cx="477771" cy="477771"/>
                <a:chOff x="2426520" y="5001635"/>
                <a:chExt cx="477771" cy="477771"/>
              </a:xfrm>
              <a:solidFill>
                <a:schemeClr val="bg1"/>
              </a:solidFill>
            </p:grpSpPr>
            <p:sp>
              <p:nvSpPr>
                <p:cNvPr id="61" name="Oval 60">
                  <a:extLst>
                    <a:ext uri="{FF2B5EF4-FFF2-40B4-BE49-F238E27FC236}">
                      <a16:creationId xmlns:a16="http://schemas.microsoft.com/office/drawing/2014/main" id="{13083FA4-864A-47C7-B841-801285E9BEBE}"/>
                    </a:ext>
                  </a:extLst>
                </p:cNvPr>
                <p:cNvSpPr/>
                <p:nvPr/>
              </p:nvSpPr>
              <p:spPr>
                <a:xfrm>
                  <a:off x="2426520" y="5001635"/>
                  <a:ext cx="477771" cy="477771"/>
                </a:xfrm>
                <a:prstGeom prst="ellipse">
                  <a:avLst/>
                </a:prstGeom>
                <a:grp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DEDD3CD0-A48C-46F0-9B59-935B4C4FB2D5}"/>
                    </a:ext>
                  </a:extLst>
                </p:cNvPr>
                <p:cNvGrpSpPr/>
                <p:nvPr/>
              </p:nvGrpSpPr>
              <p:grpSpPr>
                <a:xfrm rot="2700000">
                  <a:off x="2535865" y="5110980"/>
                  <a:ext cx="259080" cy="259080"/>
                  <a:chOff x="1742142" y="3314507"/>
                  <a:chExt cx="259080" cy="259080"/>
                </a:xfrm>
                <a:grpFill/>
              </p:grpSpPr>
              <p:cxnSp>
                <p:nvCxnSpPr>
                  <p:cNvPr id="63" name="Straight Connector 62">
                    <a:extLst>
                      <a:ext uri="{FF2B5EF4-FFF2-40B4-BE49-F238E27FC236}">
                        <a16:creationId xmlns:a16="http://schemas.microsoft.com/office/drawing/2014/main" id="{D81B4674-BD1A-48B0-9BDC-4DAFB85A2704}"/>
                      </a:ext>
                    </a:extLst>
                  </p:cNvPr>
                  <p:cNvCxnSpPr>
                    <a:cxnSpLocks/>
                  </p:cNvCxnSpPr>
                  <p:nvPr/>
                </p:nvCxnSpPr>
                <p:spPr>
                  <a:xfrm>
                    <a:off x="1742142" y="3444047"/>
                    <a:ext cx="259080" cy="0"/>
                  </a:xfrm>
                  <a:prstGeom prst="line">
                    <a:avLst/>
                  </a:prstGeom>
                  <a:grpFill/>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64781CCB-6C2E-446B-9304-58696A29BA54}"/>
                      </a:ext>
                    </a:extLst>
                  </p:cNvPr>
                  <p:cNvCxnSpPr>
                    <a:cxnSpLocks/>
                  </p:cNvCxnSpPr>
                  <p:nvPr/>
                </p:nvCxnSpPr>
                <p:spPr>
                  <a:xfrm rot="5400000">
                    <a:off x="1742142" y="3444047"/>
                    <a:ext cx="259080" cy="0"/>
                  </a:xfrm>
                  <a:prstGeom prst="line">
                    <a:avLst/>
                  </a:prstGeom>
                  <a:grpFill/>
                  <a:ln w="38100">
                    <a:solidFill>
                      <a:srgbClr val="0070C0"/>
                    </a:solidFill>
                  </a:ln>
                </p:spPr>
                <p:style>
                  <a:lnRef idx="1">
                    <a:schemeClr val="dk1"/>
                  </a:lnRef>
                  <a:fillRef idx="0">
                    <a:schemeClr val="dk1"/>
                  </a:fillRef>
                  <a:effectRef idx="0">
                    <a:schemeClr val="dk1"/>
                  </a:effectRef>
                  <a:fontRef idx="minor">
                    <a:schemeClr val="tx1"/>
                  </a:fontRef>
                </p:style>
              </p:cxnSp>
            </p:grpSp>
          </p:grpSp>
        </p:grpSp>
        <p:grpSp>
          <p:nvGrpSpPr>
            <p:cNvPr id="4113" name="Group 4112">
              <a:extLst>
                <a:ext uri="{FF2B5EF4-FFF2-40B4-BE49-F238E27FC236}">
                  <a16:creationId xmlns:a16="http://schemas.microsoft.com/office/drawing/2014/main" id="{CE58384C-09B3-4377-A576-2DCA970DF156}"/>
                </a:ext>
              </a:extLst>
            </p:cNvPr>
            <p:cNvGrpSpPr/>
            <p:nvPr/>
          </p:nvGrpSpPr>
          <p:grpSpPr>
            <a:xfrm>
              <a:off x="4748211" y="2299651"/>
              <a:ext cx="1192994" cy="945610"/>
              <a:chOff x="4748211" y="2299651"/>
              <a:chExt cx="1192994" cy="945610"/>
            </a:xfrm>
          </p:grpSpPr>
          <p:sp>
            <p:nvSpPr>
              <p:cNvPr id="54" name="Rectangle 53">
                <a:extLst>
                  <a:ext uri="{FF2B5EF4-FFF2-40B4-BE49-F238E27FC236}">
                    <a16:creationId xmlns:a16="http://schemas.microsoft.com/office/drawing/2014/main" id="{76B2483E-089F-4200-8CBE-F57CA5127DD4}"/>
                  </a:ext>
                </a:extLst>
              </p:cNvPr>
              <p:cNvSpPr/>
              <p:nvPr/>
            </p:nvSpPr>
            <p:spPr>
              <a:xfrm>
                <a:off x="4748211" y="2299651"/>
                <a:ext cx="835841"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Input</a:t>
                </a:r>
              </a:p>
              <a:p>
                <a:pPr algn="ctr"/>
                <a:r>
                  <a:rPr lang="en-US" sz="1200" dirty="0">
                    <a:solidFill>
                      <a:schemeClr val="tx1"/>
                    </a:solidFill>
                  </a:rPr>
                  <a:t>gate</a:t>
                </a:r>
              </a:p>
            </p:txBody>
          </p:sp>
          <p:grpSp>
            <p:nvGrpSpPr>
              <p:cNvPr id="59" name="Group 58">
                <a:extLst>
                  <a:ext uri="{FF2B5EF4-FFF2-40B4-BE49-F238E27FC236}">
                    <a16:creationId xmlns:a16="http://schemas.microsoft.com/office/drawing/2014/main" id="{7A940323-1B24-4A7B-84F7-199DA38E6E51}"/>
                  </a:ext>
                </a:extLst>
              </p:cNvPr>
              <p:cNvGrpSpPr/>
              <p:nvPr/>
            </p:nvGrpSpPr>
            <p:grpSpPr>
              <a:xfrm>
                <a:off x="5085370" y="2767490"/>
                <a:ext cx="477771" cy="477771"/>
                <a:chOff x="1632797" y="3205162"/>
                <a:chExt cx="477771" cy="477771"/>
              </a:xfrm>
            </p:grpSpPr>
            <p:sp>
              <p:nvSpPr>
                <p:cNvPr id="65" name="Oval 64">
                  <a:extLst>
                    <a:ext uri="{FF2B5EF4-FFF2-40B4-BE49-F238E27FC236}">
                      <a16:creationId xmlns:a16="http://schemas.microsoft.com/office/drawing/2014/main" id="{12E9BC84-737F-43AE-AF1F-FDAEDFA4F421}"/>
                    </a:ext>
                  </a:extLst>
                </p:cNvPr>
                <p:cNvSpPr/>
                <p:nvPr/>
              </p:nvSpPr>
              <p:spPr>
                <a:xfrm>
                  <a:off x="1632797" y="3205162"/>
                  <a:ext cx="477771" cy="477771"/>
                </a:xfrm>
                <a:prstGeom prst="ellipse">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94464869-952B-4D61-B3E3-7BA263B80921}"/>
                    </a:ext>
                  </a:extLst>
                </p:cNvPr>
                <p:cNvGrpSpPr/>
                <p:nvPr/>
              </p:nvGrpSpPr>
              <p:grpSpPr>
                <a:xfrm>
                  <a:off x="1742142" y="3314507"/>
                  <a:ext cx="259080" cy="259080"/>
                  <a:chOff x="1742142" y="3314507"/>
                  <a:chExt cx="259080" cy="259080"/>
                </a:xfrm>
              </p:grpSpPr>
              <p:cxnSp>
                <p:nvCxnSpPr>
                  <p:cNvPr id="67" name="Straight Connector 66">
                    <a:extLst>
                      <a:ext uri="{FF2B5EF4-FFF2-40B4-BE49-F238E27FC236}">
                        <a16:creationId xmlns:a16="http://schemas.microsoft.com/office/drawing/2014/main" id="{95263C12-46E4-4419-ACDE-968F0B7B02E5}"/>
                      </a:ext>
                    </a:extLst>
                  </p:cNvPr>
                  <p:cNvCxnSpPr>
                    <a:cxnSpLocks/>
                  </p:cNvCxnSpPr>
                  <p:nvPr/>
                </p:nvCxnSpPr>
                <p:spPr>
                  <a:xfrm>
                    <a:off x="1742142" y="3444047"/>
                    <a:ext cx="259080" cy="0"/>
                  </a:xfrm>
                  <a:prstGeom prst="line">
                    <a:avLst/>
                  </a:prstGeom>
                  <a:ln w="38100">
                    <a:solidFill>
                      <a:schemeClr val="accent6">
                        <a:lumMod val="50000"/>
                      </a:schemeClr>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B6457B67-C919-4397-BE7C-D24F157157EB}"/>
                      </a:ext>
                    </a:extLst>
                  </p:cNvPr>
                  <p:cNvCxnSpPr>
                    <a:cxnSpLocks/>
                  </p:cNvCxnSpPr>
                  <p:nvPr/>
                </p:nvCxnSpPr>
                <p:spPr>
                  <a:xfrm rot="5400000">
                    <a:off x="1742142" y="3444047"/>
                    <a:ext cx="259080" cy="0"/>
                  </a:xfrm>
                  <a:prstGeom prst="line">
                    <a:avLst/>
                  </a:prstGeom>
                  <a:ln w="38100">
                    <a:solidFill>
                      <a:schemeClr val="accent6">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4100" name="Group 4099">
                <a:extLst>
                  <a:ext uri="{FF2B5EF4-FFF2-40B4-BE49-F238E27FC236}">
                    <a16:creationId xmlns:a16="http://schemas.microsoft.com/office/drawing/2014/main" id="{EACB08C6-CD24-48FB-8793-74921DA42829}"/>
                  </a:ext>
                </a:extLst>
              </p:cNvPr>
              <p:cNvGrpSpPr/>
              <p:nvPr/>
            </p:nvGrpSpPr>
            <p:grpSpPr>
              <a:xfrm>
                <a:off x="5382239" y="2532925"/>
                <a:ext cx="558966" cy="240358"/>
                <a:chOff x="5324255" y="2532925"/>
                <a:chExt cx="628408" cy="235348"/>
              </a:xfrm>
            </p:grpSpPr>
            <p:cxnSp>
              <p:nvCxnSpPr>
                <p:cNvPr id="57" name="Straight Arrow Connector 56">
                  <a:extLst>
                    <a:ext uri="{FF2B5EF4-FFF2-40B4-BE49-F238E27FC236}">
                      <a16:creationId xmlns:a16="http://schemas.microsoft.com/office/drawing/2014/main" id="{84B45BFD-1C3D-4C77-9F4F-06806CF6B5B3}"/>
                    </a:ext>
                  </a:extLst>
                </p:cNvPr>
                <p:cNvCxnSpPr>
                  <a:cxnSpLocks/>
                </p:cNvCxnSpPr>
                <p:nvPr/>
              </p:nvCxnSpPr>
              <p:spPr>
                <a:xfrm>
                  <a:off x="5324255" y="2536837"/>
                  <a:ext cx="628408" cy="0"/>
                </a:xfrm>
                <a:prstGeom prst="straightConnector1">
                  <a:avLst/>
                </a:prstGeom>
                <a:ln w="190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EE4EE76-0DCB-45E8-93CC-411E0AFA02E3}"/>
                    </a:ext>
                  </a:extLst>
                </p:cNvPr>
                <p:cNvCxnSpPr>
                  <a:cxnSpLocks/>
                </p:cNvCxnSpPr>
                <p:nvPr/>
              </p:nvCxnSpPr>
              <p:spPr>
                <a:xfrm flipV="1">
                  <a:off x="5332352" y="2532925"/>
                  <a:ext cx="0" cy="235348"/>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grpSp>
        <p:grpSp>
          <p:nvGrpSpPr>
            <p:cNvPr id="4119" name="Group 4118">
              <a:extLst>
                <a:ext uri="{FF2B5EF4-FFF2-40B4-BE49-F238E27FC236}">
                  <a16:creationId xmlns:a16="http://schemas.microsoft.com/office/drawing/2014/main" id="{2B01E58E-BCAA-42AB-BBD1-2D29AD9DD547}"/>
                </a:ext>
              </a:extLst>
            </p:cNvPr>
            <p:cNvGrpSpPr/>
            <p:nvPr/>
          </p:nvGrpSpPr>
          <p:grpSpPr>
            <a:xfrm>
              <a:off x="4531301" y="1277779"/>
              <a:ext cx="3281001" cy="1753141"/>
              <a:chOff x="4531301" y="1277779"/>
              <a:chExt cx="3281001" cy="1753141"/>
            </a:xfrm>
          </p:grpSpPr>
          <p:sp>
            <p:nvSpPr>
              <p:cNvPr id="128" name="Rectangle 127">
                <a:extLst>
                  <a:ext uri="{FF2B5EF4-FFF2-40B4-BE49-F238E27FC236}">
                    <a16:creationId xmlns:a16="http://schemas.microsoft.com/office/drawing/2014/main" id="{D59A3891-3957-41B5-A289-BDF5C2700D4F}"/>
                  </a:ext>
                </a:extLst>
              </p:cNvPr>
              <p:cNvSpPr/>
              <p:nvPr/>
            </p:nvSpPr>
            <p:spPr>
              <a:xfrm>
                <a:off x="5645591" y="1277779"/>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prediction</a:t>
                </a:r>
              </a:p>
            </p:txBody>
          </p:sp>
          <p:cxnSp>
            <p:nvCxnSpPr>
              <p:cNvPr id="71" name="Straight Arrow Connector 70">
                <a:extLst>
                  <a:ext uri="{FF2B5EF4-FFF2-40B4-BE49-F238E27FC236}">
                    <a16:creationId xmlns:a16="http://schemas.microsoft.com/office/drawing/2014/main" id="{B6438B2F-0BDB-400F-9455-26C9CBC8826B}"/>
                  </a:ext>
                </a:extLst>
              </p:cNvPr>
              <p:cNvCxnSpPr>
                <a:cxnSpLocks/>
              </p:cNvCxnSpPr>
              <p:nvPr/>
            </p:nvCxnSpPr>
            <p:spPr>
              <a:xfrm>
                <a:off x="4531301" y="3024472"/>
                <a:ext cx="55407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92638524-EB7B-4077-B3F8-1CB3F7E0BCB4}"/>
                  </a:ext>
                </a:extLst>
              </p:cNvPr>
              <p:cNvCxnSpPr>
                <a:cxnSpLocks/>
              </p:cNvCxnSpPr>
              <p:nvPr/>
            </p:nvCxnSpPr>
            <p:spPr>
              <a:xfrm flipV="1">
                <a:off x="6184496" y="1722120"/>
                <a:ext cx="1" cy="594597"/>
              </a:xfrm>
              <a:prstGeom prst="straightConnector1">
                <a:avLst/>
              </a:prstGeom>
              <a:ln w="190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60AD954-BD3E-4E85-A981-5382EC4F7B9D}"/>
                  </a:ext>
                </a:extLst>
              </p:cNvPr>
              <p:cNvCxnSpPr>
                <a:cxnSpLocks/>
              </p:cNvCxnSpPr>
              <p:nvPr/>
            </p:nvCxnSpPr>
            <p:spPr>
              <a:xfrm>
                <a:off x="5573757" y="3030920"/>
                <a:ext cx="223854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108" name="Group 4107">
            <a:extLst>
              <a:ext uri="{FF2B5EF4-FFF2-40B4-BE49-F238E27FC236}">
                <a16:creationId xmlns:a16="http://schemas.microsoft.com/office/drawing/2014/main" id="{C5F87FAD-723B-4032-B57A-57F7B8D58487}"/>
              </a:ext>
            </a:extLst>
          </p:cNvPr>
          <p:cNvGrpSpPr/>
          <p:nvPr/>
        </p:nvGrpSpPr>
        <p:grpSpPr>
          <a:xfrm>
            <a:off x="1886881" y="3953479"/>
            <a:ext cx="1279813" cy="1486766"/>
            <a:chOff x="1559221" y="2697741"/>
            <a:chExt cx="1279813" cy="1486766"/>
          </a:xfrm>
        </p:grpSpPr>
        <p:grpSp>
          <p:nvGrpSpPr>
            <p:cNvPr id="44" name="Group 43">
              <a:extLst>
                <a:ext uri="{FF2B5EF4-FFF2-40B4-BE49-F238E27FC236}">
                  <a16:creationId xmlns:a16="http://schemas.microsoft.com/office/drawing/2014/main" id="{273FD967-9E29-4FD8-835F-A3A844686212}"/>
                </a:ext>
              </a:extLst>
            </p:cNvPr>
            <p:cNvGrpSpPr/>
            <p:nvPr/>
          </p:nvGrpSpPr>
          <p:grpSpPr>
            <a:xfrm>
              <a:off x="1559221" y="2697741"/>
              <a:ext cx="1279813" cy="1486766"/>
              <a:chOff x="3395186" y="2609598"/>
              <a:chExt cx="3110452" cy="3613429"/>
            </a:xfrm>
            <a:solidFill>
              <a:schemeClr val="bg1">
                <a:alpha val="72000"/>
              </a:schemeClr>
            </a:solidFill>
          </p:grpSpPr>
          <p:sp>
            <p:nvSpPr>
              <p:cNvPr id="102" name="Rectangle: Rounded Corners 101">
                <a:extLst>
                  <a:ext uri="{FF2B5EF4-FFF2-40B4-BE49-F238E27FC236}">
                    <a16:creationId xmlns:a16="http://schemas.microsoft.com/office/drawing/2014/main" id="{E5F5FB48-6904-4CD6-A458-05D13D762D81}"/>
                  </a:ext>
                </a:extLst>
              </p:cNvPr>
              <p:cNvSpPr/>
              <p:nvPr/>
            </p:nvSpPr>
            <p:spPr>
              <a:xfrm>
                <a:off x="3395186" y="2609598"/>
                <a:ext cx="3110452" cy="1628775"/>
              </a:xfrm>
              <a:prstGeom prst="roundRect">
                <a:avLst/>
              </a:prstGeom>
              <a:grpFill/>
              <a:ln>
                <a:solidFill>
                  <a:schemeClr val="tx1">
                    <a:alpha val="26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21" name="Straight Arrow Connector 120">
                <a:extLst>
                  <a:ext uri="{FF2B5EF4-FFF2-40B4-BE49-F238E27FC236}">
                    <a16:creationId xmlns:a16="http://schemas.microsoft.com/office/drawing/2014/main" id="{F0BCEC10-627F-4A97-8756-63C210A6959B}"/>
                  </a:ext>
                </a:extLst>
              </p:cNvPr>
              <p:cNvCxnSpPr>
                <a:cxnSpLocks/>
              </p:cNvCxnSpPr>
              <p:nvPr/>
            </p:nvCxnSpPr>
            <p:spPr>
              <a:xfrm flipV="1">
                <a:off x="4932107" y="4264583"/>
                <a:ext cx="0" cy="1958444"/>
              </a:xfrm>
              <a:prstGeom prst="straightConnector1">
                <a:avLst/>
              </a:prstGeom>
              <a:grpFill/>
              <a:ln w="19050">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47" name="Rectangle 146">
              <a:extLst>
                <a:ext uri="{FF2B5EF4-FFF2-40B4-BE49-F238E27FC236}">
                  <a16:creationId xmlns:a16="http://schemas.microsoft.com/office/drawing/2014/main" id="{A0110881-A287-4150-9A93-1B19ADA457F0}"/>
                </a:ext>
              </a:extLst>
            </p:cNvPr>
            <p:cNvSpPr/>
            <p:nvPr/>
          </p:nvSpPr>
          <p:spPr>
            <a:xfrm>
              <a:off x="1727784" y="2778033"/>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lumMod val="75000"/>
                    </a:schemeClr>
                  </a:solidFill>
                </a:rPr>
                <a:t>LSTM Cell</a:t>
              </a:r>
            </a:p>
          </p:txBody>
        </p:sp>
      </p:grpSp>
      <p:grpSp>
        <p:nvGrpSpPr>
          <p:cNvPr id="4117" name="Group 4116">
            <a:extLst>
              <a:ext uri="{FF2B5EF4-FFF2-40B4-BE49-F238E27FC236}">
                <a16:creationId xmlns:a16="http://schemas.microsoft.com/office/drawing/2014/main" id="{2C1B39D0-2C41-43D3-9E85-DFF9CA9934A4}"/>
              </a:ext>
            </a:extLst>
          </p:cNvPr>
          <p:cNvGrpSpPr/>
          <p:nvPr/>
        </p:nvGrpSpPr>
        <p:grpSpPr>
          <a:xfrm>
            <a:off x="8021280" y="3572399"/>
            <a:ext cx="2611180" cy="1861697"/>
            <a:chOff x="7693620" y="2316661"/>
            <a:chExt cx="2611180" cy="1861697"/>
          </a:xfrm>
        </p:grpSpPr>
        <p:grpSp>
          <p:nvGrpSpPr>
            <p:cNvPr id="45" name="Group 44">
              <a:extLst>
                <a:ext uri="{FF2B5EF4-FFF2-40B4-BE49-F238E27FC236}">
                  <a16:creationId xmlns:a16="http://schemas.microsoft.com/office/drawing/2014/main" id="{D9DEBC84-3F28-4980-A112-0865FFC0DDD0}"/>
                </a:ext>
              </a:extLst>
            </p:cNvPr>
            <p:cNvGrpSpPr/>
            <p:nvPr/>
          </p:nvGrpSpPr>
          <p:grpSpPr>
            <a:xfrm>
              <a:off x="7812302" y="2700600"/>
              <a:ext cx="1531917" cy="1477758"/>
              <a:chOff x="3395186" y="2609598"/>
              <a:chExt cx="3723165" cy="3591536"/>
            </a:xfrm>
          </p:grpSpPr>
          <p:sp>
            <p:nvSpPr>
              <p:cNvPr id="79" name="Rectangle: Rounded Corners 78">
                <a:extLst>
                  <a:ext uri="{FF2B5EF4-FFF2-40B4-BE49-F238E27FC236}">
                    <a16:creationId xmlns:a16="http://schemas.microsoft.com/office/drawing/2014/main" id="{8D389D15-2FEF-4C33-9093-F77FC3B2003D}"/>
                  </a:ext>
                </a:extLst>
              </p:cNvPr>
              <p:cNvSpPr/>
              <p:nvPr/>
            </p:nvSpPr>
            <p:spPr>
              <a:xfrm>
                <a:off x="3395186" y="2609598"/>
                <a:ext cx="3110452" cy="1628775"/>
              </a:xfrm>
              <a:prstGeom prst="roundRect">
                <a:avLst/>
              </a:prstGeom>
              <a:ln>
                <a:solidFill>
                  <a:schemeClr val="tx1">
                    <a:alpha val="34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80" name="Group 79">
                <a:extLst>
                  <a:ext uri="{FF2B5EF4-FFF2-40B4-BE49-F238E27FC236}">
                    <a16:creationId xmlns:a16="http://schemas.microsoft.com/office/drawing/2014/main" id="{BA5669C7-167C-47D8-90DD-D210AECB1596}"/>
                  </a:ext>
                </a:extLst>
              </p:cNvPr>
              <p:cNvGrpSpPr/>
              <p:nvPr/>
            </p:nvGrpSpPr>
            <p:grpSpPr>
              <a:xfrm>
                <a:off x="3885136" y="3391444"/>
                <a:ext cx="3233215" cy="2809690"/>
                <a:chOff x="4076364" y="3198714"/>
                <a:chExt cx="3574920" cy="2809690"/>
              </a:xfrm>
            </p:grpSpPr>
            <p:cxnSp>
              <p:nvCxnSpPr>
                <p:cNvPr id="95" name="Straight Arrow Connector 94">
                  <a:extLst>
                    <a:ext uri="{FF2B5EF4-FFF2-40B4-BE49-F238E27FC236}">
                      <a16:creationId xmlns:a16="http://schemas.microsoft.com/office/drawing/2014/main" id="{CD83F2C4-2F2A-4341-A9B0-C986BF45E705}"/>
                    </a:ext>
                  </a:extLst>
                </p:cNvPr>
                <p:cNvCxnSpPr>
                  <a:cxnSpLocks/>
                </p:cNvCxnSpPr>
                <p:nvPr/>
              </p:nvCxnSpPr>
              <p:spPr>
                <a:xfrm>
                  <a:off x="4367173" y="3198714"/>
                  <a:ext cx="612627"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36E7126-F955-4D91-ADB9-F4FFF20AA12C}"/>
                    </a:ext>
                  </a:extLst>
                </p:cNvPr>
                <p:cNvCxnSpPr>
                  <a:cxnSpLocks/>
                </p:cNvCxnSpPr>
                <p:nvPr/>
              </p:nvCxnSpPr>
              <p:spPr>
                <a:xfrm>
                  <a:off x="5519803" y="3205162"/>
                  <a:ext cx="599848"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B0EB7E30-4F47-422A-91D0-F7B4B51A8E39}"/>
                    </a:ext>
                  </a:extLst>
                </p:cNvPr>
                <p:cNvCxnSpPr>
                  <a:cxnSpLocks/>
                </p:cNvCxnSpPr>
                <p:nvPr/>
              </p:nvCxnSpPr>
              <p:spPr>
                <a:xfrm>
                  <a:off x="6651267" y="3198714"/>
                  <a:ext cx="1000017"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80C9976A-BBF6-4D61-B576-46A0D9AE8883}"/>
                    </a:ext>
                  </a:extLst>
                </p:cNvPr>
                <p:cNvCxnSpPr>
                  <a:cxnSpLocks/>
                </p:cNvCxnSpPr>
                <p:nvPr/>
              </p:nvCxnSpPr>
              <p:spPr>
                <a:xfrm rot="16200000" flipV="1">
                  <a:off x="3880851" y="3619500"/>
                  <a:ext cx="391026"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2A43EE29-0099-44B9-AC7B-606E382B74C1}"/>
                    </a:ext>
                  </a:extLst>
                </p:cNvPr>
                <p:cNvCxnSpPr>
                  <a:cxnSpLocks/>
                </p:cNvCxnSpPr>
                <p:nvPr/>
              </p:nvCxnSpPr>
              <p:spPr>
                <a:xfrm flipV="1">
                  <a:off x="5233988" y="3430518"/>
                  <a:ext cx="0" cy="2577886"/>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2ABD27AB-1C86-42F1-A186-74E8E2001B76}"/>
                    </a:ext>
                  </a:extLst>
                </p:cNvPr>
                <p:cNvCxnSpPr>
                  <a:cxnSpLocks/>
                </p:cNvCxnSpPr>
                <p:nvPr/>
              </p:nvCxnSpPr>
              <p:spPr>
                <a:xfrm rot="16200000" flipV="1">
                  <a:off x="6204951" y="3626030"/>
                  <a:ext cx="391026" cy="0"/>
                </a:xfrm>
                <a:prstGeom prst="straightConnector1">
                  <a:avLst/>
                </a:prstGeom>
                <a:ln w="19050">
                  <a:solidFill>
                    <a:schemeClr val="tx1">
                      <a:alpha val="34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A5AD9E1-7588-467F-8BE7-C93B45BC27A3}"/>
                    </a:ext>
                  </a:extLst>
                </p:cNvPr>
                <p:cNvCxnSpPr>
                  <a:cxnSpLocks/>
                </p:cNvCxnSpPr>
                <p:nvPr/>
              </p:nvCxnSpPr>
              <p:spPr>
                <a:xfrm>
                  <a:off x="4076364" y="3811044"/>
                  <a:ext cx="2328068" cy="0"/>
                </a:xfrm>
                <a:prstGeom prst="line">
                  <a:avLst/>
                </a:prstGeom>
                <a:ln w="1905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nvGrpSpPr>
              <p:cNvPr id="82" name="Group 81">
                <a:extLst>
                  <a:ext uri="{FF2B5EF4-FFF2-40B4-BE49-F238E27FC236}">
                    <a16:creationId xmlns:a16="http://schemas.microsoft.com/office/drawing/2014/main" id="{2DAA7B51-3AEE-43E8-8A83-3ABEBCFE017A}"/>
                  </a:ext>
                </a:extLst>
              </p:cNvPr>
              <p:cNvGrpSpPr/>
              <p:nvPr/>
            </p:nvGrpSpPr>
            <p:grpSpPr>
              <a:xfrm>
                <a:off x="3668289" y="3134462"/>
                <a:ext cx="477771" cy="477771"/>
                <a:chOff x="3737521" y="3108001"/>
                <a:chExt cx="477771" cy="477771"/>
              </a:xfrm>
            </p:grpSpPr>
            <p:sp>
              <p:nvSpPr>
                <p:cNvPr id="93" name="Oval 92">
                  <a:extLst>
                    <a:ext uri="{FF2B5EF4-FFF2-40B4-BE49-F238E27FC236}">
                      <a16:creationId xmlns:a16="http://schemas.microsoft.com/office/drawing/2014/main" id="{B8750CF1-BB1E-44B4-B93D-078832D381A1}"/>
                    </a:ext>
                  </a:extLst>
                </p:cNvPr>
                <p:cNvSpPr/>
                <p:nvPr/>
              </p:nvSpPr>
              <p:spPr>
                <a:xfrm>
                  <a:off x="3737521" y="3108001"/>
                  <a:ext cx="477771" cy="477771"/>
                </a:xfrm>
                <a:prstGeom prst="ellipse">
                  <a:avLst/>
                </a:prstGeom>
                <a:noFill/>
                <a:ln w="19050">
                  <a:solidFill>
                    <a:schemeClr val="tx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Connector 93">
                  <a:extLst>
                    <a:ext uri="{FF2B5EF4-FFF2-40B4-BE49-F238E27FC236}">
                      <a16:creationId xmlns:a16="http://schemas.microsoft.com/office/drawing/2014/main" id="{D2035BC4-2130-4A1B-9D2C-E760293760A2}"/>
                    </a:ext>
                  </a:extLst>
                </p:cNvPr>
                <p:cNvCxnSpPr>
                  <a:cxnSpLocks/>
                </p:cNvCxnSpPr>
                <p:nvPr/>
              </p:nvCxnSpPr>
              <p:spPr>
                <a:xfrm>
                  <a:off x="3846866" y="3346886"/>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nvGrpSpPr>
              <p:cNvPr id="83" name="Group 82">
                <a:extLst>
                  <a:ext uri="{FF2B5EF4-FFF2-40B4-BE49-F238E27FC236}">
                    <a16:creationId xmlns:a16="http://schemas.microsoft.com/office/drawing/2014/main" id="{D9CAF916-BE03-4B3A-8E29-CF7DA5BC4621}"/>
                  </a:ext>
                </a:extLst>
              </p:cNvPr>
              <p:cNvGrpSpPr/>
              <p:nvPr/>
            </p:nvGrpSpPr>
            <p:grpSpPr>
              <a:xfrm>
                <a:off x="4702218" y="3134462"/>
                <a:ext cx="477771" cy="477771"/>
                <a:chOff x="1632797" y="3205162"/>
                <a:chExt cx="477771" cy="477771"/>
              </a:xfrm>
            </p:grpSpPr>
            <p:sp>
              <p:nvSpPr>
                <p:cNvPr id="89" name="Oval 88">
                  <a:extLst>
                    <a:ext uri="{FF2B5EF4-FFF2-40B4-BE49-F238E27FC236}">
                      <a16:creationId xmlns:a16="http://schemas.microsoft.com/office/drawing/2014/main" id="{BCBB5516-3099-44FB-8E37-1AC1F9D7C854}"/>
                    </a:ext>
                  </a:extLst>
                </p:cNvPr>
                <p:cNvSpPr/>
                <p:nvPr/>
              </p:nvSpPr>
              <p:spPr>
                <a:xfrm>
                  <a:off x="1632797" y="3205162"/>
                  <a:ext cx="477771" cy="477771"/>
                </a:xfrm>
                <a:prstGeom prst="ellipse">
                  <a:avLst/>
                </a:prstGeom>
                <a:noFill/>
                <a:ln w="19050">
                  <a:solidFill>
                    <a:schemeClr val="tx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 name="Group 89">
                  <a:extLst>
                    <a:ext uri="{FF2B5EF4-FFF2-40B4-BE49-F238E27FC236}">
                      <a16:creationId xmlns:a16="http://schemas.microsoft.com/office/drawing/2014/main" id="{5C500444-1EEE-4BAF-AE45-BF04700CED83}"/>
                    </a:ext>
                  </a:extLst>
                </p:cNvPr>
                <p:cNvGrpSpPr/>
                <p:nvPr/>
              </p:nvGrpSpPr>
              <p:grpSpPr>
                <a:xfrm>
                  <a:off x="1742142" y="3314507"/>
                  <a:ext cx="259080" cy="259080"/>
                  <a:chOff x="1742142" y="3314507"/>
                  <a:chExt cx="259080" cy="259080"/>
                </a:xfrm>
              </p:grpSpPr>
              <p:cxnSp>
                <p:nvCxnSpPr>
                  <p:cNvPr id="91" name="Straight Connector 90">
                    <a:extLst>
                      <a:ext uri="{FF2B5EF4-FFF2-40B4-BE49-F238E27FC236}">
                        <a16:creationId xmlns:a16="http://schemas.microsoft.com/office/drawing/2014/main" id="{4B190CD6-E218-4731-A9FC-305A77F1965D}"/>
                      </a:ext>
                    </a:extLst>
                  </p:cNvPr>
                  <p:cNvCxnSpPr>
                    <a:cxnSpLocks/>
                  </p:cNvCxnSpPr>
                  <p:nvPr/>
                </p:nvCxnSpPr>
                <p:spPr>
                  <a:xfrm>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7EB6C4E5-098C-471E-9111-2E562E5EC8DC}"/>
                      </a:ext>
                    </a:extLst>
                  </p:cNvPr>
                  <p:cNvCxnSpPr>
                    <a:cxnSpLocks/>
                  </p:cNvCxnSpPr>
                  <p:nvPr/>
                </p:nvCxnSpPr>
                <p:spPr>
                  <a:xfrm rot="5400000">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grpSp>
            <p:nvGrpSpPr>
              <p:cNvPr id="84" name="Group 83">
                <a:extLst>
                  <a:ext uri="{FF2B5EF4-FFF2-40B4-BE49-F238E27FC236}">
                    <a16:creationId xmlns:a16="http://schemas.microsoft.com/office/drawing/2014/main" id="{89E81E4D-D341-4AAF-9717-E6DA2C73DB21}"/>
                  </a:ext>
                </a:extLst>
              </p:cNvPr>
              <p:cNvGrpSpPr/>
              <p:nvPr/>
            </p:nvGrpSpPr>
            <p:grpSpPr>
              <a:xfrm>
                <a:off x="5736147" y="3134462"/>
                <a:ext cx="477771" cy="477771"/>
                <a:chOff x="2426520" y="5001635"/>
                <a:chExt cx="477771" cy="477771"/>
              </a:xfrm>
            </p:grpSpPr>
            <p:sp>
              <p:nvSpPr>
                <p:cNvPr id="85" name="Oval 84">
                  <a:extLst>
                    <a:ext uri="{FF2B5EF4-FFF2-40B4-BE49-F238E27FC236}">
                      <a16:creationId xmlns:a16="http://schemas.microsoft.com/office/drawing/2014/main" id="{6DDD1FBE-45E2-40BC-AE93-7CF8A42234A9}"/>
                    </a:ext>
                  </a:extLst>
                </p:cNvPr>
                <p:cNvSpPr/>
                <p:nvPr/>
              </p:nvSpPr>
              <p:spPr>
                <a:xfrm>
                  <a:off x="2426520" y="5001635"/>
                  <a:ext cx="477771" cy="477771"/>
                </a:xfrm>
                <a:prstGeom prst="ellipse">
                  <a:avLst/>
                </a:prstGeom>
                <a:noFill/>
                <a:ln w="19050">
                  <a:solidFill>
                    <a:schemeClr val="tx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85">
                  <a:extLst>
                    <a:ext uri="{FF2B5EF4-FFF2-40B4-BE49-F238E27FC236}">
                      <a16:creationId xmlns:a16="http://schemas.microsoft.com/office/drawing/2014/main" id="{36861647-38C6-4CC1-9863-C991F669AEBB}"/>
                    </a:ext>
                  </a:extLst>
                </p:cNvPr>
                <p:cNvGrpSpPr/>
                <p:nvPr/>
              </p:nvGrpSpPr>
              <p:grpSpPr>
                <a:xfrm rot="2700000">
                  <a:off x="2535865" y="5110980"/>
                  <a:ext cx="259080" cy="259080"/>
                  <a:chOff x="1742142" y="3314507"/>
                  <a:chExt cx="259080" cy="259080"/>
                </a:xfrm>
              </p:grpSpPr>
              <p:cxnSp>
                <p:nvCxnSpPr>
                  <p:cNvPr id="87" name="Straight Connector 86">
                    <a:extLst>
                      <a:ext uri="{FF2B5EF4-FFF2-40B4-BE49-F238E27FC236}">
                        <a16:creationId xmlns:a16="http://schemas.microsoft.com/office/drawing/2014/main" id="{629CE198-8D21-4CD2-8A62-A914B7CBD2DB}"/>
                      </a:ext>
                    </a:extLst>
                  </p:cNvPr>
                  <p:cNvCxnSpPr>
                    <a:cxnSpLocks/>
                  </p:cNvCxnSpPr>
                  <p:nvPr/>
                </p:nvCxnSpPr>
                <p:spPr>
                  <a:xfrm>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727ADDDB-EB35-4C48-A477-77176AF10C22}"/>
                      </a:ext>
                    </a:extLst>
                  </p:cNvPr>
                  <p:cNvCxnSpPr>
                    <a:cxnSpLocks/>
                  </p:cNvCxnSpPr>
                  <p:nvPr/>
                </p:nvCxnSpPr>
                <p:spPr>
                  <a:xfrm rot="5400000">
                    <a:off x="1742142" y="3444047"/>
                    <a:ext cx="259080" cy="0"/>
                  </a:xfrm>
                  <a:prstGeom prst="line">
                    <a:avLst/>
                  </a:prstGeom>
                  <a:ln w="38100">
                    <a:solidFill>
                      <a:schemeClr val="tx1">
                        <a:alpha val="34000"/>
                      </a:schemeClr>
                    </a:solidFill>
                  </a:ln>
                </p:spPr>
                <p:style>
                  <a:lnRef idx="1">
                    <a:schemeClr val="dk1"/>
                  </a:lnRef>
                  <a:fillRef idx="0">
                    <a:schemeClr val="dk1"/>
                  </a:fillRef>
                  <a:effectRef idx="0">
                    <a:schemeClr val="dk1"/>
                  </a:effectRef>
                  <a:fontRef idx="minor">
                    <a:schemeClr val="tx1"/>
                  </a:fontRef>
                </p:style>
              </p:cxnSp>
            </p:grpSp>
          </p:grpSp>
        </p:grpSp>
        <mc:AlternateContent xmlns:mc="http://schemas.openxmlformats.org/markup-compatibility/2006" xmlns:a14="http://schemas.microsoft.com/office/drawing/2010/main">
          <mc:Choice Requires="a14">
            <p:sp>
              <p:nvSpPr>
                <p:cNvPr id="126" name="Rectangle 125">
                  <a:extLst>
                    <a:ext uri="{FF2B5EF4-FFF2-40B4-BE49-F238E27FC236}">
                      <a16:creationId xmlns:a16="http://schemas.microsoft.com/office/drawing/2014/main" id="{DB460591-547D-46CC-A77A-2C34E996493C}"/>
                    </a:ext>
                  </a:extLst>
                </p:cNvPr>
                <p:cNvSpPr/>
                <p:nvPr/>
              </p:nvSpPr>
              <p:spPr>
                <a:xfrm>
                  <a:off x="9394431" y="2762312"/>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1" i="1" dirty="0" smtClean="0">
                            <a:solidFill>
                              <a:schemeClr val="tx1"/>
                            </a:solidFill>
                            <a:latin typeface="Cambria Math" panose="02040503050406030204" pitchFamily="18" charset="0"/>
                            <a:ea typeface="Cambria Math" panose="02040503050406030204" pitchFamily="18" charset="0"/>
                          </a:rPr>
                          <m:t>⋯</m:t>
                        </m:r>
                      </m:oMath>
                    </m:oMathPara>
                  </a14:m>
                  <a:endParaRPr lang="en-US" sz="2800" b="1" dirty="0">
                    <a:solidFill>
                      <a:schemeClr val="tx1"/>
                    </a:solidFill>
                  </a:endParaRPr>
                </a:p>
              </p:txBody>
            </p:sp>
          </mc:Choice>
          <mc:Fallback xmlns="">
            <p:sp>
              <p:nvSpPr>
                <p:cNvPr id="126" name="Rectangle 125">
                  <a:extLst>
                    <a:ext uri="{FF2B5EF4-FFF2-40B4-BE49-F238E27FC236}">
                      <a16:creationId xmlns:a16="http://schemas.microsoft.com/office/drawing/2014/main" id="{DB460591-547D-46CC-A77A-2C34E996493C}"/>
                    </a:ext>
                  </a:extLst>
                </p:cNvPr>
                <p:cNvSpPr>
                  <a:spLocks noRot="1" noChangeAspect="1" noMove="1" noResize="1" noEditPoints="1" noAdjustHandles="1" noChangeArrowheads="1" noChangeShapeType="1" noTextEdit="1"/>
                </p:cNvSpPr>
                <p:nvPr/>
              </p:nvSpPr>
              <p:spPr>
                <a:xfrm>
                  <a:off x="9394431" y="2762312"/>
                  <a:ext cx="910369" cy="473632"/>
                </a:xfrm>
                <a:prstGeom prst="rect">
                  <a:avLst/>
                </a:prstGeom>
                <a:blipFill>
                  <a:blip r:embed="rId3"/>
                  <a:stretch>
                    <a:fillRect/>
                  </a:stretch>
                </a:blipFill>
                <a:ln>
                  <a:noFill/>
                </a:ln>
              </p:spPr>
              <p:txBody>
                <a:bodyPr/>
                <a:lstStyle/>
                <a:p>
                  <a:r>
                    <a:rPr lang="en-US">
                      <a:noFill/>
                    </a:rPr>
                    <a:t> </a:t>
                  </a:r>
                </a:p>
              </p:txBody>
            </p:sp>
          </mc:Fallback>
        </mc:AlternateContent>
        <p:sp>
          <p:nvSpPr>
            <p:cNvPr id="148" name="Rectangle 147">
              <a:extLst>
                <a:ext uri="{FF2B5EF4-FFF2-40B4-BE49-F238E27FC236}">
                  <a16:creationId xmlns:a16="http://schemas.microsoft.com/office/drawing/2014/main" id="{0A51B58C-EECD-4720-BF30-39EB32D24DC1}"/>
                </a:ext>
              </a:extLst>
            </p:cNvPr>
            <p:cNvSpPr/>
            <p:nvPr/>
          </p:nvSpPr>
          <p:spPr>
            <a:xfrm>
              <a:off x="7693620" y="2316661"/>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lumMod val="75000"/>
                    </a:schemeClr>
                  </a:solidFill>
                </a:rPr>
                <a:t>LSTM Cell</a:t>
              </a:r>
            </a:p>
          </p:txBody>
        </p:sp>
      </p:grpSp>
      <p:grpSp>
        <p:nvGrpSpPr>
          <p:cNvPr id="4122" name="Group 4121">
            <a:extLst>
              <a:ext uri="{FF2B5EF4-FFF2-40B4-BE49-F238E27FC236}">
                <a16:creationId xmlns:a16="http://schemas.microsoft.com/office/drawing/2014/main" id="{B9CBD40D-D7CB-47EB-BD87-6E05D44B04C2}"/>
              </a:ext>
            </a:extLst>
          </p:cNvPr>
          <p:cNvGrpSpPr/>
          <p:nvPr/>
        </p:nvGrpSpPr>
        <p:grpSpPr>
          <a:xfrm>
            <a:off x="2321498" y="5351636"/>
            <a:ext cx="7159143" cy="423360"/>
            <a:chOff x="1993838" y="4095898"/>
            <a:chExt cx="7159143" cy="423360"/>
          </a:xfrm>
        </p:grpSpPr>
        <p:grpSp>
          <p:nvGrpSpPr>
            <p:cNvPr id="4107" name="Group 4106">
              <a:extLst>
                <a:ext uri="{FF2B5EF4-FFF2-40B4-BE49-F238E27FC236}">
                  <a16:creationId xmlns:a16="http://schemas.microsoft.com/office/drawing/2014/main" id="{1EDF5D60-946F-4E4A-8F48-450B9528D9D4}"/>
                </a:ext>
              </a:extLst>
            </p:cNvPr>
            <p:cNvGrpSpPr/>
            <p:nvPr/>
          </p:nvGrpSpPr>
          <p:grpSpPr>
            <a:xfrm>
              <a:off x="1993838" y="4098312"/>
              <a:ext cx="7159143" cy="420946"/>
              <a:chOff x="1993838" y="4098312"/>
              <a:chExt cx="7159143" cy="420946"/>
            </a:xfrm>
          </p:grpSpPr>
          <p:grpSp>
            <p:nvGrpSpPr>
              <p:cNvPr id="47" name="Group 46">
                <a:extLst>
                  <a:ext uri="{FF2B5EF4-FFF2-40B4-BE49-F238E27FC236}">
                    <a16:creationId xmlns:a16="http://schemas.microsoft.com/office/drawing/2014/main" id="{DBAD90A2-4AEF-46BE-9F62-27906248F68E}"/>
                  </a:ext>
                </a:extLst>
              </p:cNvPr>
              <p:cNvGrpSpPr/>
              <p:nvPr/>
            </p:nvGrpSpPr>
            <p:grpSpPr>
              <a:xfrm>
                <a:off x="1993838" y="4173257"/>
                <a:ext cx="7159143" cy="346001"/>
                <a:chOff x="2676821" y="2933235"/>
                <a:chExt cx="7159143" cy="346001"/>
              </a:xfrm>
            </p:grpSpPr>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CAFBFC2-0805-441A-A66A-327FD2D2F1CA}"/>
                        </a:ext>
                      </a:extLst>
                    </p:cNvPr>
                    <p:cNvSpPr txBox="1"/>
                    <p:nvPr/>
                  </p:nvSpPr>
                  <p:spPr>
                    <a:xfrm>
                      <a:off x="5840305" y="2971459"/>
                      <a:ext cx="3872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sub>
                            </m:sSub>
                          </m:oMath>
                        </m:oMathPara>
                      </a14:m>
                      <a:endParaRPr lang="en-US" sz="1400" dirty="0"/>
                    </a:p>
                  </p:txBody>
                </p:sp>
              </mc:Choice>
              <mc:Fallback xmlns="">
                <p:sp>
                  <p:nvSpPr>
                    <p:cNvPr id="48" name="TextBox 47">
                      <a:extLst>
                        <a:ext uri="{FF2B5EF4-FFF2-40B4-BE49-F238E27FC236}">
                          <a16:creationId xmlns:a16="http://schemas.microsoft.com/office/drawing/2014/main" id="{5CAFBFC2-0805-441A-A66A-327FD2D2F1CA}"/>
                        </a:ext>
                      </a:extLst>
                    </p:cNvPr>
                    <p:cNvSpPr txBox="1">
                      <a:spLocks noRot="1" noChangeAspect="1" noMove="1" noResize="1" noEditPoints="1" noAdjustHandles="1" noChangeArrowheads="1" noChangeShapeType="1" noTextEdit="1"/>
                    </p:cNvSpPr>
                    <p:nvPr/>
                  </p:nvSpPr>
                  <p:spPr>
                    <a:xfrm>
                      <a:off x="5840305" y="2971459"/>
                      <a:ext cx="387286" cy="307777"/>
                    </a:xfrm>
                    <a:prstGeom prst="rect">
                      <a:avLst/>
                    </a:prstGeom>
                    <a:blipFill>
                      <a:blip r:embed="rId4"/>
                      <a:stretch>
                        <a:fillRect/>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0F452062-30D7-4AEE-A294-03A56A8DFBF0}"/>
                    </a:ext>
                  </a:extLst>
                </p:cNvPr>
                <p:cNvCxnSpPr>
                  <a:cxnSpLocks/>
                </p:cNvCxnSpPr>
                <p:nvPr/>
              </p:nvCxnSpPr>
              <p:spPr>
                <a:xfrm>
                  <a:off x="2682240" y="2933235"/>
                  <a:ext cx="7153724"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4ED4317D-2092-4B1E-8CCB-0C9D5084CE4B}"/>
                        </a:ext>
                      </a:extLst>
                    </p:cNvPr>
                    <p:cNvSpPr txBox="1"/>
                    <p:nvPr/>
                  </p:nvSpPr>
                  <p:spPr>
                    <a:xfrm>
                      <a:off x="2676821" y="2971459"/>
                      <a:ext cx="55720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r>
                                  <a:rPr lang="en-US" sz="1400" b="0" i="1" dirty="0" smtClean="0">
                                    <a:latin typeface="Cambria Math" panose="02040503050406030204" pitchFamily="18" charset="0"/>
                                  </a:rPr>
                                  <m:t>−1</m:t>
                                </m:r>
                              </m:sub>
                            </m:sSub>
                          </m:oMath>
                        </m:oMathPara>
                      </a14:m>
                      <a:endParaRPr lang="en-US" sz="1400" dirty="0"/>
                    </a:p>
                  </p:txBody>
                </p:sp>
              </mc:Choice>
              <mc:Fallback xmlns="">
                <p:sp>
                  <p:nvSpPr>
                    <p:cNvPr id="50" name="TextBox 49">
                      <a:extLst>
                        <a:ext uri="{FF2B5EF4-FFF2-40B4-BE49-F238E27FC236}">
                          <a16:creationId xmlns:a16="http://schemas.microsoft.com/office/drawing/2014/main" id="{4ED4317D-2092-4B1E-8CCB-0C9D5084CE4B}"/>
                        </a:ext>
                      </a:extLst>
                    </p:cNvPr>
                    <p:cNvSpPr txBox="1">
                      <a:spLocks noRot="1" noChangeAspect="1" noMove="1" noResize="1" noEditPoints="1" noAdjustHandles="1" noChangeArrowheads="1" noChangeShapeType="1" noTextEdit="1"/>
                    </p:cNvSpPr>
                    <p:nvPr/>
                  </p:nvSpPr>
                  <p:spPr>
                    <a:xfrm>
                      <a:off x="2676821" y="2971459"/>
                      <a:ext cx="557204"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EA59AFC1-7D78-4D8C-AD3C-46D7C36B6D4D}"/>
                        </a:ext>
                      </a:extLst>
                    </p:cNvPr>
                    <p:cNvSpPr txBox="1"/>
                    <p:nvPr/>
                  </p:nvSpPr>
                  <p:spPr>
                    <a:xfrm>
                      <a:off x="8900037" y="2971459"/>
                      <a:ext cx="55720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i="1" dirty="0">
                                    <a:latin typeface="Cambria Math" panose="02040503050406030204" pitchFamily="18" charset="0"/>
                                  </a:rPr>
                                  <m:t>𝑡</m:t>
                                </m:r>
                              </m:e>
                              <m:sub>
                                <m:r>
                                  <a:rPr lang="en-US" sz="1400" b="0" i="1" dirty="0" smtClean="0">
                                    <a:latin typeface="Cambria Math" panose="02040503050406030204" pitchFamily="18" charset="0"/>
                                  </a:rPr>
                                  <m:t>𝑛</m:t>
                                </m:r>
                                <m:r>
                                  <a:rPr lang="en-US" sz="1400" b="0" i="1" dirty="0" smtClean="0">
                                    <a:latin typeface="Cambria Math" panose="02040503050406030204" pitchFamily="18" charset="0"/>
                                  </a:rPr>
                                  <m:t>+1</m:t>
                                </m:r>
                              </m:sub>
                            </m:sSub>
                          </m:oMath>
                        </m:oMathPara>
                      </a14:m>
                      <a:endParaRPr lang="en-US" sz="1400" dirty="0"/>
                    </a:p>
                  </p:txBody>
                </p:sp>
              </mc:Choice>
              <mc:Fallback xmlns="">
                <p:sp>
                  <p:nvSpPr>
                    <p:cNvPr id="51" name="TextBox 50">
                      <a:extLst>
                        <a:ext uri="{FF2B5EF4-FFF2-40B4-BE49-F238E27FC236}">
                          <a16:creationId xmlns:a16="http://schemas.microsoft.com/office/drawing/2014/main" id="{EA59AFC1-7D78-4D8C-AD3C-46D7C36B6D4D}"/>
                        </a:ext>
                      </a:extLst>
                    </p:cNvPr>
                    <p:cNvSpPr txBox="1">
                      <a:spLocks noRot="1" noChangeAspect="1" noMove="1" noResize="1" noEditPoints="1" noAdjustHandles="1" noChangeArrowheads="1" noChangeShapeType="1" noTextEdit="1"/>
                    </p:cNvSpPr>
                    <p:nvPr/>
                  </p:nvSpPr>
                  <p:spPr>
                    <a:xfrm>
                      <a:off x="8900037" y="2971459"/>
                      <a:ext cx="557204" cy="307777"/>
                    </a:xfrm>
                    <a:prstGeom prst="rect">
                      <a:avLst/>
                    </a:prstGeom>
                    <a:blipFill>
                      <a:blip r:embed="rId6"/>
                      <a:stretch>
                        <a:fillRect/>
                      </a:stretch>
                    </a:blipFill>
                  </p:spPr>
                  <p:txBody>
                    <a:bodyPr/>
                    <a:lstStyle/>
                    <a:p>
                      <a:r>
                        <a:rPr lang="en-US">
                          <a:noFill/>
                        </a:rPr>
                        <a:t> </a:t>
                      </a:r>
                    </a:p>
                  </p:txBody>
                </p:sp>
              </mc:Fallback>
            </mc:AlternateContent>
          </p:grpSp>
          <p:cxnSp>
            <p:nvCxnSpPr>
              <p:cNvPr id="143" name="Straight Connector 142">
                <a:extLst>
                  <a:ext uri="{FF2B5EF4-FFF2-40B4-BE49-F238E27FC236}">
                    <a16:creationId xmlns:a16="http://schemas.microsoft.com/office/drawing/2014/main" id="{16D09DC6-1A64-457D-AE4C-A624A5930BD9}"/>
                  </a:ext>
                </a:extLst>
              </p:cNvPr>
              <p:cNvCxnSpPr>
                <a:cxnSpLocks/>
              </p:cNvCxnSpPr>
              <p:nvPr/>
            </p:nvCxnSpPr>
            <p:spPr>
              <a:xfrm flipV="1">
                <a:off x="2193698" y="4098802"/>
                <a:ext cx="0" cy="164168"/>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D406E025-DF79-410A-B3DC-CCD83876C747}"/>
                  </a:ext>
                </a:extLst>
              </p:cNvPr>
              <p:cNvCxnSpPr>
                <a:cxnSpLocks/>
              </p:cNvCxnSpPr>
              <p:nvPr/>
            </p:nvCxnSpPr>
            <p:spPr>
              <a:xfrm flipV="1">
                <a:off x="8441179" y="4098312"/>
                <a:ext cx="0" cy="164168"/>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grpSp>
        <p:sp>
          <p:nvSpPr>
            <p:cNvPr id="4121" name="Oval 4120">
              <a:extLst>
                <a:ext uri="{FF2B5EF4-FFF2-40B4-BE49-F238E27FC236}">
                  <a16:creationId xmlns:a16="http://schemas.microsoft.com/office/drawing/2014/main" id="{FF8546D1-F8F9-49A8-926C-70340CCF9109}"/>
                </a:ext>
              </a:extLst>
            </p:cNvPr>
            <p:cNvSpPr/>
            <p:nvPr/>
          </p:nvSpPr>
          <p:spPr>
            <a:xfrm>
              <a:off x="5250538" y="4095898"/>
              <a:ext cx="142015" cy="14201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4" name="Content Placeholder 2">
            <a:extLst>
              <a:ext uri="{FF2B5EF4-FFF2-40B4-BE49-F238E27FC236}">
                <a16:creationId xmlns:a16="http://schemas.microsoft.com/office/drawing/2014/main" id="{3660CD44-3D77-4B10-9FAA-8EE2AE4D1422}"/>
              </a:ext>
            </a:extLst>
          </p:cNvPr>
          <p:cNvSpPr txBox="1">
            <a:spLocks/>
          </p:cNvSpPr>
          <p:nvPr/>
        </p:nvSpPr>
        <p:spPr>
          <a:xfrm>
            <a:off x="838200" y="1015999"/>
            <a:ext cx="10515600" cy="54854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Models sequences as a chain of repeating modules (cells)</a:t>
            </a:r>
          </a:p>
          <a:p>
            <a:r>
              <a:rPr lang="en-US" dirty="0"/>
              <a:t>Each cell represents an instance of the sequence</a:t>
            </a:r>
          </a:p>
        </p:txBody>
      </p:sp>
    </p:spTree>
    <p:extLst>
      <p:ext uri="{BB962C8B-B14F-4D97-AF65-F5344CB8AC3E}">
        <p14:creationId xmlns:p14="http://schemas.microsoft.com/office/powerpoint/2010/main" val="304302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110"/>
                                        </p:tgtEl>
                                        <p:attrNameLst>
                                          <p:attrName>style.visibility</p:attrName>
                                        </p:attrNameLst>
                                      </p:cBhvr>
                                      <p:to>
                                        <p:strVal val="visible"/>
                                      </p:to>
                                    </p:set>
                                    <p:animEffect transition="in" filter="wipe(left)">
                                      <p:cBhvr>
                                        <p:cTn id="15" dur="500"/>
                                        <p:tgtEl>
                                          <p:spTgt spid="41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120"/>
                                        </p:tgtEl>
                                        <p:attrNameLst>
                                          <p:attrName>style.visibility</p:attrName>
                                        </p:attrNameLst>
                                      </p:cBhvr>
                                      <p:to>
                                        <p:strVal val="visible"/>
                                      </p:to>
                                    </p:set>
                                    <p:animEffect transition="in" filter="wipe(left)">
                                      <p:cBhvr>
                                        <p:cTn id="20" dur="500"/>
                                        <p:tgtEl>
                                          <p:spTgt spid="412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117"/>
                                        </p:tgtEl>
                                        <p:attrNameLst>
                                          <p:attrName>style.visibility</p:attrName>
                                        </p:attrNameLst>
                                      </p:cBhvr>
                                      <p:to>
                                        <p:strVal val="visible"/>
                                      </p:to>
                                    </p:set>
                                    <p:animEffect transition="in" filter="wipe(left)">
                                      <p:cBhvr>
                                        <p:cTn id="25" dur="500"/>
                                        <p:tgtEl>
                                          <p:spTgt spid="4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5F067-BD94-4821-8846-8E954339F78F}"/>
              </a:ext>
            </a:extLst>
          </p:cNvPr>
          <p:cNvSpPr>
            <a:spLocks noGrp="1"/>
          </p:cNvSpPr>
          <p:nvPr>
            <p:ph type="title"/>
          </p:nvPr>
        </p:nvSpPr>
        <p:spPr>
          <a:xfrm>
            <a:off x="838200" y="89352"/>
            <a:ext cx="10515600" cy="854075"/>
          </a:xfrm>
        </p:spPr>
        <p:txBody>
          <a:bodyPr/>
          <a:lstStyle/>
          <a:p>
            <a:r>
              <a:rPr lang="en-US" dirty="0"/>
              <a:t>LSTM limitations</a:t>
            </a:r>
          </a:p>
        </p:txBody>
      </p:sp>
      <p:sp>
        <p:nvSpPr>
          <p:cNvPr id="5" name="Rectangle: Rounded Corners 4">
            <a:extLst>
              <a:ext uri="{FF2B5EF4-FFF2-40B4-BE49-F238E27FC236}">
                <a16:creationId xmlns:a16="http://schemas.microsoft.com/office/drawing/2014/main" id="{4F8F297C-8984-4E87-AB24-533ED58BB5C1}"/>
              </a:ext>
            </a:extLst>
          </p:cNvPr>
          <p:cNvSpPr/>
          <p:nvPr/>
        </p:nvSpPr>
        <p:spPr>
          <a:xfrm>
            <a:off x="6739859" y="2851839"/>
            <a:ext cx="4528706" cy="2486430"/>
          </a:xfrm>
          <a:prstGeom prst="roundRect">
            <a:avLst>
              <a:gd name="adj" fmla="val 11894"/>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B74B63-AC8D-406D-8C09-B004DAB5F48E}"/>
              </a:ext>
            </a:extLst>
          </p:cNvPr>
          <p:cNvSpPr/>
          <p:nvPr/>
        </p:nvSpPr>
        <p:spPr>
          <a:xfrm>
            <a:off x="7604456" y="2456144"/>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LSTM Cell</a:t>
            </a:r>
          </a:p>
        </p:txBody>
      </p:sp>
      <p:cxnSp>
        <p:nvCxnSpPr>
          <p:cNvPr id="8" name="Straight Arrow Connector 7">
            <a:extLst>
              <a:ext uri="{FF2B5EF4-FFF2-40B4-BE49-F238E27FC236}">
                <a16:creationId xmlns:a16="http://schemas.microsoft.com/office/drawing/2014/main" id="{76ABAE7E-1F31-408A-A19F-2B60E5B0237B}"/>
              </a:ext>
            </a:extLst>
          </p:cNvPr>
          <p:cNvCxnSpPr>
            <a:cxnSpLocks/>
          </p:cNvCxnSpPr>
          <p:nvPr/>
        </p:nvCxnSpPr>
        <p:spPr>
          <a:xfrm>
            <a:off x="7386224" y="3864563"/>
            <a:ext cx="548980"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20FFFD4-738B-465A-80E9-6E29EBDB4930}"/>
              </a:ext>
            </a:extLst>
          </p:cNvPr>
          <p:cNvCxnSpPr>
            <a:cxnSpLocks/>
          </p:cNvCxnSpPr>
          <p:nvPr/>
        </p:nvCxnSpPr>
        <p:spPr>
          <a:xfrm rot="16200000" flipV="1">
            <a:off x="8132792" y="4249975"/>
            <a:ext cx="306041"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9CA931F2-4350-4933-806A-FB94D8E33354}"/>
              </a:ext>
            </a:extLst>
          </p:cNvPr>
          <p:cNvCxnSpPr>
            <a:cxnSpLocks/>
          </p:cNvCxnSpPr>
          <p:nvPr/>
        </p:nvCxnSpPr>
        <p:spPr>
          <a:xfrm flipV="1">
            <a:off x="9690925" y="4102066"/>
            <a:ext cx="0" cy="291859"/>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A3E55FE-46BA-4666-B7D7-5045F9122BFF}"/>
              </a:ext>
            </a:extLst>
          </p:cNvPr>
          <p:cNvCxnSpPr>
            <a:cxnSpLocks/>
          </p:cNvCxnSpPr>
          <p:nvPr/>
        </p:nvCxnSpPr>
        <p:spPr>
          <a:xfrm flipV="1">
            <a:off x="10445861" y="3651924"/>
            <a:ext cx="0" cy="748524"/>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AA08C66-9F82-4ACE-85BD-6EC3805F55E3}"/>
              </a:ext>
            </a:extLst>
          </p:cNvPr>
          <p:cNvCxnSpPr>
            <a:cxnSpLocks/>
          </p:cNvCxnSpPr>
          <p:nvPr/>
        </p:nvCxnSpPr>
        <p:spPr>
          <a:xfrm>
            <a:off x="7245585" y="4393925"/>
            <a:ext cx="3210578" cy="0"/>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09AE97CF-EF0E-4DF1-948A-D2CE38192AED}"/>
              </a:ext>
            </a:extLst>
          </p:cNvPr>
          <p:cNvGrpSpPr/>
          <p:nvPr/>
        </p:nvGrpSpPr>
        <p:grpSpPr>
          <a:xfrm>
            <a:off x="10217278" y="3139742"/>
            <a:ext cx="1222719" cy="487985"/>
            <a:chOff x="5952663" y="2299651"/>
            <a:chExt cx="1222719" cy="487985"/>
          </a:xfrm>
        </p:grpSpPr>
        <p:sp>
          <p:nvSpPr>
            <p:cNvPr id="30" name="Rectangle 29">
              <a:extLst>
                <a:ext uri="{FF2B5EF4-FFF2-40B4-BE49-F238E27FC236}">
                  <a16:creationId xmlns:a16="http://schemas.microsoft.com/office/drawing/2014/main" id="{50CE03AE-7C12-46EC-90FB-7D1E1CD8D0D0}"/>
                </a:ext>
              </a:extLst>
            </p:cNvPr>
            <p:cNvSpPr/>
            <p:nvPr/>
          </p:nvSpPr>
          <p:spPr>
            <a:xfrm>
              <a:off x="6164014" y="2299651"/>
              <a:ext cx="1011368"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Output</a:t>
              </a:r>
            </a:p>
            <a:p>
              <a:pPr algn="ctr"/>
              <a:r>
                <a:rPr lang="en-US" sz="1200" dirty="0">
                  <a:solidFill>
                    <a:schemeClr val="tx1"/>
                  </a:solidFill>
                </a:rPr>
                <a:t>gate</a:t>
              </a:r>
            </a:p>
          </p:txBody>
        </p:sp>
        <p:grpSp>
          <p:nvGrpSpPr>
            <p:cNvPr id="31" name="Group 30">
              <a:extLst>
                <a:ext uri="{FF2B5EF4-FFF2-40B4-BE49-F238E27FC236}">
                  <a16:creationId xmlns:a16="http://schemas.microsoft.com/office/drawing/2014/main" id="{4E1AEA0A-332F-4156-B129-53162DA5A996}"/>
                </a:ext>
              </a:extLst>
            </p:cNvPr>
            <p:cNvGrpSpPr/>
            <p:nvPr/>
          </p:nvGrpSpPr>
          <p:grpSpPr>
            <a:xfrm>
              <a:off x="5952663" y="2309865"/>
              <a:ext cx="477771" cy="477771"/>
              <a:chOff x="2426520" y="5001635"/>
              <a:chExt cx="477771" cy="477771"/>
            </a:xfrm>
            <a:solidFill>
              <a:schemeClr val="bg1"/>
            </a:solidFill>
          </p:grpSpPr>
          <p:sp>
            <p:nvSpPr>
              <p:cNvPr id="32" name="Oval 31">
                <a:extLst>
                  <a:ext uri="{FF2B5EF4-FFF2-40B4-BE49-F238E27FC236}">
                    <a16:creationId xmlns:a16="http://schemas.microsoft.com/office/drawing/2014/main" id="{6358AE56-B37C-4FFB-BA0C-B167EF2664D5}"/>
                  </a:ext>
                </a:extLst>
              </p:cNvPr>
              <p:cNvSpPr/>
              <p:nvPr/>
            </p:nvSpPr>
            <p:spPr>
              <a:xfrm>
                <a:off x="2426520" y="5001635"/>
                <a:ext cx="477771" cy="477771"/>
              </a:xfrm>
              <a:prstGeom prst="ellipse">
                <a:avLst/>
              </a:prstGeom>
              <a:grp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8A34F88C-7897-49DC-A32F-D0A94AAE93D9}"/>
                  </a:ext>
                </a:extLst>
              </p:cNvPr>
              <p:cNvGrpSpPr/>
              <p:nvPr/>
            </p:nvGrpSpPr>
            <p:grpSpPr>
              <a:xfrm rot="2700000">
                <a:off x="2535865" y="5110980"/>
                <a:ext cx="259080" cy="259080"/>
                <a:chOff x="1742142" y="3314507"/>
                <a:chExt cx="259080" cy="259080"/>
              </a:xfrm>
              <a:grpFill/>
            </p:grpSpPr>
            <p:cxnSp>
              <p:nvCxnSpPr>
                <p:cNvPr id="34" name="Straight Connector 33">
                  <a:extLst>
                    <a:ext uri="{FF2B5EF4-FFF2-40B4-BE49-F238E27FC236}">
                      <a16:creationId xmlns:a16="http://schemas.microsoft.com/office/drawing/2014/main" id="{75A8F90B-8DE0-4F86-AE8F-BF122D35458F}"/>
                    </a:ext>
                  </a:extLst>
                </p:cNvPr>
                <p:cNvCxnSpPr>
                  <a:cxnSpLocks/>
                </p:cNvCxnSpPr>
                <p:nvPr/>
              </p:nvCxnSpPr>
              <p:spPr>
                <a:xfrm>
                  <a:off x="1742142" y="3444047"/>
                  <a:ext cx="259080" cy="0"/>
                </a:xfrm>
                <a:prstGeom prst="line">
                  <a:avLst/>
                </a:prstGeom>
                <a:grpFill/>
                <a:ln w="3810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E4D4023A-8782-4737-BC27-009CC0451226}"/>
                    </a:ext>
                  </a:extLst>
                </p:cNvPr>
                <p:cNvCxnSpPr>
                  <a:cxnSpLocks/>
                </p:cNvCxnSpPr>
                <p:nvPr/>
              </p:nvCxnSpPr>
              <p:spPr>
                <a:xfrm rot="5400000">
                  <a:off x="1742142" y="3444047"/>
                  <a:ext cx="259080" cy="0"/>
                </a:xfrm>
                <a:prstGeom prst="line">
                  <a:avLst/>
                </a:prstGeom>
                <a:grpFill/>
                <a:ln w="38100">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grpSp>
        <p:nvGrpSpPr>
          <p:cNvPr id="16" name="Group 15">
            <a:extLst>
              <a:ext uri="{FF2B5EF4-FFF2-40B4-BE49-F238E27FC236}">
                <a16:creationId xmlns:a16="http://schemas.microsoft.com/office/drawing/2014/main" id="{335CE7B7-7AFD-45BC-9365-FC2BEE10CEC1}"/>
              </a:ext>
            </a:extLst>
          </p:cNvPr>
          <p:cNvGrpSpPr/>
          <p:nvPr/>
        </p:nvGrpSpPr>
        <p:grpSpPr>
          <a:xfrm>
            <a:off x="8425676" y="2117653"/>
            <a:ext cx="3630463" cy="1753141"/>
            <a:chOff x="4181839" y="1277779"/>
            <a:chExt cx="3630463" cy="1753141"/>
          </a:xfrm>
        </p:grpSpPr>
        <p:sp>
          <p:nvSpPr>
            <p:cNvPr id="17" name="Rectangle 16">
              <a:extLst>
                <a:ext uri="{FF2B5EF4-FFF2-40B4-BE49-F238E27FC236}">
                  <a16:creationId xmlns:a16="http://schemas.microsoft.com/office/drawing/2014/main" id="{07FA9AE2-7A85-430E-B339-88CE0880926F}"/>
                </a:ext>
              </a:extLst>
            </p:cNvPr>
            <p:cNvSpPr/>
            <p:nvPr/>
          </p:nvSpPr>
          <p:spPr>
            <a:xfrm>
              <a:off x="5645591" y="1277779"/>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prediction</a:t>
              </a:r>
            </a:p>
          </p:txBody>
        </p:sp>
        <p:cxnSp>
          <p:nvCxnSpPr>
            <p:cNvPr id="18" name="Straight Arrow Connector 17">
              <a:extLst>
                <a:ext uri="{FF2B5EF4-FFF2-40B4-BE49-F238E27FC236}">
                  <a16:creationId xmlns:a16="http://schemas.microsoft.com/office/drawing/2014/main" id="{C165858D-6BEA-456D-84D3-AAAA14630049}"/>
                </a:ext>
              </a:extLst>
            </p:cNvPr>
            <p:cNvCxnSpPr>
              <a:cxnSpLocks/>
            </p:cNvCxnSpPr>
            <p:nvPr/>
          </p:nvCxnSpPr>
          <p:spPr>
            <a:xfrm>
              <a:off x="4181839" y="3024472"/>
              <a:ext cx="903532"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2405C9C-ABD7-4992-919A-265D44970F89}"/>
                </a:ext>
              </a:extLst>
            </p:cNvPr>
            <p:cNvCxnSpPr>
              <a:cxnSpLocks/>
            </p:cNvCxnSpPr>
            <p:nvPr/>
          </p:nvCxnSpPr>
          <p:spPr>
            <a:xfrm flipV="1">
              <a:off x="6184496" y="1722120"/>
              <a:ext cx="1" cy="594597"/>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7BC89E9-0079-4C68-824C-F500F37AA9DD}"/>
                </a:ext>
              </a:extLst>
            </p:cNvPr>
            <p:cNvCxnSpPr>
              <a:cxnSpLocks/>
            </p:cNvCxnSpPr>
            <p:nvPr/>
          </p:nvCxnSpPr>
          <p:spPr>
            <a:xfrm>
              <a:off x="5573757" y="3030920"/>
              <a:ext cx="2238545"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19" name="Straight Arrow Connector 118">
            <a:extLst>
              <a:ext uri="{FF2B5EF4-FFF2-40B4-BE49-F238E27FC236}">
                <a16:creationId xmlns:a16="http://schemas.microsoft.com/office/drawing/2014/main" id="{363BE092-E628-4625-A9F8-589285D73DF7}"/>
              </a:ext>
            </a:extLst>
          </p:cNvPr>
          <p:cNvCxnSpPr>
            <a:cxnSpLocks/>
          </p:cNvCxnSpPr>
          <p:nvPr/>
        </p:nvCxnSpPr>
        <p:spPr>
          <a:xfrm>
            <a:off x="6170785" y="3869182"/>
            <a:ext cx="734568"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B40066B8-EDC6-4921-92F6-8EBDDCEBFA80}"/>
              </a:ext>
            </a:extLst>
          </p:cNvPr>
          <p:cNvCxnSpPr>
            <a:cxnSpLocks/>
          </p:cNvCxnSpPr>
          <p:nvPr/>
        </p:nvCxnSpPr>
        <p:spPr>
          <a:xfrm flipV="1">
            <a:off x="7245585" y="4115125"/>
            <a:ext cx="0" cy="271169"/>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064BA6C6-DFD5-4448-B3F1-1E7216CF0AD5}"/>
              </a:ext>
            </a:extLst>
          </p:cNvPr>
          <p:cNvGrpSpPr/>
          <p:nvPr/>
        </p:nvGrpSpPr>
        <p:grpSpPr>
          <a:xfrm>
            <a:off x="4180498" y="5743222"/>
            <a:ext cx="7159143" cy="423360"/>
            <a:chOff x="1993838" y="4095898"/>
            <a:chExt cx="7159143" cy="423360"/>
          </a:xfrm>
        </p:grpSpPr>
        <p:grpSp>
          <p:nvGrpSpPr>
            <p:cNvPr id="76" name="Group 75">
              <a:extLst>
                <a:ext uri="{FF2B5EF4-FFF2-40B4-BE49-F238E27FC236}">
                  <a16:creationId xmlns:a16="http://schemas.microsoft.com/office/drawing/2014/main" id="{0DAA8F5E-2A35-4F14-B254-48620F44C196}"/>
                </a:ext>
              </a:extLst>
            </p:cNvPr>
            <p:cNvGrpSpPr/>
            <p:nvPr/>
          </p:nvGrpSpPr>
          <p:grpSpPr>
            <a:xfrm>
              <a:off x="1993838" y="4098312"/>
              <a:ext cx="7159143" cy="420946"/>
              <a:chOff x="1993838" y="4098312"/>
              <a:chExt cx="7159143" cy="420946"/>
            </a:xfrm>
          </p:grpSpPr>
          <p:grpSp>
            <p:nvGrpSpPr>
              <p:cNvPr id="78" name="Group 77">
                <a:extLst>
                  <a:ext uri="{FF2B5EF4-FFF2-40B4-BE49-F238E27FC236}">
                    <a16:creationId xmlns:a16="http://schemas.microsoft.com/office/drawing/2014/main" id="{BAD7A3BA-1472-489E-AAFC-B1EC15BA921B}"/>
                  </a:ext>
                </a:extLst>
              </p:cNvPr>
              <p:cNvGrpSpPr/>
              <p:nvPr/>
            </p:nvGrpSpPr>
            <p:grpSpPr>
              <a:xfrm>
                <a:off x="1993838" y="4173257"/>
                <a:ext cx="7159143" cy="346001"/>
                <a:chOff x="2676821" y="2933235"/>
                <a:chExt cx="7159143" cy="346001"/>
              </a:xfrm>
            </p:grpSpPr>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46E0F5E0-05DA-4EC6-8E20-29946E42C1E4}"/>
                        </a:ext>
                      </a:extLst>
                    </p:cNvPr>
                    <p:cNvSpPr txBox="1"/>
                    <p:nvPr/>
                  </p:nvSpPr>
                  <p:spPr>
                    <a:xfrm>
                      <a:off x="5840305" y="2971459"/>
                      <a:ext cx="387286" cy="3077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solidFill>
                                      <a:schemeClr val="tx1"/>
                                    </a:solidFill>
                                    <a:latin typeface="Cambria Math" panose="02040503050406030204" pitchFamily="18" charset="0"/>
                                  </a:rPr>
                                </m:ctrlPr>
                              </m:sSubPr>
                              <m:e>
                                <m:r>
                                  <a:rPr lang="en-US" sz="1400" i="1" dirty="0">
                                    <a:solidFill>
                                      <a:schemeClr val="tx1"/>
                                    </a:solidFill>
                                    <a:latin typeface="Cambria Math" panose="02040503050406030204" pitchFamily="18" charset="0"/>
                                  </a:rPr>
                                  <m:t>𝑡</m:t>
                                </m:r>
                              </m:e>
                              <m:sub>
                                <m:r>
                                  <a:rPr lang="en-US" sz="1400" b="0" i="1" dirty="0" smtClean="0">
                                    <a:solidFill>
                                      <a:schemeClr val="tx1"/>
                                    </a:solidFill>
                                    <a:latin typeface="Cambria Math" panose="02040503050406030204" pitchFamily="18" charset="0"/>
                                  </a:rPr>
                                  <m:t>𝑛</m:t>
                                </m:r>
                              </m:sub>
                            </m:sSub>
                          </m:oMath>
                        </m:oMathPara>
                      </a14:m>
                      <a:endParaRPr lang="en-US" sz="1400" dirty="0">
                        <a:solidFill>
                          <a:schemeClr val="tx1"/>
                        </a:solidFill>
                      </a:endParaRPr>
                    </a:p>
                  </p:txBody>
                </p:sp>
              </mc:Choice>
              <mc:Fallback xmlns="">
                <p:sp>
                  <p:nvSpPr>
                    <p:cNvPr id="81" name="TextBox 80">
                      <a:extLst>
                        <a:ext uri="{FF2B5EF4-FFF2-40B4-BE49-F238E27FC236}">
                          <a16:creationId xmlns:a16="http://schemas.microsoft.com/office/drawing/2014/main" id="{46E0F5E0-05DA-4EC6-8E20-29946E42C1E4}"/>
                        </a:ext>
                      </a:extLst>
                    </p:cNvPr>
                    <p:cNvSpPr txBox="1">
                      <a:spLocks noRot="1" noChangeAspect="1" noMove="1" noResize="1" noEditPoints="1" noAdjustHandles="1" noChangeArrowheads="1" noChangeShapeType="1" noTextEdit="1"/>
                    </p:cNvSpPr>
                    <p:nvPr/>
                  </p:nvSpPr>
                  <p:spPr>
                    <a:xfrm>
                      <a:off x="5840305" y="2971459"/>
                      <a:ext cx="387286" cy="307777"/>
                    </a:xfrm>
                    <a:prstGeom prst="rect">
                      <a:avLst/>
                    </a:prstGeom>
                    <a:blipFill>
                      <a:blip r:embed="rId2"/>
                      <a:stretch>
                        <a:fillRect/>
                      </a:stretch>
                    </a:blipFill>
                    <a:ln>
                      <a:noFill/>
                    </a:ln>
                  </p:spPr>
                  <p:txBody>
                    <a:bodyPr/>
                    <a:lstStyle/>
                    <a:p>
                      <a:r>
                        <a:rPr lang="en-US">
                          <a:noFill/>
                        </a:rPr>
                        <a:t> </a:t>
                      </a:r>
                    </a:p>
                  </p:txBody>
                </p:sp>
              </mc:Fallback>
            </mc:AlternateContent>
            <p:cxnSp>
              <p:nvCxnSpPr>
                <p:cNvPr id="82" name="Straight Arrow Connector 81">
                  <a:extLst>
                    <a:ext uri="{FF2B5EF4-FFF2-40B4-BE49-F238E27FC236}">
                      <a16:creationId xmlns:a16="http://schemas.microsoft.com/office/drawing/2014/main" id="{B8849CE0-BFB2-42FB-9401-F3E078024F1F}"/>
                    </a:ext>
                  </a:extLst>
                </p:cNvPr>
                <p:cNvCxnSpPr>
                  <a:cxnSpLocks/>
                </p:cNvCxnSpPr>
                <p:nvPr/>
              </p:nvCxnSpPr>
              <p:spPr>
                <a:xfrm>
                  <a:off x="2682240" y="2933235"/>
                  <a:ext cx="7153724"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6DB44262-5B21-46A1-A108-8E00B6D706B2}"/>
                        </a:ext>
                      </a:extLst>
                    </p:cNvPr>
                    <p:cNvSpPr txBox="1"/>
                    <p:nvPr/>
                  </p:nvSpPr>
                  <p:spPr>
                    <a:xfrm>
                      <a:off x="2676821" y="2971459"/>
                      <a:ext cx="557204" cy="3077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solidFill>
                                      <a:schemeClr val="tx1"/>
                                    </a:solidFill>
                                    <a:latin typeface="Cambria Math" panose="02040503050406030204" pitchFamily="18" charset="0"/>
                                  </a:rPr>
                                </m:ctrlPr>
                              </m:sSubPr>
                              <m:e>
                                <m:r>
                                  <a:rPr lang="en-US" sz="1400" i="1" dirty="0">
                                    <a:solidFill>
                                      <a:schemeClr val="tx1"/>
                                    </a:solidFill>
                                    <a:latin typeface="Cambria Math" panose="02040503050406030204" pitchFamily="18" charset="0"/>
                                  </a:rPr>
                                  <m:t>𝑡</m:t>
                                </m:r>
                              </m:e>
                              <m:sub>
                                <m:r>
                                  <a:rPr lang="en-US" sz="1400" b="0" i="1" dirty="0" smtClean="0">
                                    <a:solidFill>
                                      <a:schemeClr val="tx1"/>
                                    </a:solidFill>
                                    <a:latin typeface="Cambria Math" panose="02040503050406030204" pitchFamily="18" charset="0"/>
                                  </a:rPr>
                                  <m:t>𝑛</m:t>
                                </m:r>
                                <m:r>
                                  <a:rPr lang="en-US" sz="1400" b="0" i="1" dirty="0" smtClean="0">
                                    <a:solidFill>
                                      <a:schemeClr val="tx1"/>
                                    </a:solidFill>
                                    <a:latin typeface="Cambria Math" panose="02040503050406030204" pitchFamily="18" charset="0"/>
                                  </a:rPr>
                                  <m:t>−1</m:t>
                                </m:r>
                              </m:sub>
                            </m:sSub>
                          </m:oMath>
                        </m:oMathPara>
                      </a14:m>
                      <a:endParaRPr lang="en-US" sz="1400" dirty="0">
                        <a:solidFill>
                          <a:schemeClr val="tx1"/>
                        </a:solidFill>
                      </a:endParaRPr>
                    </a:p>
                  </p:txBody>
                </p:sp>
              </mc:Choice>
              <mc:Fallback xmlns="">
                <p:sp>
                  <p:nvSpPr>
                    <p:cNvPr id="83" name="TextBox 82">
                      <a:extLst>
                        <a:ext uri="{FF2B5EF4-FFF2-40B4-BE49-F238E27FC236}">
                          <a16:creationId xmlns:a16="http://schemas.microsoft.com/office/drawing/2014/main" id="{6DB44262-5B21-46A1-A108-8E00B6D706B2}"/>
                        </a:ext>
                      </a:extLst>
                    </p:cNvPr>
                    <p:cNvSpPr txBox="1">
                      <a:spLocks noRot="1" noChangeAspect="1" noMove="1" noResize="1" noEditPoints="1" noAdjustHandles="1" noChangeArrowheads="1" noChangeShapeType="1" noTextEdit="1"/>
                    </p:cNvSpPr>
                    <p:nvPr/>
                  </p:nvSpPr>
                  <p:spPr>
                    <a:xfrm>
                      <a:off x="2676821" y="2971459"/>
                      <a:ext cx="557204" cy="307777"/>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FA1E724F-F5C2-4CC5-98D4-3969A52EBCDC}"/>
                        </a:ext>
                      </a:extLst>
                    </p:cNvPr>
                    <p:cNvSpPr txBox="1"/>
                    <p:nvPr/>
                  </p:nvSpPr>
                  <p:spPr>
                    <a:xfrm>
                      <a:off x="8900037" y="2971459"/>
                      <a:ext cx="557204" cy="307777"/>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dirty="0" smtClean="0">
                                    <a:solidFill>
                                      <a:schemeClr val="tx1"/>
                                    </a:solidFill>
                                    <a:latin typeface="Cambria Math" panose="02040503050406030204" pitchFamily="18" charset="0"/>
                                  </a:rPr>
                                </m:ctrlPr>
                              </m:sSubPr>
                              <m:e>
                                <m:r>
                                  <a:rPr lang="en-US" sz="1400" i="1" dirty="0">
                                    <a:solidFill>
                                      <a:schemeClr val="tx1"/>
                                    </a:solidFill>
                                    <a:latin typeface="Cambria Math" panose="02040503050406030204" pitchFamily="18" charset="0"/>
                                  </a:rPr>
                                  <m:t>𝑡</m:t>
                                </m:r>
                              </m:e>
                              <m:sub>
                                <m:r>
                                  <a:rPr lang="en-US" sz="1400" b="0" i="1" dirty="0" smtClean="0">
                                    <a:solidFill>
                                      <a:schemeClr val="tx1"/>
                                    </a:solidFill>
                                    <a:latin typeface="Cambria Math" panose="02040503050406030204" pitchFamily="18" charset="0"/>
                                  </a:rPr>
                                  <m:t>𝑛</m:t>
                                </m:r>
                                <m:r>
                                  <a:rPr lang="en-US" sz="1400" b="0" i="1" dirty="0" smtClean="0">
                                    <a:solidFill>
                                      <a:schemeClr val="tx1"/>
                                    </a:solidFill>
                                    <a:latin typeface="Cambria Math" panose="02040503050406030204" pitchFamily="18" charset="0"/>
                                  </a:rPr>
                                  <m:t>+1</m:t>
                                </m:r>
                              </m:sub>
                            </m:sSub>
                          </m:oMath>
                        </m:oMathPara>
                      </a14:m>
                      <a:endParaRPr lang="en-US" sz="1400" dirty="0">
                        <a:solidFill>
                          <a:schemeClr val="tx1"/>
                        </a:solidFill>
                      </a:endParaRPr>
                    </a:p>
                  </p:txBody>
                </p:sp>
              </mc:Choice>
              <mc:Fallback xmlns="">
                <p:sp>
                  <p:nvSpPr>
                    <p:cNvPr id="84" name="TextBox 83">
                      <a:extLst>
                        <a:ext uri="{FF2B5EF4-FFF2-40B4-BE49-F238E27FC236}">
                          <a16:creationId xmlns:a16="http://schemas.microsoft.com/office/drawing/2014/main" id="{FA1E724F-F5C2-4CC5-98D4-3969A52EBCDC}"/>
                        </a:ext>
                      </a:extLst>
                    </p:cNvPr>
                    <p:cNvSpPr txBox="1">
                      <a:spLocks noRot="1" noChangeAspect="1" noMove="1" noResize="1" noEditPoints="1" noAdjustHandles="1" noChangeArrowheads="1" noChangeShapeType="1" noTextEdit="1"/>
                    </p:cNvSpPr>
                    <p:nvPr/>
                  </p:nvSpPr>
                  <p:spPr>
                    <a:xfrm>
                      <a:off x="8900037" y="2971459"/>
                      <a:ext cx="557204" cy="307777"/>
                    </a:xfrm>
                    <a:prstGeom prst="rect">
                      <a:avLst/>
                    </a:prstGeom>
                    <a:blipFill>
                      <a:blip r:embed="rId4"/>
                      <a:stretch>
                        <a:fillRect/>
                      </a:stretch>
                    </a:blipFill>
                    <a:ln>
                      <a:noFill/>
                    </a:ln>
                  </p:spPr>
                  <p:txBody>
                    <a:bodyPr/>
                    <a:lstStyle/>
                    <a:p>
                      <a:r>
                        <a:rPr lang="en-US">
                          <a:noFill/>
                        </a:rPr>
                        <a:t> </a:t>
                      </a:r>
                    </a:p>
                  </p:txBody>
                </p:sp>
              </mc:Fallback>
            </mc:AlternateContent>
          </p:grpSp>
          <p:cxnSp>
            <p:nvCxnSpPr>
              <p:cNvPr id="79" name="Straight Connector 78">
                <a:extLst>
                  <a:ext uri="{FF2B5EF4-FFF2-40B4-BE49-F238E27FC236}">
                    <a16:creationId xmlns:a16="http://schemas.microsoft.com/office/drawing/2014/main" id="{D2C5B009-86F3-4539-97B9-1A3B502A6F2B}"/>
                  </a:ext>
                </a:extLst>
              </p:cNvPr>
              <p:cNvCxnSpPr>
                <a:cxnSpLocks/>
              </p:cNvCxnSpPr>
              <p:nvPr/>
            </p:nvCxnSpPr>
            <p:spPr>
              <a:xfrm flipV="1">
                <a:off x="2193698" y="4098802"/>
                <a:ext cx="0" cy="164168"/>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BBF72B32-8D75-4626-A544-59D577A06268}"/>
                  </a:ext>
                </a:extLst>
              </p:cNvPr>
              <p:cNvCxnSpPr>
                <a:cxnSpLocks/>
              </p:cNvCxnSpPr>
              <p:nvPr/>
            </p:nvCxnSpPr>
            <p:spPr>
              <a:xfrm flipV="1">
                <a:off x="8441179" y="4098312"/>
                <a:ext cx="0" cy="164168"/>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77" name="Oval 76">
              <a:extLst>
                <a:ext uri="{FF2B5EF4-FFF2-40B4-BE49-F238E27FC236}">
                  <a16:creationId xmlns:a16="http://schemas.microsoft.com/office/drawing/2014/main" id="{9793F442-33D0-44B3-B918-3113CA638B85}"/>
                </a:ext>
              </a:extLst>
            </p:cNvPr>
            <p:cNvSpPr/>
            <p:nvPr/>
          </p:nvSpPr>
          <p:spPr>
            <a:xfrm>
              <a:off x="5250538" y="4095898"/>
              <a:ext cx="142015" cy="142015"/>
            </a:xfrm>
            <a:prstGeom prst="ellipse">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2" name="Group 161">
            <a:extLst>
              <a:ext uri="{FF2B5EF4-FFF2-40B4-BE49-F238E27FC236}">
                <a16:creationId xmlns:a16="http://schemas.microsoft.com/office/drawing/2014/main" id="{69ABA139-6DF3-4CF1-9EC4-6BAC78816E65}"/>
              </a:ext>
            </a:extLst>
          </p:cNvPr>
          <p:cNvGrpSpPr/>
          <p:nvPr/>
        </p:nvGrpSpPr>
        <p:grpSpPr>
          <a:xfrm>
            <a:off x="6394160" y="4384498"/>
            <a:ext cx="1693719" cy="1392688"/>
            <a:chOff x="7893363" y="2655143"/>
            <a:chExt cx="1693719" cy="1392688"/>
          </a:xfrm>
        </p:grpSpPr>
        <p:sp>
          <p:nvSpPr>
            <p:cNvPr id="9" name="Rectangle 8">
              <a:extLst>
                <a:ext uri="{FF2B5EF4-FFF2-40B4-BE49-F238E27FC236}">
                  <a16:creationId xmlns:a16="http://schemas.microsoft.com/office/drawing/2014/main" id="{803A2858-A631-4C99-920E-A45EE5F65FCA}"/>
                </a:ext>
              </a:extLst>
            </p:cNvPr>
            <p:cNvSpPr/>
            <p:nvPr/>
          </p:nvSpPr>
          <p:spPr>
            <a:xfrm>
              <a:off x="7893363" y="3574199"/>
              <a:ext cx="1091913"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Current input</a:t>
              </a:r>
            </a:p>
          </p:txBody>
        </p:sp>
        <p:cxnSp>
          <p:nvCxnSpPr>
            <p:cNvPr id="10" name="Straight Arrow Connector 9">
              <a:extLst>
                <a:ext uri="{FF2B5EF4-FFF2-40B4-BE49-F238E27FC236}">
                  <a16:creationId xmlns:a16="http://schemas.microsoft.com/office/drawing/2014/main" id="{623CB328-AAE4-47AA-B71F-F454DDD0E5E3}"/>
                </a:ext>
              </a:extLst>
            </p:cNvPr>
            <p:cNvCxnSpPr>
              <a:cxnSpLocks/>
            </p:cNvCxnSpPr>
            <p:nvPr/>
          </p:nvCxnSpPr>
          <p:spPr>
            <a:xfrm flipV="1">
              <a:off x="8985276" y="3482818"/>
              <a:ext cx="0" cy="52122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A2AE739E-5147-404C-A990-12CF008B8E88}"/>
                </a:ext>
              </a:extLst>
            </p:cNvPr>
            <p:cNvSpPr/>
            <p:nvPr/>
          </p:nvSpPr>
          <p:spPr>
            <a:xfrm>
              <a:off x="8385978" y="3047742"/>
              <a:ext cx="1201104" cy="430575"/>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Higher order interaction layer</a:t>
              </a:r>
            </a:p>
          </p:txBody>
        </p:sp>
        <p:cxnSp>
          <p:nvCxnSpPr>
            <p:cNvPr id="130" name="Straight Arrow Connector 129">
              <a:extLst>
                <a:ext uri="{FF2B5EF4-FFF2-40B4-BE49-F238E27FC236}">
                  <a16:creationId xmlns:a16="http://schemas.microsoft.com/office/drawing/2014/main" id="{0EE7A1BA-EB52-486F-A178-22C620F4DE85}"/>
                </a:ext>
              </a:extLst>
            </p:cNvPr>
            <p:cNvCxnSpPr>
              <a:cxnSpLocks/>
              <a:stCxn id="125" idx="0"/>
            </p:cNvCxnSpPr>
            <p:nvPr/>
          </p:nvCxnSpPr>
          <p:spPr>
            <a:xfrm flipV="1">
              <a:off x="8986530" y="2655143"/>
              <a:ext cx="0" cy="39259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2" name="Group 171">
            <a:extLst>
              <a:ext uri="{FF2B5EF4-FFF2-40B4-BE49-F238E27FC236}">
                <a16:creationId xmlns:a16="http://schemas.microsoft.com/office/drawing/2014/main" id="{66C74261-66A1-44DD-9473-4C7A1C42D03D}"/>
              </a:ext>
            </a:extLst>
          </p:cNvPr>
          <p:cNvGrpSpPr/>
          <p:nvPr/>
        </p:nvGrpSpPr>
        <p:grpSpPr>
          <a:xfrm>
            <a:off x="6694332" y="3139737"/>
            <a:ext cx="2747401" cy="3580078"/>
            <a:chOff x="6694332" y="3139737"/>
            <a:chExt cx="2747401" cy="3580078"/>
          </a:xfrm>
        </p:grpSpPr>
        <p:grpSp>
          <p:nvGrpSpPr>
            <p:cNvPr id="171" name="Group 170">
              <a:extLst>
                <a:ext uri="{FF2B5EF4-FFF2-40B4-BE49-F238E27FC236}">
                  <a16:creationId xmlns:a16="http://schemas.microsoft.com/office/drawing/2014/main" id="{4D8E1AE0-138D-459F-AF7F-3FAA160EBD03}"/>
                </a:ext>
              </a:extLst>
            </p:cNvPr>
            <p:cNvGrpSpPr/>
            <p:nvPr/>
          </p:nvGrpSpPr>
          <p:grpSpPr>
            <a:xfrm>
              <a:off x="6694332" y="3139737"/>
              <a:ext cx="1960289" cy="973323"/>
              <a:chOff x="6694332" y="3139737"/>
              <a:chExt cx="1960289" cy="973323"/>
            </a:xfrm>
          </p:grpSpPr>
          <p:sp>
            <p:nvSpPr>
              <p:cNvPr id="36" name="Rectangle 35">
                <a:extLst>
                  <a:ext uri="{FF2B5EF4-FFF2-40B4-BE49-F238E27FC236}">
                    <a16:creationId xmlns:a16="http://schemas.microsoft.com/office/drawing/2014/main" id="{AF6E71E9-495E-41CC-9710-5E1CBA49E664}"/>
                  </a:ext>
                </a:extLst>
              </p:cNvPr>
              <p:cNvSpPr/>
              <p:nvPr/>
            </p:nvSpPr>
            <p:spPr>
              <a:xfrm>
                <a:off x="6694332" y="3139737"/>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Time aware forget gate</a:t>
                </a:r>
              </a:p>
            </p:txBody>
          </p:sp>
          <p:grpSp>
            <p:nvGrpSpPr>
              <p:cNvPr id="37" name="Group 36">
                <a:extLst>
                  <a:ext uri="{FF2B5EF4-FFF2-40B4-BE49-F238E27FC236}">
                    <a16:creationId xmlns:a16="http://schemas.microsoft.com/office/drawing/2014/main" id="{3B2A2230-775D-4CD9-9400-951807635127}"/>
                  </a:ext>
                </a:extLst>
              </p:cNvPr>
              <p:cNvGrpSpPr/>
              <p:nvPr/>
            </p:nvGrpSpPr>
            <p:grpSpPr>
              <a:xfrm>
                <a:off x="6913976" y="3635289"/>
                <a:ext cx="477771" cy="477771"/>
                <a:chOff x="3737521" y="3135709"/>
                <a:chExt cx="477771" cy="477771"/>
              </a:xfrm>
            </p:grpSpPr>
            <p:sp>
              <p:nvSpPr>
                <p:cNvPr id="38" name="Oval 37">
                  <a:extLst>
                    <a:ext uri="{FF2B5EF4-FFF2-40B4-BE49-F238E27FC236}">
                      <a16:creationId xmlns:a16="http://schemas.microsoft.com/office/drawing/2014/main" id="{047D06DB-F4F3-472D-A547-E545DF371EA0}"/>
                    </a:ext>
                  </a:extLst>
                </p:cNvPr>
                <p:cNvSpPr/>
                <p:nvPr/>
              </p:nvSpPr>
              <p:spPr>
                <a:xfrm>
                  <a:off x="3737521" y="3135709"/>
                  <a:ext cx="477771" cy="477771"/>
                </a:xfrm>
                <a:prstGeom prst="ellipse">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075E3EE6-7EC8-4082-B60E-E76F35269711}"/>
                    </a:ext>
                  </a:extLst>
                </p:cNvPr>
                <p:cNvCxnSpPr>
                  <a:cxnSpLocks/>
                </p:cNvCxnSpPr>
                <p:nvPr/>
              </p:nvCxnSpPr>
              <p:spPr>
                <a:xfrm>
                  <a:off x="3846866" y="3374594"/>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sp>
            <p:nvSpPr>
              <p:cNvPr id="21" name="Rectangle 20">
                <a:extLst>
                  <a:ext uri="{FF2B5EF4-FFF2-40B4-BE49-F238E27FC236}">
                    <a16:creationId xmlns:a16="http://schemas.microsoft.com/office/drawing/2014/main" id="{FA99A48A-387C-4868-B346-C6AC7BD0AD1F}"/>
                  </a:ext>
                </a:extLst>
              </p:cNvPr>
              <p:cNvSpPr/>
              <p:nvPr/>
            </p:nvSpPr>
            <p:spPr>
              <a:xfrm>
                <a:off x="7736473" y="3139742"/>
                <a:ext cx="918148"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Time aware input gate</a:t>
                </a:r>
              </a:p>
            </p:txBody>
          </p:sp>
          <p:grpSp>
            <p:nvGrpSpPr>
              <p:cNvPr id="22" name="Group 21">
                <a:extLst>
                  <a:ext uri="{FF2B5EF4-FFF2-40B4-BE49-F238E27FC236}">
                    <a16:creationId xmlns:a16="http://schemas.microsoft.com/office/drawing/2014/main" id="{E06A50C6-1B42-4BD7-9EAA-31F4500D1531}"/>
                  </a:ext>
                </a:extLst>
              </p:cNvPr>
              <p:cNvGrpSpPr/>
              <p:nvPr/>
            </p:nvGrpSpPr>
            <p:grpSpPr>
              <a:xfrm>
                <a:off x="7947905" y="3607581"/>
                <a:ext cx="477771" cy="477771"/>
                <a:chOff x="1632797" y="3205162"/>
                <a:chExt cx="477771" cy="477771"/>
              </a:xfrm>
            </p:grpSpPr>
            <p:sp>
              <p:nvSpPr>
                <p:cNvPr id="26" name="Oval 25">
                  <a:extLst>
                    <a:ext uri="{FF2B5EF4-FFF2-40B4-BE49-F238E27FC236}">
                      <a16:creationId xmlns:a16="http://schemas.microsoft.com/office/drawing/2014/main" id="{29DD417D-55F7-422E-A63F-44DCC50C89CD}"/>
                    </a:ext>
                  </a:extLst>
                </p:cNvPr>
                <p:cNvSpPr/>
                <p:nvPr/>
              </p:nvSpPr>
              <p:spPr>
                <a:xfrm>
                  <a:off x="1632797" y="3205162"/>
                  <a:ext cx="477771" cy="477771"/>
                </a:xfrm>
                <a:prstGeom prst="ellipse">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926C0981-794A-4D73-A4C8-A7469F02379A}"/>
                    </a:ext>
                  </a:extLst>
                </p:cNvPr>
                <p:cNvGrpSpPr/>
                <p:nvPr/>
              </p:nvGrpSpPr>
              <p:grpSpPr>
                <a:xfrm>
                  <a:off x="1742142" y="3314507"/>
                  <a:ext cx="259080" cy="259080"/>
                  <a:chOff x="1742142" y="3314507"/>
                  <a:chExt cx="259080" cy="259080"/>
                </a:xfrm>
              </p:grpSpPr>
              <p:cxnSp>
                <p:nvCxnSpPr>
                  <p:cNvPr id="28" name="Straight Connector 27">
                    <a:extLst>
                      <a:ext uri="{FF2B5EF4-FFF2-40B4-BE49-F238E27FC236}">
                        <a16:creationId xmlns:a16="http://schemas.microsoft.com/office/drawing/2014/main" id="{57DE8411-0C0B-4362-97C8-9746A652BB59}"/>
                      </a:ext>
                    </a:extLst>
                  </p:cNvPr>
                  <p:cNvCxnSpPr>
                    <a:cxnSpLocks/>
                  </p:cNvCxnSpPr>
                  <p:nvPr/>
                </p:nvCxnSpPr>
                <p:spPr>
                  <a:xfrm>
                    <a:off x="1742142" y="3444047"/>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0550F8A-CAA8-4D7A-ACF0-79DD12753318}"/>
                      </a:ext>
                    </a:extLst>
                  </p:cNvPr>
                  <p:cNvCxnSpPr>
                    <a:cxnSpLocks/>
                  </p:cNvCxnSpPr>
                  <p:nvPr/>
                </p:nvCxnSpPr>
                <p:spPr>
                  <a:xfrm rot="5400000">
                    <a:off x="1742142" y="3444047"/>
                    <a:ext cx="25908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grpSp>
        <p:grpSp>
          <p:nvGrpSpPr>
            <p:cNvPr id="158" name="Group 157">
              <a:extLst>
                <a:ext uri="{FF2B5EF4-FFF2-40B4-BE49-F238E27FC236}">
                  <a16:creationId xmlns:a16="http://schemas.microsoft.com/office/drawing/2014/main" id="{21FC3094-0001-4C6E-84E0-C1837FBFD3C4}"/>
                </a:ext>
              </a:extLst>
            </p:cNvPr>
            <p:cNvGrpSpPr/>
            <p:nvPr/>
          </p:nvGrpSpPr>
          <p:grpSpPr>
            <a:xfrm>
              <a:off x="6992124" y="4092378"/>
              <a:ext cx="2449609" cy="2627437"/>
              <a:chOff x="3400622" y="3457774"/>
              <a:chExt cx="2449609" cy="2627437"/>
            </a:xfrm>
          </p:grpSpPr>
          <p:cxnSp>
            <p:nvCxnSpPr>
              <p:cNvPr id="135" name="Straight Arrow Connector 134">
                <a:extLst>
                  <a:ext uri="{FF2B5EF4-FFF2-40B4-BE49-F238E27FC236}">
                    <a16:creationId xmlns:a16="http://schemas.microsoft.com/office/drawing/2014/main" id="{491BFD1C-F3B8-4EB4-AFAA-1DFDC2D4476C}"/>
                  </a:ext>
                </a:extLst>
              </p:cNvPr>
              <p:cNvCxnSpPr>
                <a:cxnSpLocks/>
              </p:cNvCxnSpPr>
              <p:nvPr/>
            </p:nvCxnSpPr>
            <p:spPr>
              <a:xfrm rot="16200000" flipV="1">
                <a:off x="3172411" y="3706172"/>
                <a:ext cx="456422"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F99A98AE-3BE9-4F98-A982-C20FAD3916A9}"/>
                  </a:ext>
                </a:extLst>
              </p:cNvPr>
              <p:cNvCxnSpPr>
                <a:cxnSpLocks/>
              </p:cNvCxnSpPr>
              <p:nvPr/>
            </p:nvCxnSpPr>
            <p:spPr>
              <a:xfrm flipV="1">
                <a:off x="4447595" y="3457774"/>
                <a:ext cx="0" cy="478798"/>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ED2B4FC5-2E52-44B7-960A-DD47462D93C2}"/>
                  </a:ext>
                </a:extLst>
              </p:cNvPr>
              <p:cNvCxnSpPr>
                <a:cxnSpLocks/>
              </p:cNvCxnSpPr>
              <p:nvPr/>
            </p:nvCxnSpPr>
            <p:spPr>
              <a:xfrm rot="16200000" flipV="1">
                <a:off x="5622020" y="3704571"/>
                <a:ext cx="456421"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45E27D5-35A5-4318-B25F-D63C8737A0ED}"/>
                  </a:ext>
                </a:extLst>
              </p:cNvPr>
              <p:cNvCxnSpPr>
                <a:cxnSpLocks/>
              </p:cNvCxnSpPr>
              <p:nvPr/>
            </p:nvCxnSpPr>
            <p:spPr>
              <a:xfrm>
                <a:off x="3400622" y="3928243"/>
                <a:ext cx="2449608" cy="0"/>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cxnSp>
            <p:nvCxnSpPr>
              <p:cNvPr id="144" name="Straight Arrow Connector 143">
                <a:extLst>
                  <a:ext uri="{FF2B5EF4-FFF2-40B4-BE49-F238E27FC236}">
                    <a16:creationId xmlns:a16="http://schemas.microsoft.com/office/drawing/2014/main" id="{2EED9579-872A-4C1E-BCF0-DFAC204D64DC}"/>
                  </a:ext>
                </a:extLst>
              </p:cNvPr>
              <p:cNvCxnSpPr>
                <a:cxnSpLocks/>
              </p:cNvCxnSpPr>
              <p:nvPr/>
            </p:nvCxnSpPr>
            <p:spPr>
              <a:xfrm flipV="1">
                <a:off x="4752428" y="3933438"/>
                <a:ext cx="0" cy="169290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20EF45D6-DB8E-43AA-BF7E-E532931E701B}"/>
                  </a:ext>
                </a:extLst>
              </p:cNvPr>
              <p:cNvSpPr/>
              <p:nvPr/>
            </p:nvSpPr>
            <p:spPr>
              <a:xfrm>
                <a:off x="4143938" y="5611579"/>
                <a:ext cx="1201104"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Additional time information</a:t>
                </a:r>
              </a:p>
            </p:txBody>
          </p:sp>
        </p:grpSp>
      </p:grpSp>
      <p:grpSp>
        <p:nvGrpSpPr>
          <p:cNvPr id="159" name="Group 158">
            <a:extLst>
              <a:ext uri="{FF2B5EF4-FFF2-40B4-BE49-F238E27FC236}">
                <a16:creationId xmlns:a16="http://schemas.microsoft.com/office/drawing/2014/main" id="{4E190E4A-4825-4CDB-A11B-13FCE31F5703}"/>
              </a:ext>
            </a:extLst>
          </p:cNvPr>
          <p:cNvGrpSpPr/>
          <p:nvPr/>
        </p:nvGrpSpPr>
        <p:grpSpPr>
          <a:xfrm>
            <a:off x="8909056" y="3154088"/>
            <a:ext cx="1758536" cy="3571640"/>
            <a:chOff x="5317554" y="2519484"/>
            <a:chExt cx="1758536" cy="3571640"/>
          </a:xfrm>
        </p:grpSpPr>
        <p:grpSp>
          <p:nvGrpSpPr>
            <p:cNvPr id="154" name="Group 153">
              <a:extLst>
                <a:ext uri="{FF2B5EF4-FFF2-40B4-BE49-F238E27FC236}">
                  <a16:creationId xmlns:a16="http://schemas.microsoft.com/office/drawing/2014/main" id="{8FC99A1D-9904-49B9-A75B-9F17779DE783}"/>
                </a:ext>
              </a:extLst>
            </p:cNvPr>
            <p:cNvGrpSpPr/>
            <p:nvPr/>
          </p:nvGrpSpPr>
          <p:grpSpPr>
            <a:xfrm>
              <a:off x="5349433" y="2519484"/>
              <a:ext cx="1260088" cy="952815"/>
              <a:chOff x="4983673" y="2519484"/>
              <a:chExt cx="1260088" cy="952815"/>
            </a:xfrm>
          </p:grpSpPr>
          <p:grpSp>
            <p:nvGrpSpPr>
              <p:cNvPr id="23" name="Group 22">
                <a:extLst>
                  <a:ext uri="{FF2B5EF4-FFF2-40B4-BE49-F238E27FC236}">
                    <a16:creationId xmlns:a16="http://schemas.microsoft.com/office/drawing/2014/main" id="{392D63FB-BDDA-47A8-8689-13FDC28C589C}"/>
                  </a:ext>
                </a:extLst>
              </p:cNvPr>
              <p:cNvGrpSpPr/>
              <p:nvPr/>
            </p:nvGrpSpPr>
            <p:grpSpPr>
              <a:xfrm>
                <a:off x="5684795" y="2775653"/>
                <a:ext cx="558966" cy="240358"/>
                <a:chOff x="5324255" y="2532925"/>
                <a:chExt cx="628408" cy="235348"/>
              </a:xfrm>
            </p:grpSpPr>
            <p:cxnSp>
              <p:nvCxnSpPr>
                <p:cNvPr id="24" name="Straight Arrow Connector 23">
                  <a:extLst>
                    <a:ext uri="{FF2B5EF4-FFF2-40B4-BE49-F238E27FC236}">
                      <a16:creationId xmlns:a16="http://schemas.microsoft.com/office/drawing/2014/main" id="{BBF47210-45BA-40F2-A44D-9370288FBB34}"/>
                    </a:ext>
                  </a:extLst>
                </p:cNvPr>
                <p:cNvCxnSpPr>
                  <a:cxnSpLocks/>
                </p:cNvCxnSpPr>
                <p:nvPr/>
              </p:nvCxnSpPr>
              <p:spPr>
                <a:xfrm>
                  <a:off x="5324255" y="2536837"/>
                  <a:ext cx="62840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62E485-B892-42E6-875C-126D0874B22A}"/>
                    </a:ext>
                  </a:extLst>
                </p:cNvPr>
                <p:cNvCxnSpPr>
                  <a:cxnSpLocks/>
                </p:cNvCxnSpPr>
                <p:nvPr/>
              </p:nvCxnSpPr>
              <p:spPr>
                <a:xfrm flipV="1">
                  <a:off x="5332352" y="2532925"/>
                  <a:ext cx="0" cy="235348"/>
                </a:xfrm>
                <a:prstGeom prst="line">
                  <a:avLst/>
                </a:prstGeom>
                <a:ln w="19050">
                  <a:solidFill>
                    <a:srgbClr val="C00000"/>
                  </a:solidFill>
                </a:ln>
              </p:spPr>
              <p:style>
                <a:lnRef idx="1">
                  <a:schemeClr val="dk1"/>
                </a:lnRef>
                <a:fillRef idx="0">
                  <a:schemeClr val="dk1"/>
                </a:fillRef>
                <a:effectRef idx="0">
                  <a:schemeClr val="dk1"/>
                </a:effectRef>
                <a:fontRef idx="minor">
                  <a:schemeClr val="tx1"/>
                </a:fontRef>
              </p:style>
            </p:cxnSp>
          </p:grpSp>
          <p:sp>
            <p:nvSpPr>
              <p:cNvPr id="86" name="Rectangle 85">
                <a:extLst>
                  <a:ext uri="{FF2B5EF4-FFF2-40B4-BE49-F238E27FC236}">
                    <a16:creationId xmlns:a16="http://schemas.microsoft.com/office/drawing/2014/main" id="{AC21E2E2-D60C-4D7F-92A9-22F911661302}"/>
                  </a:ext>
                </a:extLst>
              </p:cNvPr>
              <p:cNvSpPr/>
              <p:nvPr/>
            </p:nvSpPr>
            <p:spPr>
              <a:xfrm>
                <a:off x="4983673" y="2519484"/>
                <a:ext cx="910369"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Attention</a:t>
                </a:r>
              </a:p>
              <a:p>
                <a:pPr algn="ctr"/>
                <a:r>
                  <a:rPr lang="en-US" sz="1200" dirty="0">
                    <a:solidFill>
                      <a:schemeClr val="tx1"/>
                    </a:solidFill>
                  </a:rPr>
                  <a:t>gate</a:t>
                </a:r>
              </a:p>
            </p:txBody>
          </p:sp>
          <p:sp>
            <p:nvSpPr>
              <p:cNvPr id="88" name="Oval 87">
                <a:extLst>
                  <a:ext uri="{FF2B5EF4-FFF2-40B4-BE49-F238E27FC236}">
                    <a16:creationId xmlns:a16="http://schemas.microsoft.com/office/drawing/2014/main" id="{BC1F11F3-E722-48BD-8F0B-28CD7C94726E}"/>
                  </a:ext>
                </a:extLst>
              </p:cNvPr>
              <p:cNvSpPr/>
              <p:nvPr/>
            </p:nvSpPr>
            <p:spPr>
              <a:xfrm>
                <a:off x="5360911" y="2994528"/>
                <a:ext cx="477771" cy="477771"/>
              </a:xfrm>
              <a:prstGeom prst="ellipse">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16">
                <a:extLst>
                  <a:ext uri="{FF2B5EF4-FFF2-40B4-BE49-F238E27FC236}">
                    <a16:creationId xmlns:a16="http://schemas.microsoft.com/office/drawing/2014/main" id="{8907BAB2-F243-401B-8C7F-87AF6E9C7062}"/>
                  </a:ext>
                </a:extLst>
              </p:cNvPr>
              <p:cNvGrpSpPr/>
              <p:nvPr/>
            </p:nvGrpSpPr>
            <p:grpSpPr>
              <a:xfrm>
                <a:off x="5488393" y="3124134"/>
                <a:ext cx="223814" cy="209484"/>
                <a:chOff x="5467677" y="3113660"/>
                <a:chExt cx="246195" cy="230432"/>
              </a:xfrm>
            </p:grpSpPr>
            <p:cxnSp>
              <p:nvCxnSpPr>
                <p:cNvPr id="89" name="Straight Connector 88">
                  <a:extLst>
                    <a:ext uri="{FF2B5EF4-FFF2-40B4-BE49-F238E27FC236}">
                      <a16:creationId xmlns:a16="http://schemas.microsoft.com/office/drawing/2014/main" id="{D6DBDC72-AC1D-47CF-BF62-5EF58273B28F}"/>
                    </a:ext>
                  </a:extLst>
                </p:cNvPr>
                <p:cNvCxnSpPr>
                  <a:cxnSpLocks/>
                </p:cNvCxnSpPr>
                <p:nvPr/>
              </p:nvCxnSpPr>
              <p:spPr>
                <a:xfrm flipV="1">
                  <a:off x="5467677" y="3195760"/>
                  <a:ext cx="246195" cy="62147"/>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366451B8-6425-4FE0-96FC-909A432EB1F0}"/>
                    </a:ext>
                  </a:extLst>
                </p:cNvPr>
                <p:cNvCxnSpPr>
                  <a:cxnSpLocks/>
                </p:cNvCxnSpPr>
                <p:nvPr/>
              </p:nvCxnSpPr>
              <p:spPr>
                <a:xfrm flipH="1">
                  <a:off x="5550366" y="3113660"/>
                  <a:ext cx="98359" cy="23043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D082A1A8-8F59-45FE-81A7-1D3D9E0EDC82}"/>
                    </a:ext>
                  </a:extLst>
                </p:cNvPr>
                <p:cNvCxnSpPr>
                  <a:cxnSpLocks/>
                </p:cNvCxnSpPr>
                <p:nvPr/>
              </p:nvCxnSpPr>
              <p:spPr>
                <a:xfrm flipH="1" flipV="1">
                  <a:off x="5507960" y="3129989"/>
                  <a:ext cx="173088" cy="19778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cxnSp>
          <p:nvCxnSpPr>
            <p:cNvPr id="151" name="Straight Arrow Connector 150">
              <a:extLst>
                <a:ext uri="{FF2B5EF4-FFF2-40B4-BE49-F238E27FC236}">
                  <a16:creationId xmlns:a16="http://schemas.microsoft.com/office/drawing/2014/main" id="{F4EF14F4-ABAE-4AC8-90C4-8CF5A62A6D57}"/>
                </a:ext>
              </a:extLst>
            </p:cNvPr>
            <p:cNvCxnSpPr>
              <a:cxnSpLocks/>
            </p:cNvCxnSpPr>
            <p:nvPr/>
          </p:nvCxnSpPr>
          <p:spPr>
            <a:xfrm flipV="1">
              <a:off x="5966413" y="3485317"/>
              <a:ext cx="0" cy="198193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3" name="Rectangle 152">
              <a:extLst>
                <a:ext uri="{FF2B5EF4-FFF2-40B4-BE49-F238E27FC236}">
                  <a16:creationId xmlns:a16="http://schemas.microsoft.com/office/drawing/2014/main" id="{1269B540-5C5B-487B-A443-EDAF802BD83D}"/>
                </a:ext>
              </a:extLst>
            </p:cNvPr>
            <p:cNvSpPr/>
            <p:nvPr/>
          </p:nvSpPr>
          <p:spPr>
            <a:xfrm>
              <a:off x="5317554" y="5617492"/>
              <a:ext cx="1758536" cy="473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Weighted attention from previous cell states</a:t>
              </a:r>
            </a:p>
          </p:txBody>
        </p:sp>
      </p:grpSp>
      <p:sp>
        <p:nvSpPr>
          <p:cNvPr id="164" name="Rectangle 163">
            <a:extLst>
              <a:ext uri="{FF2B5EF4-FFF2-40B4-BE49-F238E27FC236}">
                <a16:creationId xmlns:a16="http://schemas.microsoft.com/office/drawing/2014/main" id="{EA859608-F79A-409A-B743-9E9DCFC8A5F8}"/>
              </a:ext>
            </a:extLst>
          </p:cNvPr>
          <p:cNvSpPr/>
          <p:nvPr/>
        </p:nvSpPr>
        <p:spPr>
          <a:xfrm>
            <a:off x="395925" y="1043067"/>
            <a:ext cx="8678750" cy="1754326"/>
          </a:xfrm>
          <a:prstGeom prst="rect">
            <a:avLst/>
          </a:prstGeom>
        </p:spPr>
        <p:txBody>
          <a:bodyPr wrap="square">
            <a:spAutoFit/>
          </a:bodyPr>
          <a:lstStyle/>
          <a:p>
            <a:pPr lvl="1"/>
            <a:r>
              <a:rPr lang="en-US" dirty="0"/>
              <a:t>Unable to handle highly sparse data 		</a:t>
            </a:r>
            <a:endParaRPr lang="en-US" b="1" dirty="0"/>
          </a:p>
          <a:p>
            <a:pPr lvl="1"/>
            <a:endParaRPr lang="en-US" dirty="0"/>
          </a:p>
          <a:p>
            <a:pPr lvl="1"/>
            <a:r>
              <a:rPr lang="en-US" dirty="0"/>
              <a:t>Unable to handle irregular time gaps</a:t>
            </a:r>
          </a:p>
          <a:p>
            <a:pPr lvl="1"/>
            <a:endParaRPr lang="en-US" dirty="0"/>
          </a:p>
          <a:p>
            <a:pPr lvl="1"/>
            <a:r>
              <a:rPr lang="en-US" dirty="0"/>
              <a:t>Cell-state bottleneck	</a:t>
            </a:r>
          </a:p>
          <a:p>
            <a:pPr lvl="1"/>
            <a:endParaRPr lang="en-US" dirty="0"/>
          </a:p>
        </p:txBody>
      </p:sp>
      <p:sp>
        <p:nvSpPr>
          <p:cNvPr id="165" name="Arrow: Right 164">
            <a:extLst>
              <a:ext uri="{FF2B5EF4-FFF2-40B4-BE49-F238E27FC236}">
                <a16:creationId xmlns:a16="http://schemas.microsoft.com/office/drawing/2014/main" id="{6C8A28ED-8D84-4CAD-9919-26B814136656}"/>
              </a:ext>
            </a:extLst>
          </p:cNvPr>
          <p:cNvSpPr/>
          <p:nvPr/>
        </p:nvSpPr>
        <p:spPr>
          <a:xfrm>
            <a:off x="4489775" y="1033045"/>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6" name="Arrow: Right 165">
            <a:extLst>
              <a:ext uri="{FF2B5EF4-FFF2-40B4-BE49-F238E27FC236}">
                <a16:creationId xmlns:a16="http://schemas.microsoft.com/office/drawing/2014/main" id="{46BC1FB2-75B0-4303-8498-A3C985E622CF}"/>
              </a:ext>
            </a:extLst>
          </p:cNvPr>
          <p:cNvSpPr/>
          <p:nvPr/>
        </p:nvSpPr>
        <p:spPr>
          <a:xfrm>
            <a:off x="4489775" y="2243287"/>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7" name="Arrow: Right 166">
            <a:extLst>
              <a:ext uri="{FF2B5EF4-FFF2-40B4-BE49-F238E27FC236}">
                <a16:creationId xmlns:a16="http://schemas.microsoft.com/office/drawing/2014/main" id="{750F735E-BAA2-4022-B6C6-2D5FA6409326}"/>
              </a:ext>
            </a:extLst>
          </p:cNvPr>
          <p:cNvSpPr/>
          <p:nvPr/>
        </p:nvSpPr>
        <p:spPr>
          <a:xfrm>
            <a:off x="4479428" y="1622622"/>
            <a:ext cx="537028" cy="333829"/>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8" name="Content Placeholder 2">
            <a:extLst>
              <a:ext uri="{FF2B5EF4-FFF2-40B4-BE49-F238E27FC236}">
                <a16:creationId xmlns:a16="http://schemas.microsoft.com/office/drawing/2014/main" id="{6F46FEAC-B554-4851-A2A0-3656709C3286}"/>
              </a:ext>
            </a:extLst>
          </p:cNvPr>
          <p:cNvSpPr txBox="1">
            <a:spLocks/>
          </p:cNvSpPr>
          <p:nvPr/>
        </p:nvSpPr>
        <p:spPr>
          <a:xfrm>
            <a:off x="4653878" y="1058722"/>
            <a:ext cx="5510797" cy="16482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1900" b="1" dirty="0"/>
              <a:t>A higher-order interaction layer</a:t>
            </a:r>
          </a:p>
          <a:p>
            <a:pPr marL="457200" lvl="1" indent="0">
              <a:buNone/>
            </a:pPr>
            <a:endParaRPr lang="en-US" sz="1900" b="1" dirty="0">
              <a:sym typeface="Wingdings" panose="05000000000000000000" pitchFamily="2" charset="2"/>
            </a:endParaRPr>
          </a:p>
          <a:p>
            <a:pPr marL="457200" lvl="1" indent="0">
              <a:buNone/>
            </a:pPr>
            <a:r>
              <a:rPr lang="en-US" sz="1900" b="1" dirty="0">
                <a:sym typeface="Wingdings" panose="05000000000000000000" pitchFamily="2" charset="2"/>
              </a:rPr>
              <a:t>Time aware gates</a:t>
            </a:r>
            <a:endParaRPr lang="en-US" sz="1900" b="1" dirty="0"/>
          </a:p>
          <a:p>
            <a:pPr marL="457200" lvl="1" indent="0">
              <a:buNone/>
            </a:pPr>
            <a:endParaRPr lang="en-US" sz="1900" dirty="0"/>
          </a:p>
          <a:p>
            <a:pPr marL="457200" lvl="1" indent="0">
              <a:buNone/>
            </a:pPr>
            <a:r>
              <a:rPr lang="en-US" sz="1900" b="1" dirty="0">
                <a:sym typeface="Wingdings" panose="05000000000000000000" pitchFamily="2" charset="2"/>
              </a:rPr>
              <a:t>An </a:t>
            </a:r>
            <a:r>
              <a:rPr lang="en-US" sz="1900" b="1" dirty="0"/>
              <a:t>attention mechanism</a:t>
            </a:r>
            <a:endParaRPr lang="en-US" dirty="0"/>
          </a:p>
          <a:p>
            <a:endParaRPr lang="en-US" dirty="0"/>
          </a:p>
        </p:txBody>
      </p:sp>
    </p:spTree>
    <p:extLst>
      <p:ext uri="{BB962C8B-B14F-4D97-AF65-F5344CB8AC3E}">
        <p14:creationId xmlns:p14="http://schemas.microsoft.com/office/powerpoint/2010/main" val="130656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wipe(down)">
                                      <p:cBhvr>
                                        <p:cTn id="7" dur="500"/>
                                        <p:tgtEl>
                                          <p:spTgt spid="16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5"/>
                                        </p:tgtEl>
                                        <p:attrNameLst>
                                          <p:attrName>style.visibility</p:attrName>
                                        </p:attrNameLst>
                                      </p:cBhvr>
                                      <p:to>
                                        <p:strVal val="visible"/>
                                      </p:to>
                                    </p:set>
                                    <p:animEffect transition="in" filter="wipe(down)">
                                      <p:cBhvr>
                                        <p:cTn id="10" dur="500"/>
                                        <p:tgtEl>
                                          <p:spTgt spid="165"/>
                                        </p:tgtEl>
                                      </p:cBhvr>
                                    </p:animEffect>
                                  </p:childTnLst>
                                </p:cTn>
                              </p:par>
                              <p:par>
                                <p:cTn id="11" presetID="22" presetClass="entr" presetSubtype="8" fill="hold" nodeType="withEffect">
                                  <p:stCondLst>
                                    <p:cond delay="0"/>
                                  </p:stCondLst>
                                  <p:childTnLst>
                                    <p:set>
                                      <p:cBhvr>
                                        <p:cTn id="12" dur="1" fill="hold">
                                          <p:stCondLst>
                                            <p:cond delay="0"/>
                                          </p:stCondLst>
                                        </p:cTn>
                                        <p:tgtEl>
                                          <p:spTgt spid="168">
                                            <p:txEl>
                                              <p:pRg st="0" end="0"/>
                                            </p:txEl>
                                          </p:spTgt>
                                        </p:tgtEl>
                                        <p:attrNameLst>
                                          <p:attrName>style.visibility</p:attrName>
                                        </p:attrNameLst>
                                      </p:cBhvr>
                                      <p:to>
                                        <p:strVal val="visible"/>
                                      </p:to>
                                    </p:set>
                                    <p:animEffect transition="in" filter="wipe(left)">
                                      <p:cBhvr>
                                        <p:cTn id="13" dur="500"/>
                                        <p:tgtEl>
                                          <p:spTgt spid="16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72"/>
                                        </p:tgtEl>
                                        <p:attrNameLst>
                                          <p:attrName>style.visibility</p:attrName>
                                        </p:attrNameLst>
                                      </p:cBhvr>
                                      <p:to>
                                        <p:strVal val="visible"/>
                                      </p:to>
                                    </p:set>
                                    <p:animEffect transition="in" filter="wipe(down)">
                                      <p:cBhvr>
                                        <p:cTn id="18" dur="500"/>
                                        <p:tgtEl>
                                          <p:spTgt spid="17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7"/>
                                        </p:tgtEl>
                                        <p:attrNameLst>
                                          <p:attrName>style.visibility</p:attrName>
                                        </p:attrNameLst>
                                      </p:cBhvr>
                                      <p:to>
                                        <p:strVal val="visible"/>
                                      </p:to>
                                    </p:set>
                                    <p:animEffect transition="in" filter="wipe(left)">
                                      <p:cBhvr>
                                        <p:cTn id="21" dur="500"/>
                                        <p:tgtEl>
                                          <p:spTgt spid="167"/>
                                        </p:tgtEl>
                                      </p:cBhvr>
                                    </p:animEffect>
                                  </p:childTnLst>
                                </p:cTn>
                              </p:par>
                              <p:par>
                                <p:cTn id="22" presetID="22" presetClass="entr" presetSubtype="8" fill="hold" nodeType="withEffect">
                                  <p:stCondLst>
                                    <p:cond delay="0"/>
                                  </p:stCondLst>
                                  <p:childTnLst>
                                    <p:set>
                                      <p:cBhvr>
                                        <p:cTn id="23" dur="1" fill="hold">
                                          <p:stCondLst>
                                            <p:cond delay="0"/>
                                          </p:stCondLst>
                                        </p:cTn>
                                        <p:tgtEl>
                                          <p:spTgt spid="168">
                                            <p:txEl>
                                              <p:pRg st="2" end="2"/>
                                            </p:txEl>
                                          </p:spTgt>
                                        </p:tgtEl>
                                        <p:attrNameLst>
                                          <p:attrName>style.visibility</p:attrName>
                                        </p:attrNameLst>
                                      </p:cBhvr>
                                      <p:to>
                                        <p:strVal val="visible"/>
                                      </p:to>
                                    </p:set>
                                    <p:animEffect transition="in" filter="wipe(left)">
                                      <p:cBhvr>
                                        <p:cTn id="24" dur="500"/>
                                        <p:tgtEl>
                                          <p:spTgt spid="16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9"/>
                                        </p:tgtEl>
                                        <p:attrNameLst>
                                          <p:attrName>style.visibility</p:attrName>
                                        </p:attrNameLst>
                                      </p:cBhvr>
                                      <p:to>
                                        <p:strVal val="visible"/>
                                      </p:to>
                                    </p:set>
                                    <p:animEffect transition="in" filter="wipe(down)">
                                      <p:cBhvr>
                                        <p:cTn id="29" dur="500"/>
                                        <p:tgtEl>
                                          <p:spTgt spid="15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66"/>
                                        </p:tgtEl>
                                        <p:attrNameLst>
                                          <p:attrName>style.visibility</p:attrName>
                                        </p:attrNameLst>
                                      </p:cBhvr>
                                      <p:to>
                                        <p:strVal val="visible"/>
                                      </p:to>
                                    </p:set>
                                    <p:animEffect transition="in" filter="wipe(left)">
                                      <p:cBhvr>
                                        <p:cTn id="32" dur="500"/>
                                        <p:tgtEl>
                                          <p:spTgt spid="166"/>
                                        </p:tgtEl>
                                      </p:cBhvr>
                                    </p:animEffect>
                                  </p:childTnLst>
                                </p:cTn>
                              </p:par>
                              <p:par>
                                <p:cTn id="33" presetID="22" presetClass="entr" presetSubtype="8" fill="hold" nodeType="withEffect">
                                  <p:stCondLst>
                                    <p:cond delay="0"/>
                                  </p:stCondLst>
                                  <p:childTnLst>
                                    <p:set>
                                      <p:cBhvr>
                                        <p:cTn id="34" dur="1" fill="hold">
                                          <p:stCondLst>
                                            <p:cond delay="0"/>
                                          </p:stCondLst>
                                        </p:cTn>
                                        <p:tgtEl>
                                          <p:spTgt spid="168">
                                            <p:txEl>
                                              <p:pRg st="4" end="4"/>
                                            </p:txEl>
                                          </p:spTgt>
                                        </p:tgtEl>
                                        <p:attrNameLst>
                                          <p:attrName>style.visibility</p:attrName>
                                        </p:attrNameLst>
                                      </p:cBhvr>
                                      <p:to>
                                        <p:strVal val="visible"/>
                                      </p:to>
                                    </p:set>
                                    <p:animEffect transition="in" filter="wipe(left)">
                                      <p:cBhvr>
                                        <p:cTn id="35" dur="500"/>
                                        <p:tgtEl>
                                          <p:spTgt spid="1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AA55-8933-426E-973A-81A5A0FEB49A}"/>
              </a:ext>
            </a:extLst>
          </p:cNvPr>
          <p:cNvSpPr>
            <a:spLocks noGrp="1"/>
          </p:cNvSpPr>
          <p:nvPr>
            <p:ph type="title"/>
          </p:nvPr>
        </p:nvSpPr>
        <p:spPr/>
        <p:txBody>
          <a:bodyPr/>
          <a:lstStyle/>
          <a:p>
            <a:r>
              <a:rPr lang="en-US" b="1" dirty="0"/>
              <a:t>Results</a:t>
            </a:r>
          </a:p>
        </p:txBody>
      </p:sp>
      <p:sp>
        <p:nvSpPr>
          <p:cNvPr id="3" name="Content Placeholder 2">
            <a:extLst>
              <a:ext uri="{FF2B5EF4-FFF2-40B4-BE49-F238E27FC236}">
                <a16:creationId xmlns:a16="http://schemas.microsoft.com/office/drawing/2014/main" id="{EF74D3C2-4D67-40F8-8EB2-AD1B2A19B116}"/>
              </a:ext>
            </a:extLst>
          </p:cNvPr>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b="1" dirty="0"/>
          </a:p>
          <a:p>
            <a:endParaRPr lang="en-US" b="1" dirty="0"/>
          </a:p>
          <a:p>
            <a:r>
              <a:rPr lang="en-US" dirty="0"/>
              <a:t>Online update: </a:t>
            </a:r>
            <a:r>
              <a:rPr lang="en-US" b="1" dirty="0"/>
              <a:t>1-3 iterations are sufficient</a:t>
            </a:r>
            <a:endParaRPr lang="en-US" dirty="0"/>
          </a:p>
        </p:txBody>
      </p:sp>
      <p:sp>
        <p:nvSpPr>
          <p:cNvPr id="6" name="Slide Number Placeholder 5">
            <a:extLst>
              <a:ext uri="{FF2B5EF4-FFF2-40B4-BE49-F238E27FC236}">
                <a16:creationId xmlns:a16="http://schemas.microsoft.com/office/drawing/2014/main" id="{025887C8-CFA7-48E9-BC80-E21740F6B14D}"/>
              </a:ext>
            </a:extLst>
          </p:cNvPr>
          <p:cNvSpPr>
            <a:spLocks noGrp="1"/>
          </p:cNvSpPr>
          <p:nvPr>
            <p:ph type="sldNum" sz="quarter" idx="4294967295"/>
          </p:nvPr>
        </p:nvSpPr>
        <p:spPr>
          <a:xfrm>
            <a:off x="8610600" y="6501491"/>
            <a:ext cx="2743200" cy="365125"/>
          </a:xfrm>
        </p:spPr>
        <p:txBody>
          <a:bodyPr/>
          <a:lstStyle/>
          <a:p>
            <a:fld id="{8897D297-2330-469C-AF8C-AF5E5F1258A3}" type="slidenum">
              <a:rPr lang="en-US" smtClean="0"/>
              <a:t>37</a:t>
            </a:fld>
            <a:endParaRPr lang="en-US"/>
          </a:p>
        </p:txBody>
      </p:sp>
      <p:graphicFrame>
        <p:nvGraphicFramePr>
          <p:cNvPr id="7" name="Chart 6">
            <a:extLst>
              <a:ext uri="{FF2B5EF4-FFF2-40B4-BE49-F238E27FC236}">
                <a16:creationId xmlns:a16="http://schemas.microsoft.com/office/drawing/2014/main" id="{B1AC4C39-3EB4-4B33-BE15-8F7565CAE8B5}"/>
              </a:ext>
            </a:extLst>
          </p:cNvPr>
          <p:cNvGraphicFramePr/>
          <p:nvPr/>
        </p:nvGraphicFramePr>
        <p:xfrm>
          <a:off x="1159444" y="1545820"/>
          <a:ext cx="4386312" cy="32928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B05DF914-EBA9-4670-97C7-6332A8C32C35}"/>
              </a:ext>
            </a:extLst>
          </p:cNvPr>
          <p:cNvGraphicFramePr/>
          <p:nvPr/>
        </p:nvGraphicFramePr>
        <p:xfrm>
          <a:off x="6256622" y="1545820"/>
          <a:ext cx="4386312" cy="32928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3537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93AB-103D-4750-817C-8DCB62344318}"/>
              </a:ext>
            </a:extLst>
          </p:cNvPr>
          <p:cNvSpPr>
            <a:spLocks noGrp="1"/>
          </p:cNvSpPr>
          <p:nvPr>
            <p:ph type="title"/>
          </p:nvPr>
        </p:nvSpPr>
        <p:spPr/>
        <p:txBody>
          <a:bodyPr/>
          <a:lstStyle/>
          <a:p>
            <a:r>
              <a:rPr lang="en-US" dirty="0"/>
              <a:t>Journey &amp; focus</a:t>
            </a:r>
          </a:p>
        </p:txBody>
      </p:sp>
      <p:graphicFrame>
        <p:nvGraphicFramePr>
          <p:cNvPr id="4" name="Content Placeholder 3">
            <a:extLst>
              <a:ext uri="{FF2B5EF4-FFF2-40B4-BE49-F238E27FC236}">
                <a16:creationId xmlns:a16="http://schemas.microsoft.com/office/drawing/2014/main" id="{C9FEF37A-D57F-4BAB-A3DF-CB466E96BA9D}"/>
              </a:ext>
            </a:extLst>
          </p:cNvPr>
          <p:cNvGraphicFramePr>
            <a:graphicFrameLocks noGrp="1"/>
          </p:cNvGraphicFramePr>
          <p:nvPr>
            <p:ph idx="1"/>
          </p:nvPr>
        </p:nvGraphicFramePr>
        <p:xfrm>
          <a:off x="838200" y="1016000"/>
          <a:ext cx="10515600" cy="5556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1310596"/>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2791</Words>
  <Application>Microsoft Office PowerPoint</Application>
  <PresentationFormat>Widescreen</PresentationFormat>
  <Paragraphs>650</Paragraphs>
  <Slides>38</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Calibri Light</vt:lpstr>
      <vt:lpstr>Cambria Math</vt:lpstr>
      <vt:lpstr>Georgia</vt:lpstr>
      <vt:lpstr>Lemon</vt:lpstr>
      <vt:lpstr>Times</vt:lpstr>
      <vt:lpstr>Times New Roman</vt:lpstr>
      <vt:lpstr>Office Theme</vt:lpstr>
      <vt:lpstr>Cross-network Recommender Systems</vt:lpstr>
      <vt:lpstr>Motivation: Recommender Systems</vt:lpstr>
      <vt:lpstr>Motivation: Limitations of RSs</vt:lpstr>
      <vt:lpstr>Statistics</vt:lpstr>
      <vt:lpstr>Data Challenge</vt:lpstr>
      <vt:lpstr>CnGAN: Generative Adversarial Networks for Cross-network user preference generation for non-overlapped users</vt:lpstr>
      <vt:lpstr>Adversarial generation process</vt:lpstr>
      <vt:lpstr>Recommendation</vt:lpstr>
      <vt:lpstr>Multi Task Learning approach</vt:lpstr>
      <vt:lpstr>Experimental results</vt:lpstr>
      <vt:lpstr>Develop one stop recommender platforms!!</vt:lpstr>
      <vt:lpstr>PowerPoint Presentation</vt:lpstr>
      <vt:lpstr>PowerPoint Presentation</vt:lpstr>
      <vt:lpstr>Effectiveness</vt:lpstr>
      <vt:lpstr>Practicality</vt:lpstr>
      <vt:lpstr>Motivation: limitations of existing solutions</vt:lpstr>
      <vt:lpstr>Study 1 : Effectiveness</vt:lpstr>
      <vt:lpstr>Overview</vt:lpstr>
      <vt:lpstr>Experimental Results</vt:lpstr>
      <vt:lpstr>Journey</vt:lpstr>
      <vt:lpstr>Study 2 : Effectiveness</vt:lpstr>
      <vt:lpstr>LSTM Networks for Online Cross-Network Recommendations</vt:lpstr>
      <vt:lpstr>Model : LSTM</vt:lpstr>
      <vt:lpstr>LSTM limitations</vt:lpstr>
      <vt:lpstr>Results</vt:lpstr>
      <vt:lpstr>Motivation: limitations of existing solutions</vt:lpstr>
      <vt:lpstr>PowerPoint Presentation</vt:lpstr>
      <vt:lpstr>PowerPoint Presentation</vt:lpstr>
      <vt:lpstr>PowerPoint Presentation</vt:lpstr>
      <vt:lpstr>Journey &amp; focus</vt:lpstr>
      <vt:lpstr>Study 1 : Effectiveness</vt:lpstr>
      <vt:lpstr>Study 1: Effectiveness</vt:lpstr>
      <vt:lpstr>Study 1: Brief Overview</vt:lpstr>
      <vt:lpstr>Study 2 : Practicality</vt:lpstr>
      <vt:lpstr>Model : LSTM</vt:lpstr>
      <vt:lpstr>LSTM limitations</vt:lpstr>
      <vt:lpstr>Results</vt:lpstr>
      <vt:lpstr>Journey &amp; focus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Cross-network Recommender Systems</dc:title>
  <dc:creator>Mathugamavithanage Dilruk Dasantha Perera</dc:creator>
  <cp:lastModifiedBy>Dilruk</cp:lastModifiedBy>
  <cp:revision>10</cp:revision>
  <dcterms:created xsi:type="dcterms:W3CDTF">2019-03-27T14:10:06Z</dcterms:created>
  <dcterms:modified xsi:type="dcterms:W3CDTF">2022-02-17T07:28:44Z</dcterms:modified>
</cp:coreProperties>
</file>